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notesSlides/notesSlide16.xml" ContentType="application/vnd.openxmlformats-officedocument.presentationml.notesSlide+xml"/>
  <Override PartName="/ppt/slides/slide221.xml" ContentType="application/vnd.openxmlformats-officedocument.presentationml.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s/slide136.xml" ContentType="application/vnd.openxmlformats-officedocument.presentationml.slide+xml"/>
  <Override PartName="/ppt/slides/slide183.xml" ContentType="application/vnd.openxmlformats-officedocument.presentationml.slide+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s/slide177.xml" ContentType="application/vnd.openxmlformats-officedocument.presentationml.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278.xml" ContentType="application/vnd.openxmlformats-officedocument.presentationml.slide+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s/slide225.xml" ContentType="application/vnd.openxmlformats-officedocument.presentationml.slide+xml"/>
  <Override PartName="/ppt/slides/slide272.xml" ContentType="application/vnd.openxmlformats-officedocument.presentationml.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s/slide118.xml" ContentType="application/vnd.openxmlformats-officedocument.presentationml.slide+xml"/>
  <Override PartName="/ppt/slides/slide165.xml" ContentType="application/vnd.openxmlformats-officedocument.presentationml.slide+xml"/>
  <Override PartName="/ppt/slideLayouts/slideLayout232.xml" ContentType="application/vnd.openxmlformats-officedocument.presentationml.slideLayout+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s/slide178.xml" ContentType="application/vnd.openxmlformats-officedocument.presentationml.slid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s/slide169.xml" ContentType="application/vnd.openxmlformats-officedocument.presentationml.sl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notesSlides/notesSlide18.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230.xml" ContentType="application/vnd.openxmlformats-officedocument.presentationml.slideLayout+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notesSlides/notesSlide37.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slides/slide179.xml" ContentType="application/vnd.openxmlformats-officedocument.presentationml.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Masters/slideMaster26.xml" ContentType="application/vnd.openxmlformats-officedocument.presentationml.slideMaster+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s/slide132.xml" ContentType="application/vnd.openxmlformats-officedocument.presentationml.slide+xml"/>
  <Override PartName="/ppt/slides/slide277.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s/slide211.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notesSlides/notesSlide31.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s/slide167.xml" ContentType="application/vnd.openxmlformats-officedocument.presentationml.slide+xml"/>
  <Override PartName="/ppt/slideLayouts/slideLayout234.xml" ContentType="application/vnd.openxmlformats-officedocument.presentationml.slideLayout+xml"/>
  <Override PartName="/ppt/slideLayouts/slideLayout28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7" r:id="rId3"/>
    <p:sldMasterId id="2147483689" r:id="rId4"/>
    <p:sldMasterId id="2147483701" r:id="rId5"/>
    <p:sldMasterId id="2147483714" r:id="rId6"/>
    <p:sldMasterId id="2147483726" r:id="rId7"/>
    <p:sldMasterId id="2147483738" r:id="rId8"/>
    <p:sldMasterId id="2147483750" r:id="rId9"/>
    <p:sldMasterId id="2147483762" r:id="rId10"/>
    <p:sldMasterId id="2147483774" r:id="rId11"/>
    <p:sldMasterId id="2147483786" r:id="rId12"/>
    <p:sldMasterId id="2147483798" r:id="rId13"/>
    <p:sldMasterId id="2147483810" r:id="rId14"/>
    <p:sldMasterId id="2147483822" r:id="rId15"/>
    <p:sldMasterId id="2147483834" r:id="rId16"/>
    <p:sldMasterId id="2147483846" r:id="rId17"/>
    <p:sldMasterId id="2147483858" r:id="rId18"/>
    <p:sldMasterId id="2147483870" r:id="rId19"/>
    <p:sldMasterId id="2147483882" r:id="rId20"/>
    <p:sldMasterId id="2147483894" r:id="rId21"/>
    <p:sldMasterId id="2147483906" r:id="rId22"/>
    <p:sldMasterId id="2147483918" r:id="rId23"/>
    <p:sldMasterId id="2147483930" r:id="rId24"/>
    <p:sldMasterId id="2147483942" r:id="rId25"/>
    <p:sldMasterId id="2147483954" r:id="rId26"/>
    <p:sldMasterId id="2147483966" r:id="rId27"/>
  </p:sldMasterIdLst>
  <p:notesMasterIdLst>
    <p:notesMasterId r:id="rId317"/>
  </p:notesMasterIdLst>
  <p:sldIdLst>
    <p:sldId id="256" r:id="rId28"/>
    <p:sldId id="258" r:id="rId29"/>
    <p:sldId id="259" r:id="rId30"/>
    <p:sldId id="261"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276" r:id="rId45"/>
    <p:sldId id="277" r:id="rId46"/>
    <p:sldId id="278" r:id="rId47"/>
    <p:sldId id="279" r:id="rId48"/>
    <p:sldId id="280" r:id="rId49"/>
    <p:sldId id="281" r:id="rId50"/>
    <p:sldId id="282" r:id="rId51"/>
    <p:sldId id="283" r:id="rId52"/>
    <p:sldId id="284" r:id="rId53"/>
    <p:sldId id="285" r:id="rId54"/>
    <p:sldId id="287" r:id="rId55"/>
    <p:sldId id="289"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6" r:id="rId71"/>
    <p:sldId id="307" r:id="rId72"/>
    <p:sldId id="308" r:id="rId73"/>
    <p:sldId id="309" r:id="rId74"/>
    <p:sldId id="310" r:id="rId75"/>
    <p:sldId id="311" r:id="rId76"/>
    <p:sldId id="312" r:id="rId77"/>
    <p:sldId id="313" r:id="rId78"/>
    <p:sldId id="315" r:id="rId79"/>
    <p:sldId id="316" r:id="rId80"/>
    <p:sldId id="317" r:id="rId81"/>
    <p:sldId id="318" r:id="rId82"/>
    <p:sldId id="319" r:id="rId83"/>
    <p:sldId id="320" r:id="rId84"/>
    <p:sldId id="321" r:id="rId85"/>
    <p:sldId id="322" r:id="rId86"/>
    <p:sldId id="323" r:id="rId87"/>
    <p:sldId id="324" r:id="rId88"/>
    <p:sldId id="326" r:id="rId89"/>
    <p:sldId id="327" r:id="rId90"/>
    <p:sldId id="328" r:id="rId91"/>
    <p:sldId id="329" r:id="rId92"/>
    <p:sldId id="330" r:id="rId93"/>
    <p:sldId id="331" r:id="rId94"/>
    <p:sldId id="332" r:id="rId95"/>
    <p:sldId id="333" r:id="rId96"/>
    <p:sldId id="335" r:id="rId97"/>
    <p:sldId id="336" r:id="rId98"/>
    <p:sldId id="337" r:id="rId99"/>
    <p:sldId id="338" r:id="rId100"/>
    <p:sldId id="339"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355" r:id="rId116"/>
    <p:sldId id="356" r:id="rId117"/>
    <p:sldId id="357" r:id="rId118"/>
    <p:sldId id="358" r:id="rId119"/>
    <p:sldId id="359" r:id="rId120"/>
    <p:sldId id="361" r:id="rId121"/>
    <p:sldId id="362" r:id="rId122"/>
    <p:sldId id="363" r:id="rId123"/>
    <p:sldId id="364" r:id="rId124"/>
    <p:sldId id="365" r:id="rId125"/>
    <p:sldId id="366" r:id="rId126"/>
    <p:sldId id="367" r:id="rId127"/>
    <p:sldId id="368" r:id="rId128"/>
    <p:sldId id="369" r:id="rId129"/>
    <p:sldId id="370" r:id="rId130"/>
    <p:sldId id="371" r:id="rId131"/>
    <p:sldId id="372"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 id="391" r:id="rId150"/>
    <p:sldId id="392" r:id="rId151"/>
    <p:sldId id="393" r:id="rId152"/>
    <p:sldId id="394" r:id="rId153"/>
    <p:sldId id="395" r:id="rId154"/>
    <p:sldId id="396" r:id="rId155"/>
    <p:sldId id="397" r:id="rId156"/>
    <p:sldId id="398" r:id="rId157"/>
    <p:sldId id="399"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2" r:id="rId171"/>
    <p:sldId id="414" r:id="rId172"/>
    <p:sldId id="415" r:id="rId173"/>
    <p:sldId id="419" r:id="rId174"/>
    <p:sldId id="416" r:id="rId175"/>
    <p:sldId id="417" r:id="rId176"/>
    <p:sldId id="421" r:id="rId177"/>
    <p:sldId id="422" r:id="rId178"/>
    <p:sldId id="423" r:id="rId179"/>
    <p:sldId id="424" r:id="rId180"/>
    <p:sldId id="425" r:id="rId181"/>
    <p:sldId id="427" r:id="rId182"/>
    <p:sldId id="428" r:id="rId183"/>
    <p:sldId id="429" r:id="rId184"/>
    <p:sldId id="430" r:id="rId185"/>
    <p:sldId id="431" r:id="rId186"/>
    <p:sldId id="432" r:id="rId187"/>
    <p:sldId id="433" r:id="rId188"/>
    <p:sldId id="434" r:id="rId189"/>
    <p:sldId id="435" r:id="rId190"/>
    <p:sldId id="436" r:id="rId191"/>
    <p:sldId id="437" r:id="rId192"/>
    <p:sldId id="438" r:id="rId193"/>
    <p:sldId id="439" r:id="rId194"/>
    <p:sldId id="440" r:id="rId195"/>
    <p:sldId id="441" r:id="rId196"/>
    <p:sldId id="442" r:id="rId197"/>
    <p:sldId id="443" r:id="rId198"/>
    <p:sldId id="444" r:id="rId199"/>
    <p:sldId id="445" r:id="rId200"/>
    <p:sldId id="446" r:id="rId201"/>
    <p:sldId id="447" r:id="rId202"/>
    <p:sldId id="448" r:id="rId203"/>
    <p:sldId id="449" r:id="rId204"/>
    <p:sldId id="450" r:id="rId205"/>
    <p:sldId id="451" r:id="rId206"/>
    <p:sldId id="452" r:id="rId207"/>
    <p:sldId id="453" r:id="rId208"/>
    <p:sldId id="454" r:id="rId209"/>
    <p:sldId id="455" r:id="rId210"/>
    <p:sldId id="456" r:id="rId211"/>
    <p:sldId id="457" r:id="rId212"/>
    <p:sldId id="458" r:id="rId213"/>
    <p:sldId id="459" r:id="rId214"/>
    <p:sldId id="460" r:id="rId215"/>
    <p:sldId id="461" r:id="rId216"/>
    <p:sldId id="462" r:id="rId217"/>
    <p:sldId id="463" r:id="rId218"/>
    <p:sldId id="464" r:id="rId219"/>
    <p:sldId id="465" r:id="rId220"/>
    <p:sldId id="466" r:id="rId221"/>
    <p:sldId id="467" r:id="rId222"/>
    <p:sldId id="468" r:id="rId223"/>
    <p:sldId id="469" r:id="rId224"/>
    <p:sldId id="470" r:id="rId225"/>
    <p:sldId id="471" r:id="rId226"/>
    <p:sldId id="472" r:id="rId227"/>
    <p:sldId id="473" r:id="rId228"/>
    <p:sldId id="474" r:id="rId229"/>
    <p:sldId id="475" r:id="rId230"/>
    <p:sldId id="476" r:id="rId231"/>
    <p:sldId id="477" r:id="rId232"/>
    <p:sldId id="478" r:id="rId233"/>
    <p:sldId id="479" r:id="rId234"/>
    <p:sldId id="480" r:id="rId235"/>
    <p:sldId id="481" r:id="rId236"/>
    <p:sldId id="482" r:id="rId237"/>
    <p:sldId id="483" r:id="rId238"/>
    <p:sldId id="484" r:id="rId239"/>
    <p:sldId id="485" r:id="rId240"/>
    <p:sldId id="486" r:id="rId241"/>
    <p:sldId id="487" r:id="rId242"/>
    <p:sldId id="488" r:id="rId243"/>
    <p:sldId id="489" r:id="rId244"/>
    <p:sldId id="490" r:id="rId245"/>
    <p:sldId id="491" r:id="rId246"/>
    <p:sldId id="492" r:id="rId247"/>
    <p:sldId id="493" r:id="rId248"/>
    <p:sldId id="494" r:id="rId249"/>
    <p:sldId id="495" r:id="rId250"/>
    <p:sldId id="496" r:id="rId251"/>
    <p:sldId id="497" r:id="rId252"/>
    <p:sldId id="498" r:id="rId253"/>
    <p:sldId id="499" r:id="rId254"/>
    <p:sldId id="500" r:id="rId255"/>
    <p:sldId id="501" r:id="rId256"/>
    <p:sldId id="502" r:id="rId257"/>
    <p:sldId id="503" r:id="rId258"/>
    <p:sldId id="504" r:id="rId259"/>
    <p:sldId id="505" r:id="rId260"/>
    <p:sldId id="506" r:id="rId261"/>
    <p:sldId id="507" r:id="rId262"/>
    <p:sldId id="508" r:id="rId263"/>
    <p:sldId id="509" r:id="rId264"/>
    <p:sldId id="510" r:id="rId265"/>
    <p:sldId id="511" r:id="rId266"/>
    <p:sldId id="512" r:id="rId267"/>
    <p:sldId id="513" r:id="rId268"/>
    <p:sldId id="514" r:id="rId269"/>
    <p:sldId id="515" r:id="rId270"/>
    <p:sldId id="516" r:id="rId271"/>
    <p:sldId id="517" r:id="rId272"/>
    <p:sldId id="518" r:id="rId273"/>
    <p:sldId id="519" r:id="rId274"/>
    <p:sldId id="520" r:id="rId275"/>
    <p:sldId id="521" r:id="rId276"/>
    <p:sldId id="522" r:id="rId277"/>
    <p:sldId id="523" r:id="rId278"/>
    <p:sldId id="524" r:id="rId279"/>
    <p:sldId id="525" r:id="rId280"/>
    <p:sldId id="527" r:id="rId281"/>
    <p:sldId id="528" r:id="rId282"/>
    <p:sldId id="529" r:id="rId283"/>
    <p:sldId id="530" r:id="rId284"/>
    <p:sldId id="531" r:id="rId285"/>
    <p:sldId id="532" r:id="rId286"/>
    <p:sldId id="533" r:id="rId287"/>
    <p:sldId id="534" r:id="rId288"/>
    <p:sldId id="535" r:id="rId289"/>
    <p:sldId id="536" r:id="rId290"/>
    <p:sldId id="537" r:id="rId291"/>
    <p:sldId id="538" r:id="rId292"/>
    <p:sldId id="539" r:id="rId293"/>
    <p:sldId id="540" r:id="rId294"/>
    <p:sldId id="541" r:id="rId295"/>
    <p:sldId id="542" r:id="rId296"/>
    <p:sldId id="543" r:id="rId297"/>
    <p:sldId id="544" r:id="rId298"/>
    <p:sldId id="545" r:id="rId299"/>
    <p:sldId id="546" r:id="rId300"/>
    <p:sldId id="547" r:id="rId301"/>
    <p:sldId id="548" r:id="rId302"/>
    <p:sldId id="549" r:id="rId303"/>
    <p:sldId id="550" r:id="rId304"/>
    <p:sldId id="551" r:id="rId305"/>
    <p:sldId id="552" r:id="rId306"/>
    <p:sldId id="553" r:id="rId307"/>
    <p:sldId id="554" r:id="rId308"/>
    <p:sldId id="555" r:id="rId309"/>
    <p:sldId id="556" r:id="rId310"/>
    <p:sldId id="557" r:id="rId311"/>
    <p:sldId id="558" r:id="rId312"/>
    <p:sldId id="559" r:id="rId313"/>
    <p:sldId id="560" r:id="rId314"/>
    <p:sldId id="561" r:id="rId315"/>
    <p:sldId id="562" r:id="rId3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581" y="-8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99" Type="http://schemas.openxmlformats.org/officeDocument/2006/relationships/slide" Target="slides/slide272.xml"/><Relationship Id="rId303" Type="http://schemas.openxmlformats.org/officeDocument/2006/relationships/slide" Target="slides/slide276.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205" Type="http://schemas.openxmlformats.org/officeDocument/2006/relationships/slide" Target="slides/slide178.xml"/><Relationship Id="rId226" Type="http://schemas.openxmlformats.org/officeDocument/2006/relationships/slide" Target="slides/slide199.xml"/><Relationship Id="rId247" Type="http://schemas.openxmlformats.org/officeDocument/2006/relationships/slide" Target="slides/slide220.xml"/><Relationship Id="rId107" Type="http://schemas.openxmlformats.org/officeDocument/2006/relationships/slide" Target="slides/slide80.xml"/><Relationship Id="rId268" Type="http://schemas.openxmlformats.org/officeDocument/2006/relationships/slide" Target="slides/slide241.xml"/><Relationship Id="rId289" Type="http://schemas.openxmlformats.org/officeDocument/2006/relationships/slide" Target="slides/slide262.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314" Type="http://schemas.openxmlformats.org/officeDocument/2006/relationships/slide" Target="slides/slide287.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16" Type="http://schemas.openxmlformats.org/officeDocument/2006/relationships/slide" Target="slides/slide189.xml"/><Relationship Id="rId237" Type="http://schemas.openxmlformats.org/officeDocument/2006/relationships/slide" Target="slides/slide210.xml"/><Relationship Id="rId258" Type="http://schemas.openxmlformats.org/officeDocument/2006/relationships/slide" Target="slides/slide231.xml"/><Relationship Id="rId279" Type="http://schemas.openxmlformats.org/officeDocument/2006/relationships/slide" Target="slides/slide252.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290" Type="http://schemas.openxmlformats.org/officeDocument/2006/relationships/slide" Target="slides/slide263.xml"/><Relationship Id="rId304" Type="http://schemas.openxmlformats.org/officeDocument/2006/relationships/slide" Target="slides/slide277.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slide" Target="slides/slide165.xml"/><Relationship Id="rId206" Type="http://schemas.openxmlformats.org/officeDocument/2006/relationships/slide" Target="slides/slide179.xml"/><Relationship Id="rId227" Type="http://schemas.openxmlformats.org/officeDocument/2006/relationships/slide" Target="slides/slide200.xml"/><Relationship Id="rId248" Type="http://schemas.openxmlformats.org/officeDocument/2006/relationships/slide" Target="slides/slide221.xml"/><Relationship Id="rId269" Type="http://schemas.openxmlformats.org/officeDocument/2006/relationships/slide" Target="slides/slide242.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280" Type="http://schemas.openxmlformats.org/officeDocument/2006/relationships/slide" Target="slides/slide253.xml"/><Relationship Id="rId315" Type="http://schemas.openxmlformats.org/officeDocument/2006/relationships/slide" Target="slides/slide288.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217" Type="http://schemas.openxmlformats.org/officeDocument/2006/relationships/slide" Target="slides/slide190.xml"/><Relationship Id="rId6" Type="http://schemas.openxmlformats.org/officeDocument/2006/relationships/slideMaster" Target="slideMasters/slideMaster6.xml"/><Relationship Id="rId238" Type="http://schemas.openxmlformats.org/officeDocument/2006/relationships/slide" Target="slides/slide211.xml"/><Relationship Id="rId259" Type="http://schemas.openxmlformats.org/officeDocument/2006/relationships/slide" Target="slides/slide232.xml"/><Relationship Id="rId23" Type="http://schemas.openxmlformats.org/officeDocument/2006/relationships/slideMaster" Target="slideMasters/slideMaster23.xml"/><Relationship Id="rId119" Type="http://schemas.openxmlformats.org/officeDocument/2006/relationships/slide" Target="slides/slide92.xml"/><Relationship Id="rId270" Type="http://schemas.openxmlformats.org/officeDocument/2006/relationships/slide" Target="slides/slide243.xml"/><Relationship Id="rId291" Type="http://schemas.openxmlformats.org/officeDocument/2006/relationships/slide" Target="slides/slide264.xml"/><Relationship Id="rId305" Type="http://schemas.openxmlformats.org/officeDocument/2006/relationships/slide" Target="slides/slide278.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207" Type="http://schemas.openxmlformats.org/officeDocument/2006/relationships/slide" Target="slides/slide180.xml"/><Relationship Id="rId228" Type="http://schemas.openxmlformats.org/officeDocument/2006/relationships/slide" Target="slides/slide201.xml"/><Relationship Id="rId249" Type="http://schemas.openxmlformats.org/officeDocument/2006/relationships/slide" Target="slides/slide222.xml"/><Relationship Id="rId13" Type="http://schemas.openxmlformats.org/officeDocument/2006/relationships/slideMaster" Target="slideMasters/slideMaster13.xml"/><Relationship Id="rId109" Type="http://schemas.openxmlformats.org/officeDocument/2006/relationships/slide" Target="slides/slide82.xml"/><Relationship Id="rId260" Type="http://schemas.openxmlformats.org/officeDocument/2006/relationships/slide" Target="slides/slide233.xml"/><Relationship Id="rId281" Type="http://schemas.openxmlformats.org/officeDocument/2006/relationships/slide" Target="slides/slide254.xml"/><Relationship Id="rId316" Type="http://schemas.openxmlformats.org/officeDocument/2006/relationships/slide" Target="slides/slide289.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7.xml"/><Relationship Id="rId162" Type="http://schemas.openxmlformats.org/officeDocument/2006/relationships/slide" Target="slides/slide135.xml"/><Relationship Id="rId183" Type="http://schemas.openxmlformats.org/officeDocument/2006/relationships/slide" Target="slides/slide156.xml"/><Relationship Id="rId218" Type="http://schemas.openxmlformats.org/officeDocument/2006/relationships/slide" Target="slides/slide191.xml"/><Relationship Id="rId239" Type="http://schemas.openxmlformats.org/officeDocument/2006/relationships/slide" Target="slides/slide212.xml"/><Relationship Id="rId250" Type="http://schemas.openxmlformats.org/officeDocument/2006/relationships/slide" Target="slides/slide223.xml"/><Relationship Id="rId271" Type="http://schemas.openxmlformats.org/officeDocument/2006/relationships/slide" Target="slides/slide244.xml"/><Relationship Id="rId292" Type="http://schemas.openxmlformats.org/officeDocument/2006/relationships/slide" Target="slides/slide265.xml"/><Relationship Id="rId306" Type="http://schemas.openxmlformats.org/officeDocument/2006/relationships/slide" Target="slides/slide279.xml"/><Relationship Id="rId24" Type="http://schemas.openxmlformats.org/officeDocument/2006/relationships/slideMaster" Target="slideMasters/slideMaster24.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31" Type="http://schemas.openxmlformats.org/officeDocument/2006/relationships/slide" Target="slides/slide104.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208" Type="http://schemas.openxmlformats.org/officeDocument/2006/relationships/slide" Target="slides/slide181.xml"/><Relationship Id="rId229" Type="http://schemas.openxmlformats.org/officeDocument/2006/relationships/slide" Target="slides/slide202.xml"/><Relationship Id="rId19" Type="http://schemas.openxmlformats.org/officeDocument/2006/relationships/slideMaster" Target="slideMasters/slideMaster19.xml"/><Relationship Id="rId224" Type="http://schemas.openxmlformats.org/officeDocument/2006/relationships/slide" Target="slides/slide197.xml"/><Relationship Id="rId240" Type="http://schemas.openxmlformats.org/officeDocument/2006/relationships/slide" Target="slides/slide213.xml"/><Relationship Id="rId245" Type="http://schemas.openxmlformats.org/officeDocument/2006/relationships/slide" Target="slides/slide218.xml"/><Relationship Id="rId261" Type="http://schemas.openxmlformats.org/officeDocument/2006/relationships/slide" Target="slides/slide234.xml"/><Relationship Id="rId266" Type="http://schemas.openxmlformats.org/officeDocument/2006/relationships/slide" Target="slides/slide239.xml"/><Relationship Id="rId287" Type="http://schemas.openxmlformats.org/officeDocument/2006/relationships/slide" Target="slides/slide260.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282" Type="http://schemas.openxmlformats.org/officeDocument/2006/relationships/slide" Target="slides/slide255.xml"/><Relationship Id="rId312" Type="http://schemas.openxmlformats.org/officeDocument/2006/relationships/slide" Target="slides/slide285.xml"/><Relationship Id="rId31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189" Type="http://schemas.openxmlformats.org/officeDocument/2006/relationships/slide" Target="slides/slide162.xml"/><Relationship Id="rId219" Type="http://schemas.openxmlformats.org/officeDocument/2006/relationships/slide" Target="slides/slide192.xml"/><Relationship Id="rId3" Type="http://schemas.openxmlformats.org/officeDocument/2006/relationships/slideMaster" Target="slideMasters/slideMaster3.xml"/><Relationship Id="rId214" Type="http://schemas.openxmlformats.org/officeDocument/2006/relationships/slide" Target="slides/slide187.xml"/><Relationship Id="rId230" Type="http://schemas.openxmlformats.org/officeDocument/2006/relationships/slide" Target="slides/slide203.xml"/><Relationship Id="rId235" Type="http://schemas.openxmlformats.org/officeDocument/2006/relationships/slide" Target="slides/slide208.xml"/><Relationship Id="rId251" Type="http://schemas.openxmlformats.org/officeDocument/2006/relationships/slide" Target="slides/slide224.xml"/><Relationship Id="rId256" Type="http://schemas.openxmlformats.org/officeDocument/2006/relationships/slide" Target="slides/slide229.xml"/><Relationship Id="rId277" Type="http://schemas.openxmlformats.org/officeDocument/2006/relationships/slide" Target="slides/slide250.xml"/><Relationship Id="rId298" Type="http://schemas.openxmlformats.org/officeDocument/2006/relationships/slide" Target="slides/slide271.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72" Type="http://schemas.openxmlformats.org/officeDocument/2006/relationships/slide" Target="slides/slide245.xml"/><Relationship Id="rId293" Type="http://schemas.openxmlformats.org/officeDocument/2006/relationships/slide" Target="slides/slide266.xml"/><Relationship Id="rId302" Type="http://schemas.openxmlformats.org/officeDocument/2006/relationships/slide" Target="slides/slide275.xml"/><Relationship Id="rId307"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79" Type="http://schemas.openxmlformats.org/officeDocument/2006/relationships/slide" Target="slides/slide152.xml"/><Relationship Id="rId195" Type="http://schemas.openxmlformats.org/officeDocument/2006/relationships/slide" Target="slides/slide168.xml"/><Relationship Id="rId209" Type="http://schemas.openxmlformats.org/officeDocument/2006/relationships/slide" Target="slides/slide182.xml"/><Relationship Id="rId190" Type="http://schemas.openxmlformats.org/officeDocument/2006/relationships/slide" Target="slides/slide163.xml"/><Relationship Id="rId204" Type="http://schemas.openxmlformats.org/officeDocument/2006/relationships/slide" Target="slides/slide177.xml"/><Relationship Id="rId220" Type="http://schemas.openxmlformats.org/officeDocument/2006/relationships/slide" Target="slides/slide193.xml"/><Relationship Id="rId225" Type="http://schemas.openxmlformats.org/officeDocument/2006/relationships/slide" Target="slides/slide198.xml"/><Relationship Id="rId241" Type="http://schemas.openxmlformats.org/officeDocument/2006/relationships/slide" Target="slides/slide214.xml"/><Relationship Id="rId246" Type="http://schemas.openxmlformats.org/officeDocument/2006/relationships/slide" Target="slides/slide219.xml"/><Relationship Id="rId267" Type="http://schemas.openxmlformats.org/officeDocument/2006/relationships/slide" Target="slides/slide240.xml"/><Relationship Id="rId288" Type="http://schemas.openxmlformats.org/officeDocument/2006/relationships/slide" Target="slides/slide261.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262" Type="http://schemas.openxmlformats.org/officeDocument/2006/relationships/slide" Target="slides/slide235.xml"/><Relationship Id="rId283" Type="http://schemas.openxmlformats.org/officeDocument/2006/relationships/slide" Target="slides/slide256.xml"/><Relationship Id="rId313" Type="http://schemas.openxmlformats.org/officeDocument/2006/relationships/slide" Target="slides/slide286.xml"/><Relationship Id="rId318"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3.xml"/><Relationship Id="rId210" Type="http://schemas.openxmlformats.org/officeDocument/2006/relationships/slide" Target="slides/slide183.xml"/><Relationship Id="rId215" Type="http://schemas.openxmlformats.org/officeDocument/2006/relationships/slide" Target="slides/slide188.xml"/><Relationship Id="rId236" Type="http://schemas.openxmlformats.org/officeDocument/2006/relationships/slide" Target="slides/slide209.xml"/><Relationship Id="rId257" Type="http://schemas.openxmlformats.org/officeDocument/2006/relationships/slide" Target="slides/slide230.xml"/><Relationship Id="rId278" Type="http://schemas.openxmlformats.org/officeDocument/2006/relationships/slide" Target="slides/slide251.xml"/><Relationship Id="rId26" Type="http://schemas.openxmlformats.org/officeDocument/2006/relationships/slideMaster" Target="slideMasters/slideMaster26.xml"/><Relationship Id="rId231" Type="http://schemas.openxmlformats.org/officeDocument/2006/relationships/slide" Target="slides/slide204.xml"/><Relationship Id="rId252" Type="http://schemas.openxmlformats.org/officeDocument/2006/relationships/slide" Target="slides/slide225.xml"/><Relationship Id="rId273" Type="http://schemas.openxmlformats.org/officeDocument/2006/relationships/slide" Target="slides/slide246.xml"/><Relationship Id="rId294" Type="http://schemas.openxmlformats.org/officeDocument/2006/relationships/slide" Target="slides/slide267.xml"/><Relationship Id="rId308" Type="http://schemas.openxmlformats.org/officeDocument/2006/relationships/slide" Target="slides/slide281.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slide" Target="slides/slide173.xml"/><Relationship Id="rId16" Type="http://schemas.openxmlformats.org/officeDocument/2006/relationships/slideMaster" Target="slideMasters/slideMaster16.xml"/><Relationship Id="rId221" Type="http://schemas.openxmlformats.org/officeDocument/2006/relationships/slide" Target="slides/slide194.xml"/><Relationship Id="rId242" Type="http://schemas.openxmlformats.org/officeDocument/2006/relationships/slide" Target="slides/slide215.xml"/><Relationship Id="rId263" Type="http://schemas.openxmlformats.org/officeDocument/2006/relationships/slide" Target="slides/slide236.xml"/><Relationship Id="rId284" Type="http://schemas.openxmlformats.org/officeDocument/2006/relationships/slide" Target="slides/slide257.xml"/><Relationship Id="rId319" Type="http://schemas.openxmlformats.org/officeDocument/2006/relationships/viewProps" Target="viewProps.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11" Type="http://schemas.openxmlformats.org/officeDocument/2006/relationships/slide" Target="slides/slide184.xml"/><Relationship Id="rId232" Type="http://schemas.openxmlformats.org/officeDocument/2006/relationships/slide" Target="slides/slide205.xml"/><Relationship Id="rId253" Type="http://schemas.openxmlformats.org/officeDocument/2006/relationships/slide" Target="slides/slide226.xml"/><Relationship Id="rId274" Type="http://schemas.openxmlformats.org/officeDocument/2006/relationships/slide" Target="slides/slide247.xml"/><Relationship Id="rId295" Type="http://schemas.openxmlformats.org/officeDocument/2006/relationships/slide" Target="slides/slide268.xml"/><Relationship Id="rId309" Type="http://schemas.openxmlformats.org/officeDocument/2006/relationships/slide" Target="slides/slide282.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320" Type="http://schemas.openxmlformats.org/officeDocument/2006/relationships/theme" Target="theme/theme1.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201" Type="http://schemas.openxmlformats.org/officeDocument/2006/relationships/slide" Target="slides/slide174.xml"/><Relationship Id="rId222" Type="http://schemas.openxmlformats.org/officeDocument/2006/relationships/slide" Target="slides/slide195.xml"/><Relationship Id="rId243" Type="http://schemas.openxmlformats.org/officeDocument/2006/relationships/slide" Target="slides/slide216.xml"/><Relationship Id="rId264" Type="http://schemas.openxmlformats.org/officeDocument/2006/relationships/slide" Target="slides/slide237.xml"/><Relationship Id="rId285" Type="http://schemas.openxmlformats.org/officeDocument/2006/relationships/slide" Target="slides/slide258.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310" Type="http://schemas.openxmlformats.org/officeDocument/2006/relationships/slide" Target="slides/slide283.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slideMaster" Target="slideMasters/slideMaster1.xml"/><Relationship Id="rId212" Type="http://schemas.openxmlformats.org/officeDocument/2006/relationships/slide" Target="slides/slide185.xml"/><Relationship Id="rId233" Type="http://schemas.openxmlformats.org/officeDocument/2006/relationships/slide" Target="slides/slide206.xml"/><Relationship Id="rId254" Type="http://schemas.openxmlformats.org/officeDocument/2006/relationships/slide" Target="slides/slide227.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275" Type="http://schemas.openxmlformats.org/officeDocument/2006/relationships/slide" Target="slides/slide248.xml"/><Relationship Id="rId296" Type="http://schemas.openxmlformats.org/officeDocument/2006/relationships/slide" Target="slides/slide269.xml"/><Relationship Id="rId300" Type="http://schemas.openxmlformats.org/officeDocument/2006/relationships/slide" Target="slides/slide273.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321" Type="http://schemas.openxmlformats.org/officeDocument/2006/relationships/tableStyles" Target="tableStyles.xml"/><Relationship Id="rId202" Type="http://schemas.openxmlformats.org/officeDocument/2006/relationships/slide" Target="slides/slide175.xml"/><Relationship Id="rId223" Type="http://schemas.openxmlformats.org/officeDocument/2006/relationships/slide" Target="slides/slide196.xml"/><Relationship Id="rId244" Type="http://schemas.openxmlformats.org/officeDocument/2006/relationships/slide" Target="slides/slide217.xml"/><Relationship Id="rId18" Type="http://schemas.openxmlformats.org/officeDocument/2006/relationships/slideMaster" Target="slideMasters/slideMaster18.xml"/><Relationship Id="rId39" Type="http://schemas.openxmlformats.org/officeDocument/2006/relationships/slide" Target="slides/slide12.xml"/><Relationship Id="rId265" Type="http://schemas.openxmlformats.org/officeDocument/2006/relationships/slide" Target="slides/slide238.xml"/><Relationship Id="rId286" Type="http://schemas.openxmlformats.org/officeDocument/2006/relationships/slide" Target="slides/slide259.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311" Type="http://schemas.openxmlformats.org/officeDocument/2006/relationships/slide" Target="slides/slide284.xml"/><Relationship Id="rId71" Type="http://schemas.openxmlformats.org/officeDocument/2006/relationships/slide" Target="slides/slide44.xml"/><Relationship Id="rId92" Type="http://schemas.openxmlformats.org/officeDocument/2006/relationships/slide" Target="slides/slide65.xml"/><Relationship Id="rId213" Type="http://schemas.openxmlformats.org/officeDocument/2006/relationships/slide" Target="slides/slide186.xml"/><Relationship Id="rId234" Type="http://schemas.openxmlformats.org/officeDocument/2006/relationships/slide" Target="slides/slide207.xml"/><Relationship Id="rId2" Type="http://schemas.openxmlformats.org/officeDocument/2006/relationships/slideMaster" Target="slideMasters/slideMaster2.xml"/><Relationship Id="rId29" Type="http://schemas.openxmlformats.org/officeDocument/2006/relationships/slide" Target="slides/slide2.xml"/><Relationship Id="rId255" Type="http://schemas.openxmlformats.org/officeDocument/2006/relationships/slide" Target="slides/slide228.xml"/><Relationship Id="rId276" Type="http://schemas.openxmlformats.org/officeDocument/2006/relationships/slide" Target="slides/slide249.xml"/><Relationship Id="rId297" Type="http://schemas.openxmlformats.org/officeDocument/2006/relationships/slide" Target="slides/slide270.xml"/><Relationship Id="rId40" Type="http://schemas.openxmlformats.org/officeDocument/2006/relationships/slide" Target="slides/slide13.xml"/><Relationship Id="rId115" Type="http://schemas.openxmlformats.org/officeDocument/2006/relationships/slide" Target="slides/slide88.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301" Type="http://schemas.openxmlformats.org/officeDocument/2006/relationships/slide" Target="slides/slide274.xml"/><Relationship Id="rId61" Type="http://schemas.openxmlformats.org/officeDocument/2006/relationships/slide" Target="slides/slide34.xml"/><Relationship Id="rId82" Type="http://schemas.openxmlformats.org/officeDocument/2006/relationships/slide" Target="slides/slide55.xml"/><Relationship Id="rId199" Type="http://schemas.openxmlformats.org/officeDocument/2006/relationships/slide" Target="slides/slide172.xml"/><Relationship Id="rId203"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D9B517AF-099D-4BAA-8528-07D45B9AB2CF}" type="datetimeFigureOut">
              <a:rPr lang="fa-IR" smtClean="0"/>
              <a:pPr/>
              <a:t>1446/01/14</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240E437-176F-4529-9FB3-04D3C4559910}" type="slidenum">
              <a:rPr lang="fa-IR" smtClean="0"/>
              <a:pPr/>
              <a:t>‹#›</a:t>
            </a:fld>
            <a:endParaRPr lang="fa-IR"/>
          </a:p>
        </p:txBody>
      </p:sp>
    </p:spTree>
    <p:extLst>
      <p:ext uri="{BB962C8B-B14F-4D97-AF65-F5344CB8AC3E}">
        <p14:creationId xmlns:p14="http://schemas.microsoft.com/office/powerpoint/2010/main" xmlns="" val="128873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18DBED8F-328E-49D4-9B8F-1EF8A6242E89}" type="slidenum">
              <a:rPr kumimoji="0" lang="fa-I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a:p>
        </p:txBody>
      </p:sp>
    </p:spTree>
    <p:extLst>
      <p:ext uri="{BB962C8B-B14F-4D97-AF65-F5344CB8AC3E}">
        <p14:creationId xmlns:p14="http://schemas.microsoft.com/office/powerpoint/2010/main" xmlns="" val="298762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27AE82AB-4F06-48D2-B043-9B97A42AD486}" type="slidenum">
              <a:rPr kumimoji="0" lang="fa-I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1208930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27AE82AB-4F06-48D2-B043-9B97A42AD486}" type="slidenum">
              <a:rPr kumimoji="0" lang="fa-I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1961294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27AE82AB-4F06-48D2-B043-9B97A42AD486}" type="slidenum">
              <a:rPr kumimoji="0" lang="fa-I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2905622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27AE82AB-4F06-48D2-B043-9B97A42AD486}" type="slidenum">
              <a:rPr kumimoji="0" lang="fa-I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3951383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27AE82AB-4F06-48D2-B043-9B97A42AD486}" type="slidenum">
              <a:rPr kumimoji="0" lang="fa-I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4260946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18DBED8F-328E-49D4-9B8F-1EF8A6242E89}" type="slidenum">
              <a:rPr kumimoji="0" lang="fa-I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a:p>
        </p:txBody>
      </p:sp>
    </p:spTree>
    <p:extLst>
      <p:ext uri="{BB962C8B-B14F-4D97-AF65-F5344CB8AC3E}">
        <p14:creationId xmlns:p14="http://schemas.microsoft.com/office/powerpoint/2010/main" xmlns="" val="308622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18DBED8F-328E-49D4-9B8F-1EF8A6242E89}" type="slidenum">
              <a:rPr kumimoji="0" lang="fa-I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a:p>
        </p:txBody>
      </p:sp>
    </p:spTree>
    <p:extLst>
      <p:ext uri="{BB962C8B-B14F-4D97-AF65-F5344CB8AC3E}">
        <p14:creationId xmlns:p14="http://schemas.microsoft.com/office/powerpoint/2010/main" xmlns="" val="3075184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8B0E4-D4D7-4AA6-BCD8-C57BB6905CC3}"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4047127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8B0E4-D4D7-4AA6-BCD8-C57BB6905CC3}"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763928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i="0" dirty="0">
                <a:solidFill>
                  <a:srgbClr val="666666"/>
                </a:solidFill>
                <a:effectLst/>
                <a:latin typeface="IranSansWeb"/>
                <a:cs typeface="B Nazanin" panose="00000400000000000000" pitchFamily="2" charset="-78"/>
              </a:rPr>
              <a:t>تجزیه به معنی جدا شدن از دیگران، دنیای اطراف یا خود است. اختلالات تجزیه ای توضیح دهنده حالت ذهنی مداومی است که بیمار احساس می کند از واقعیت جدا شده، از بدن خود خارج شده و اپیزودهایی از فراموشی را تجربه می کند.</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8B0E4-D4D7-4AA6-BCD8-C57BB6905CC3}"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3706095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CFC27129-E3BE-4127-B0A4-29DCB998ECC4}" type="slidenum">
              <a:rPr kumimoji="0" lang="fa-I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861548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8B0E4-D4D7-4AA6-BCD8-C57BB6905CC3}"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2307616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8B0E4-D4D7-4AA6-BCD8-C57BB6905CC3}"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420945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18DBED8F-328E-49D4-9B8F-1EF8A6242E89}" type="slidenum">
              <a:rPr kumimoji="0" lang="fa-I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dirty="0"/>
          </a:p>
        </p:txBody>
      </p:sp>
    </p:spTree>
    <p:extLst>
      <p:ext uri="{BB962C8B-B14F-4D97-AF65-F5344CB8AC3E}">
        <p14:creationId xmlns:p14="http://schemas.microsoft.com/office/powerpoint/2010/main" xmlns="" val="2734954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18DBED8F-328E-49D4-9B8F-1EF8A6242E89}" type="slidenum">
              <a:rPr kumimoji="0" lang="fa-I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dirty="0"/>
          </a:p>
        </p:txBody>
      </p:sp>
    </p:spTree>
    <p:extLst>
      <p:ext uri="{BB962C8B-B14F-4D97-AF65-F5344CB8AC3E}">
        <p14:creationId xmlns:p14="http://schemas.microsoft.com/office/powerpoint/2010/main" xmlns="" val="12837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AFD8B0E4-D4D7-4AA6-BCD8-C57BB6905CC3}" type="slidenum">
              <a:rPr lang="en-US" smtClean="0">
                <a:solidFill>
                  <a:prstClr val="black"/>
                </a:solidFill>
                <a:latin typeface="Times New Roman" panose="02020603050405020304" pitchFamily="18" charset="0"/>
              </a:rPr>
              <a:pPr defTabSz="914400">
                <a:defRPr/>
              </a:pPr>
              <a:t>155</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1995878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AFD8B0E4-D4D7-4AA6-BCD8-C57BB6905CC3}" type="slidenum">
              <a:rPr lang="en-US" smtClean="0">
                <a:solidFill>
                  <a:prstClr val="black"/>
                </a:solidFill>
                <a:latin typeface="Times New Roman" panose="02020603050405020304" pitchFamily="18" charset="0"/>
              </a:rPr>
              <a:pPr defTabSz="914400">
                <a:defRPr/>
              </a:pPr>
              <a:t>156</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3387761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AFD8B0E4-D4D7-4AA6-BCD8-C57BB6905CC3}" type="slidenum">
              <a:rPr lang="en-US" smtClean="0">
                <a:solidFill>
                  <a:prstClr val="black"/>
                </a:solidFill>
                <a:latin typeface="Times New Roman" panose="02020603050405020304" pitchFamily="18" charset="0"/>
              </a:rPr>
              <a:pPr defTabSz="914400">
                <a:defRPr/>
              </a:pPr>
              <a:t>158</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3618047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AFD8B0E4-D4D7-4AA6-BCD8-C57BB6905CC3}" type="slidenum">
              <a:rPr lang="en-US" smtClean="0">
                <a:solidFill>
                  <a:prstClr val="black"/>
                </a:solidFill>
                <a:latin typeface="Times New Roman" panose="02020603050405020304" pitchFamily="18" charset="0"/>
              </a:rPr>
              <a:pPr defTabSz="914400">
                <a:defRPr/>
              </a:pPr>
              <a:t>159</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1537685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AFD8B0E4-D4D7-4AA6-BCD8-C57BB6905CC3}" type="slidenum">
              <a:rPr lang="en-US" smtClean="0">
                <a:solidFill>
                  <a:prstClr val="black"/>
                </a:solidFill>
                <a:latin typeface="Times New Roman" panose="02020603050405020304" pitchFamily="18" charset="0"/>
              </a:rPr>
              <a:pPr defTabSz="914400">
                <a:defRPr/>
              </a:pPr>
              <a:t>185</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644720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AFD8B0E4-D4D7-4AA6-BCD8-C57BB6905CC3}" type="slidenum">
              <a:rPr lang="en-US" smtClean="0">
                <a:solidFill>
                  <a:prstClr val="black"/>
                </a:solidFill>
                <a:latin typeface="Times New Roman" panose="02020603050405020304" pitchFamily="18" charset="0"/>
              </a:rPr>
              <a:pPr defTabSz="914400">
                <a:defRPr/>
              </a:pPr>
              <a:t>186</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198470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804838" indent="-309553">
              <a:defRPr>
                <a:solidFill>
                  <a:schemeClr val="tx1"/>
                </a:solidFill>
                <a:latin typeface="Times New Roman" panose="02020603050405020304" pitchFamily="18" charset="0"/>
                <a:cs typeface="Arial" panose="020B0604020202020204" pitchFamily="34" charset="0"/>
              </a:defRPr>
            </a:lvl2pPr>
            <a:lvl3pPr marL="1238212" indent="-247642">
              <a:defRPr>
                <a:solidFill>
                  <a:schemeClr val="tx1"/>
                </a:solidFill>
                <a:latin typeface="Times New Roman" panose="02020603050405020304" pitchFamily="18" charset="0"/>
                <a:cs typeface="Arial" panose="020B0604020202020204" pitchFamily="34" charset="0"/>
              </a:defRPr>
            </a:lvl3pPr>
            <a:lvl4pPr marL="1733497" indent="-247642">
              <a:defRPr>
                <a:solidFill>
                  <a:schemeClr val="tx1"/>
                </a:solidFill>
                <a:latin typeface="Times New Roman" panose="02020603050405020304" pitchFamily="18" charset="0"/>
                <a:cs typeface="Arial" panose="020B0604020202020204" pitchFamily="34" charset="0"/>
              </a:defRPr>
            </a:lvl4pPr>
            <a:lvl5pPr marL="2228781" indent="-247642">
              <a:defRPr>
                <a:solidFill>
                  <a:schemeClr val="tx1"/>
                </a:solidFill>
                <a:latin typeface="Times New Roman" panose="02020603050405020304" pitchFamily="18" charset="0"/>
                <a:cs typeface="Arial" panose="020B0604020202020204" pitchFamily="34" charset="0"/>
              </a:defRPr>
            </a:lvl5pPr>
            <a:lvl6pPr marL="2724066" indent="-247642"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3219351" indent="-247642"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714636" indent="-247642"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4209920" indent="-247642"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18DBED8F-328E-49D4-9B8F-1EF8A6242E89}" type="slidenum">
              <a:rPr kumimoji="0" lang="fa-IR"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a:p>
        </p:txBody>
      </p:sp>
    </p:spTree>
    <p:extLst>
      <p:ext uri="{BB962C8B-B14F-4D97-AF65-F5344CB8AC3E}">
        <p14:creationId xmlns:p14="http://schemas.microsoft.com/office/powerpoint/2010/main" xmlns="" val="1306966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AFD8B0E4-D4D7-4AA6-BCD8-C57BB6905CC3}" type="slidenum">
              <a:rPr lang="en-US" smtClean="0">
                <a:solidFill>
                  <a:prstClr val="black"/>
                </a:solidFill>
                <a:latin typeface="Times New Roman" panose="02020603050405020304" pitchFamily="18" charset="0"/>
              </a:rPr>
              <a:pPr defTabSz="914400">
                <a:defRPr/>
              </a:pPr>
              <a:t>189</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3058432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defTabSz="914400" rtl="1" fontAlgn="base">
              <a:spcBef>
                <a:spcPct val="0"/>
              </a:spcBef>
              <a:spcAft>
                <a:spcPct val="0"/>
              </a:spcAft>
              <a:defRPr/>
            </a:pPr>
            <a:fld id="{18DBED8F-328E-49D4-9B8F-1EF8A6242E89}" type="slidenum">
              <a:rPr lang="fa-IR" altLang="en-US">
                <a:solidFill>
                  <a:srgbClr val="000000"/>
                </a:solidFill>
                <a:latin typeface="Arial" panose="020B0604020202020204" pitchFamily="34" charset="0"/>
              </a:rPr>
              <a:pPr algn="l" defTabSz="914400" rtl="1" fontAlgn="base">
                <a:spcBef>
                  <a:spcPct val="0"/>
                </a:spcBef>
                <a:spcAft>
                  <a:spcPct val="0"/>
                </a:spcAft>
                <a:defRPr/>
              </a:pPr>
              <a:t>202</a:t>
            </a:fld>
            <a:endParaRPr lang="en-US" altLang="en-US">
              <a:solidFill>
                <a:srgbClr val="000000"/>
              </a:solidFill>
              <a:latin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dirty="0"/>
          </a:p>
        </p:txBody>
      </p:sp>
    </p:spTree>
    <p:extLst>
      <p:ext uri="{BB962C8B-B14F-4D97-AF65-F5344CB8AC3E}">
        <p14:creationId xmlns:p14="http://schemas.microsoft.com/office/powerpoint/2010/main" xmlns="" val="352490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defTabSz="914400" rtl="1" fontAlgn="base">
              <a:spcBef>
                <a:spcPct val="0"/>
              </a:spcBef>
              <a:spcAft>
                <a:spcPct val="0"/>
              </a:spcAft>
              <a:defRPr/>
            </a:pPr>
            <a:fld id="{18DBED8F-328E-49D4-9B8F-1EF8A6242E89}" type="slidenum">
              <a:rPr lang="fa-IR" altLang="en-US">
                <a:solidFill>
                  <a:srgbClr val="000000"/>
                </a:solidFill>
                <a:latin typeface="Arial" panose="020B0604020202020204" pitchFamily="34" charset="0"/>
              </a:rPr>
              <a:pPr algn="l" defTabSz="914400" rtl="1" fontAlgn="base">
                <a:spcBef>
                  <a:spcPct val="0"/>
                </a:spcBef>
                <a:spcAft>
                  <a:spcPct val="0"/>
                </a:spcAft>
                <a:defRPr/>
              </a:pPr>
              <a:t>207</a:t>
            </a:fld>
            <a:endParaRPr lang="en-US" altLang="en-US">
              <a:solidFill>
                <a:srgbClr val="000000"/>
              </a:solidFill>
              <a:latin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dirty="0"/>
          </a:p>
        </p:txBody>
      </p:sp>
    </p:spTree>
    <p:extLst>
      <p:ext uri="{BB962C8B-B14F-4D97-AF65-F5344CB8AC3E}">
        <p14:creationId xmlns:p14="http://schemas.microsoft.com/office/powerpoint/2010/main" xmlns="" val="4268836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AFD8B0E4-D4D7-4AA6-BCD8-C57BB6905CC3}" type="slidenum">
              <a:rPr lang="en-US" smtClean="0">
                <a:solidFill>
                  <a:prstClr val="black"/>
                </a:solidFill>
                <a:latin typeface="Times New Roman" panose="02020603050405020304" pitchFamily="18" charset="0"/>
              </a:rPr>
              <a:pPr defTabSz="914400">
                <a:defRPr/>
              </a:pPr>
              <a:t>212</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1539209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AFD8B0E4-D4D7-4AA6-BCD8-C57BB6905CC3}" type="slidenum">
              <a:rPr lang="en-US" smtClean="0">
                <a:solidFill>
                  <a:prstClr val="black"/>
                </a:solidFill>
                <a:latin typeface="Times New Roman" panose="02020603050405020304" pitchFamily="18" charset="0"/>
              </a:rPr>
              <a:pPr defTabSz="914400">
                <a:defRPr/>
              </a:pPr>
              <a:t>216</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488438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FD8B0E4-D4D7-4AA6-BCD8-C57BB6905CC3}" type="slidenum">
              <a:rPr lang="en-US" smtClean="0">
                <a:solidFill>
                  <a:prstClr val="black"/>
                </a:solidFill>
                <a:latin typeface="Times New Roman" panose="02020603050405020304" pitchFamily="18" charset="0"/>
              </a:rPr>
              <a:pPr>
                <a:defRPr/>
              </a:pPr>
              <a:t>254</a:t>
            </a:fld>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xmlns="" val="2068516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0ed61726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0ed61726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31963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0ed6172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0ed6172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99445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5fa156ea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5fa156ea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086031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5fa156ea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5fa156ea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1339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18DBED8F-328E-49D4-9B8F-1EF8A6242E89}" type="slidenum">
              <a:rPr kumimoji="0" lang="fa-I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dirty="0"/>
          </a:p>
        </p:txBody>
      </p:sp>
    </p:spTree>
    <p:extLst>
      <p:ext uri="{BB962C8B-B14F-4D97-AF65-F5344CB8AC3E}">
        <p14:creationId xmlns:p14="http://schemas.microsoft.com/office/powerpoint/2010/main" xmlns="" val="3053680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5fa156ea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5fa156ea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87037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5fa156ea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5fa156ea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48803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fld id="{27AE82AB-4F06-48D2-B043-9B97A42AD486}" type="slidenum">
              <a:rPr kumimoji="0" lang="fa-I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242057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8B0E4-D4D7-4AA6-BCD8-C57BB6905CC3}"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274865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8B0E4-D4D7-4AA6-BCD8-C57BB6905CC3}"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2981300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8B0E4-D4D7-4AA6-BCD8-C57BB6905CC3}"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400373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18DBED8F-328E-49D4-9B8F-1EF8A6242E89}" type="slidenum">
              <a:rPr kumimoji="0" lang="fa-I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a-DK" altLang="en-US" dirty="0"/>
          </a:p>
        </p:txBody>
      </p:sp>
    </p:spTree>
    <p:extLst>
      <p:ext uri="{BB962C8B-B14F-4D97-AF65-F5344CB8AC3E}">
        <p14:creationId xmlns:p14="http://schemas.microsoft.com/office/powerpoint/2010/main" xmlns="" val="100410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9018F-B3A3-4D6A-9EC5-39D405E8E9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4D6BA7-C8BA-4C5B-B23D-70D313613D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4" name="Footer Placeholder 3">
            <a:extLst>
              <a:ext uri="{FF2B5EF4-FFF2-40B4-BE49-F238E27FC236}">
                <a16:creationId xmlns:a16="http://schemas.microsoft.com/office/drawing/2014/main" xmlns="" id="{7E2162E5-1059-4D27-928C-77340B7EF67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Slide Number Placeholder 4">
            <a:extLst>
              <a:ext uri="{FF2B5EF4-FFF2-40B4-BE49-F238E27FC236}">
                <a16:creationId xmlns:a16="http://schemas.microsoft.com/office/drawing/2014/main" xmlns="" id="{6EAE5BD0-DAA1-4470-932B-DEE786BCB908}"/>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680094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FE473A-3160-468F-8140-93F50A4B938F}"/>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3" name="Footer Placeholder 2">
            <a:extLst>
              <a:ext uri="{FF2B5EF4-FFF2-40B4-BE49-F238E27FC236}">
                <a16:creationId xmlns:a16="http://schemas.microsoft.com/office/drawing/2014/main" xmlns="" id="{C0B036D7-27CC-40E3-B622-D8106006364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4" name="Slide Number Placeholder 3">
            <a:extLst>
              <a:ext uri="{FF2B5EF4-FFF2-40B4-BE49-F238E27FC236}">
                <a16:creationId xmlns:a16="http://schemas.microsoft.com/office/drawing/2014/main" xmlns="" id="{0698E2E6-4A8E-4BB6-9D87-9A0767279491}"/>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4757517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C6DA7-8DD7-42D3-A947-8938C5E8B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596A1A-B35E-4404-8114-8B6C56202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465D84D5-16A3-4F46-A5BC-1BEDABE4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9EDA6CB-A4EC-4151-83CD-E588A9A5D346}"/>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5">
            <a:extLst>
              <a:ext uri="{FF2B5EF4-FFF2-40B4-BE49-F238E27FC236}">
                <a16:creationId xmlns:a16="http://schemas.microsoft.com/office/drawing/2014/main" xmlns="" id="{91E20DDD-D4DF-427C-ACA1-297348A099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6">
            <a:extLst>
              <a:ext uri="{FF2B5EF4-FFF2-40B4-BE49-F238E27FC236}">
                <a16:creationId xmlns:a16="http://schemas.microsoft.com/office/drawing/2014/main" xmlns="" id="{BA69BEA0-904E-4062-863A-255F10D36647}"/>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779361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DF565-5174-424B-985D-9682AF74B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52B604-B05F-4E1B-AB0C-D47A3AA37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6F34A3CD-C4CF-4973-9C8F-54B716032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D958B7A0-8111-4422-8051-A86B24BB4E2E}"/>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5">
            <a:extLst>
              <a:ext uri="{FF2B5EF4-FFF2-40B4-BE49-F238E27FC236}">
                <a16:creationId xmlns:a16="http://schemas.microsoft.com/office/drawing/2014/main" xmlns="" id="{2A1D8D90-B14B-4A62-845D-31C299012805}"/>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6">
            <a:extLst>
              <a:ext uri="{FF2B5EF4-FFF2-40B4-BE49-F238E27FC236}">
                <a16:creationId xmlns:a16="http://schemas.microsoft.com/office/drawing/2014/main" xmlns="" id="{A9F68E9A-DE90-4458-8E64-F539A0A6572D}"/>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9510900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4B3BA-A8F8-4BB7-99AD-25F3A42FF8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790F9C-C153-43D8-A91F-EE4882696271}"/>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E23155F-D871-4D7D-89F9-9BB7DB7BDFE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ED6FA54A-9A92-440B-9010-C5A6BA25B245}"/>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0C2C8715-EBE8-46F8-80FE-9AAA152C896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32399531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E67EC3-3CC0-41E4-A68B-52DAC27AE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C4563D-CE5A-498F-B7AA-4BE76D830A11}"/>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85D5C74-DD99-414B-96E5-DC5A34AE3E5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8AD0EB95-D308-4812-8A22-A99A8CD1C0B4}"/>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7F81DCEB-7B17-4085-8AC6-667BC9D98CEC}"/>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42911458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9876794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5" name="Footer Placeholder 4"/>
          <p:cNvSpPr>
            <a:spLocks noGrp="1"/>
          </p:cNvSpPr>
          <p:nvPr>
            <p:ph type="ftr" sz="quarter" idx="11"/>
          </p:nvPr>
        </p:nvSpPr>
        <p:spPr>
          <a:xfrm>
            <a:off x="8229600" y="6356350"/>
            <a:ext cx="3860800" cy="365125"/>
          </a:xfrm>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8539967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722615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0616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6118914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1237620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5224000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41476950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3387495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1151825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6606235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fld id="{1D5D878E-E1A1-4852-ADBD-FAA168D9289F}"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9996394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5" name="Footer Placeholder 4"/>
          <p:cNvSpPr>
            <a:spLocks noGrp="1"/>
          </p:cNvSpPr>
          <p:nvPr>
            <p:ph type="ftr" sz="quarter" idx="11"/>
          </p:nvPr>
        </p:nvSpPr>
        <p:spPr>
          <a:xfrm>
            <a:off x="8229600" y="6356350"/>
            <a:ext cx="3860800" cy="365125"/>
          </a:xfrm>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7666588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fld id="{10D97B69-F9D9-4A27-9948-9E12D6B24287}"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33717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fld id="{CBFF9889-15AF-4B80-B051-79742223660A}"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8858282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fld id="{91665365-A10A-4634-A0A7-394A6DDFE6AD}"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4217532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fld id="{01D50C73-BC8A-48F0-A4FE-D25CE76AAF08}"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8175886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fld id="{E6266613-A5F2-454A-BC33-E4F4D4EB42AC}"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8177832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fld id="{E22E4527-BA40-45BE-98DE-C835308B63F4}"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3835363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fld id="{AA5BFD68-740F-4981-9738-E5A611EDE905}"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2366262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fld id="{EB35575A-59AC-48A7-80E9-D3A7B8152351}"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3225957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fld id="{0950BACE-94B2-438F-9557-8E5F025D6E14}"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0526713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A9624402-C08F-4D58-AC16-6F7D597D7A4C}" type="datetime1">
              <a:rPr lang="en-US" smtClean="0"/>
              <a:pPr defTabSz="914400" fontAlgn="base">
                <a:spcBef>
                  <a:spcPct val="0"/>
                </a:spcBef>
                <a:spcAft>
                  <a:spcPct val="0"/>
                </a:spcAft>
                <a:defRPr/>
              </a:pPr>
              <a:t>7/20/2024</a:t>
            </a:fld>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E6EC0783-78CC-420B-8781-5C52442278FB}"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1616897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6CD623ED-F108-4DAE-9FA7-8494876F7C59}" type="datetime1">
              <a:rPr lang="en-US" smtClean="0"/>
              <a:pPr defTabSz="914400" fontAlgn="base">
                <a:spcBef>
                  <a:spcPct val="0"/>
                </a:spcBef>
                <a:spcAft>
                  <a:spcPct val="0"/>
                </a:spcAft>
                <a:defRPr/>
              </a:pPr>
              <a:t>7/20/2024</a:t>
            </a:fld>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9C337C86-FFEE-48D7-8BF7-D3449EE83EE2}"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508366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7ADCBB19-034C-4115-B6F2-A3A0159E3F92}" type="datetime1">
              <a:rPr lang="en-US" smtClean="0"/>
              <a:pPr defTabSz="914400" fontAlgn="base">
                <a:spcBef>
                  <a:spcPct val="0"/>
                </a:spcBef>
                <a:spcAft>
                  <a:spcPct val="0"/>
                </a:spcAft>
                <a:defRPr/>
              </a:pPr>
              <a:t>7/20/2024</a:t>
            </a:fld>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8FC8D4C2-6026-4243-B00A-94B79F1FADA8}"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8282171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75E5EDE1-0526-417B-8157-47B4AE0D2751}" type="datetime1">
              <a:rPr lang="en-US" smtClean="0"/>
              <a:pPr defTabSz="914400" fontAlgn="base">
                <a:spcBef>
                  <a:spcPct val="0"/>
                </a:spcBef>
                <a:spcAft>
                  <a:spcPct val="0"/>
                </a:spcAft>
                <a:defRPr/>
              </a:pPr>
              <a:t>7/20/2024</a:t>
            </a:fld>
            <a:endParaRPr lang="en-US"/>
          </a:p>
        </p:txBody>
      </p:sp>
      <p:sp>
        <p:nvSpPr>
          <p:cNvPr id="6"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7"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5761866D-7BBE-446B-A4D3-76BEFA12034B}"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7344833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C73378C4-B8A4-4EB7-B92B-8B8D2E0A0320}" type="datetime1">
              <a:rPr lang="en-US" smtClean="0"/>
              <a:pPr defTabSz="914400" fontAlgn="base">
                <a:spcBef>
                  <a:spcPct val="0"/>
                </a:spcBef>
                <a:spcAft>
                  <a:spcPct val="0"/>
                </a:spcAft>
                <a:defRPr/>
              </a:pPr>
              <a:t>7/20/2024</a:t>
            </a:fld>
            <a:endParaRPr lang="en-US"/>
          </a:p>
        </p:txBody>
      </p:sp>
      <p:sp>
        <p:nvSpPr>
          <p:cNvPr id="8"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9"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EE190A5C-A0F2-4694-B5BA-A2060C5867FC}"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8834797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183CDFC6-ECBF-47EF-AFEF-3C6323F69B45}" type="datetime1">
              <a:rPr lang="en-US" smtClean="0"/>
              <a:pPr defTabSz="914400" fontAlgn="base">
                <a:spcBef>
                  <a:spcPct val="0"/>
                </a:spcBef>
                <a:spcAft>
                  <a:spcPct val="0"/>
                </a:spcAft>
                <a:defRPr/>
              </a:pPr>
              <a:t>7/20/2024</a:t>
            </a:fld>
            <a:endParaRPr lang="en-US"/>
          </a:p>
        </p:txBody>
      </p:sp>
      <p:sp>
        <p:nvSpPr>
          <p:cNvPr id="4"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5"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EAE28591-9214-4B73-A8D8-43E0AC3E7D2D}"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2941733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F92C9760-3FBE-40F2-BB98-9D18D147CC00}" type="datetime1">
              <a:rPr lang="en-US" smtClean="0"/>
              <a:pPr defTabSz="914400" fontAlgn="base">
                <a:spcBef>
                  <a:spcPct val="0"/>
                </a:spcBef>
                <a:spcAft>
                  <a:spcPct val="0"/>
                </a:spcAft>
                <a:defRPr/>
              </a:pPr>
              <a:t>7/20/2024</a:t>
            </a:fld>
            <a:endParaRPr lang="en-US"/>
          </a:p>
        </p:txBody>
      </p:sp>
      <p:sp>
        <p:nvSpPr>
          <p:cNvPr id="3"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4"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419F765F-038D-45D7-AC8C-B5879127B8CF}"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9922595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BF227B5F-A371-4641-8B24-5D1437B75435}" type="datetime1">
              <a:rPr lang="en-US" smtClean="0"/>
              <a:pPr defTabSz="914400" fontAlgn="base">
                <a:spcBef>
                  <a:spcPct val="0"/>
                </a:spcBef>
                <a:spcAft>
                  <a:spcPct val="0"/>
                </a:spcAft>
                <a:defRPr/>
              </a:pPr>
              <a:t>7/20/2024</a:t>
            </a:fld>
            <a:endParaRPr lang="en-US"/>
          </a:p>
        </p:txBody>
      </p:sp>
      <p:sp>
        <p:nvSpPr>
          <p:cNvPr id="6"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7"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CE95B06C-73B3-4D03-A72E-DD08C69A1F95}"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9457019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AF1B7BD2-07D1-46AE-A65B-AD76FF4E2DA5}" type="datetime1">
              <a:rPr lang="en-US" smtClean="0"/>
              <a:pPr defTabSz="914400" fontAlgn="base">
                <a:spcBef>
                  <a:spcPct val="0"/>
                </a:spcBef>
                <a:spcAft>
                  <a:spcPct val="0"/>
                </a:spcAft>
                <a:defRPr/>
              </a:pPr>
              <a:t>7/20/2024</a:t>
            </a:fld>
            <a:endParaRPr lang="en-US"/>
          </a:p>
        </p:txBody>
      </p:sp>
      <p:sp>
        <p:nvSpPr>
          <p:cNvPr id="6"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7"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0CF5959E-112B-43A6-9D67-77E628860503}"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6989452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E4DE5A25-E790-4257-AB81-CCC9F0B5FAE0}" type="datetime1">
              <a:rPr lang="en-US" smtClean="0"/>
              <a:pPr defTabSz="914400" fontAlgn="base">
                <a:spcBef>
                  <a:spcPct val="0"/>
                </a:spcBef>
                <a:spcAft>
                  <a:spcPct val="0"/>
                </a:spcAft>
                <a:defRPr/>
              </a:pPr>
              <a:t>7/20/2024</a:t>
            </a:fld>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7B894867-CFD8-4C2F-BE36-FC6E47AE583C}"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0361859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fld id="{F29E7715-09F3-4CC8-B6C9-F0CA80283796}" type="datetime1">
              <a:rPr lang="en-US" smtClean="0"/>
              <a:pPr defTabSz="914400" fontAlgn="base">
                <a:spcBef>
                  <a:spcPct val="0"/>
                </a:spcBef>
                <a:spcAft>
                  <a:spcPct val="0"/>
                </a:spcAft>
                <a:defRPr/>
              </a:pPr>
              <a:t>7/20/2024</a:t>
            </a:fld>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71BFF50C-1DBE-4C83-8904-FD78DAD2E77B}"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647438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39074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5" name="Footer Placeholder 4"/>
          <p:cNvSpPr>
            <a:spLocks noGrp="1"/>
          </p:cNvSpPr>
          <p:nvPr>
            <p:ph type="ftr" sz="quarter" idx="11"/>
          </p:nvPr>
        </p:nvSpPr>
        <p:spPr>
          <a:xfrm>
            <a:off x="8229600" y="6356350"/>
            <a:ext cx="3860800" cy="365125"/>
          </a:xfrm>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253803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7911574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41549957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6611546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0579122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5834018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221342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2582434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596797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754568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E6EC0783-78CC-420B-8781-5C52442278FB}"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4303756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9C337C86-FFEE-48D7-8BF7-D3449EE83EE2}"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2560136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8FC8D4C2-6026-4243-B00A-94B79F1FADA8}"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9934105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6"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7"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5761866D-7BBE-446B-A4D3-76BEFA12034B}"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8423565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8"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9"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EE190A5C-A0F2-4694-B5BA-A2060C5867FC}"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6408602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4"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5"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EAE28591-9214-4B73-A8D8-43E0AC3E7D2D}"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0264848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3"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4"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419F765F-038D-45D7-AC8C-B5879127B8CF}"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598259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6"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7"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CE95B06C-73B3-4D03-A72E-DD08C69A1F95}"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3055663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6"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7"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0CF5959E-112B-43A6-9D67-77E628860503}"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537475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7B894867-CFD8-4C2F-BE36-FC6E47AE583C}"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36758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rtl="0" eaLnBrk="0" hangingPunct="0">
              <a:defRPr>
                <a:latin typeface="Times New Roman" panose="02020603050405020304" pitchFamily="18"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12"/>
          </p:nvPr>
        </p:nvSpPr>
        <p:spPr/>
        <p:txBody>
          <a:bodyPr/>
          <a:lstStyle>
            <a:lvl1pPr rtl="0" eaLnBrk="0" hangingPunct="0">
              <a:defRPr smtClean="0">
                <a:latin typeface="Times New Roman" panose="02020603050405020304" pitchFamily="18" charset="0"/>
              </a:defRPr>
            </a:lvl1pPr>
          </a:lstStyle>
          <a:p>
            <a:pPr defTabSz="914400" fontAlgn="base">
              <a:spcBef>
                <a:spcPct val="0"/>
              </a:spcBef>
              <a:spcAft>
                <a:spcPct val="0"/>
              </a:spcAft>
              <a:defRPr/>
            </a:pPr>
            <a:fld id="{71BFF50C-1DBE-4C83-8904-FD78DAD2E77B}"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7641982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B608C-B72D-41D7-9097-255B7B6364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16EE44-A410-4030-97BD-EC823CB9F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E3CA847-1177-474D-97D8-AB1D7EE174A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EDBCC244-6EB9-4CD2-8101-E9A83B98EF94}"/>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5B60FE0A-92A8-46A7-8A81-4F1C96BEF3C1}"/>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11690745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38817-B306-490E-A269-39837506A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2CB08A-0231-472D-BB5E-0D535E48DB08}"/>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9BAF95C-ED35-4BE2-BBE7-DB1980C9A25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33494B14-16E0-4DF7-8F29-9FADC2B494C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39244EF0-61A0-4681-B6A0-DAA78EAA2022}"/>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12939303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7E6E1-B50B-438A-A957-60FFDCD14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48EF85-7AB1-45AC-BE39-A1D3C0BBF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C50475EC-E9A5-4652-B816-A3897046125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16BBD591-F87A-4052-9C5F-D45C4579C0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9693C891-DD28-46DD-A004-9D87A9076E3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39913440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9BD45-3C49-4C0E-8D1B-5E1F1250E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45C587-3D13-4160-AD14-F2BF16B1ACFD}"/>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A8D89C8A-69D0-4B08-9E9E-67FB7C755CBB}"/>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770E4E5D-C8DE-470F-8593-2DB6E62E856F}"/>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5">
            <a:extLst>
              <a:ext uri="{FF2B5EF4-FFF2-40B4-BE49-F238E27FC236}">
                <a16:creationId xmlns:a16="http://schemas.microsoft.com/office/drawing/2014/main" xmlns="" id="{0EF1331B-8051-4F36-9E3F-CF05EC6AE26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6">
            <a:extLst>
              <a:ext uri="{FF2B5EF4-FFF2-40B4-BE49-F238E27FC236}">
                <a16:creationId xmlns:a16="http://schemas.microsoft.com/office/drawing/2014/main" xmlns="" id="{2654A6D9-9451-4055-A144-D28A6FDAAAE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12825342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F6271-D60A-42DB-B87C-76C1BB81B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835138-A4A2-495E-A214-E26EC252A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CD428825-CE82-4192-8BA1-2CE2962EAAAF}"/>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CCAE8A6E-46C4-467B-9D07-E606549C3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C9FA0CA6-332C-4BD4-9332-D8956BD65FAC}"/>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A46E9B5B-B8D9-4F9C-AD7D-12BD21796E2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7">
            <a:extLst>
              <a:ext uri="{FF2B5EF4-FFF2-40B4-BE49-F238E27FC236}">
                <a16:creationId xmlns:a16="http://schemas.microsoft.com/office/drawing/2014/main" xmlns="" id="{0178E679-774F-4DF2-B3C4-150F124EB14B}"/>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8">
            <a:extLst>
              <a:ext uri="{FF2B5EF4-FFF2-40B4-BE49-F238E27FC236}">
                <a16:creationId xmlns:a16="http://schemas.microsoft.com/office/drawing/2014/main" xmlns="" id="{DDDAF705-7C54-4CEE-AD2E-4064CDC059C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8440449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9018F-B3A3-4D6A-9EC5-39D405E8E9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4D6BA7-C8BA-4C5B-B23D-70D313613D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4" name="Footer Placeholder 3">
            <a:extLst>
              <a:ext uri="{FF2B5EF4-FFF2-40B4-BE49-F238E27FC236}">
                <a16:creationId xmlns:a16="http://schemas.microsoft.com/office/drawing/2014/main" xmlns="" id="{7E2162E5-1059-4D27-928C-77340B7EF67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Slide Number Placeholder 4">
            <a:extLst>
              <a:ext uri="{FF2B5EF4-FFF2-40B4-BE49-F238E27FC236}">
                <a16:creationId xmlns:a16="http://schemas.microsoft.com/office/drawing/2014/main" xmlns="" id="{6EAE5BD0-DAA1-4470-932B-DEE786BCB908}"/>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16274505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FE473A-3160-468F-8140-93F50A4B938F}"/>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3" name="Footer Placeholder 2">
            <a:extLst>
              <a:ext uri="{FF2B5EF4-FFF2-40B4-BE49-F238E27FC236}">
                <a16:creationId xmlns:a16="http://schemas.microsoft.com/office/drawing/2014/main" xmlns="" id="{C0B036D7-27CC-40E3-B622-D8106006364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4" name="Slide Number Placeholder 3">
            <a:extLst>
              <a:ext uri="{FF2B5EF4-FFF2-40B4-BE49-F238E27FC236}">
                <a16:creationId xmlns:a16="http://schemas.microsoft.com/office/drawing/2014/main" xmlns="" id="{0698E2E6-4A8E-4BB6-9D87-9A0767279491}"/>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37207758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C6DA7-8DD7-42D3-A947-8938C5E8B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596A1A-B35E-4404-8114-8B6C56202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465D84D5-16A3-4F46-A5BC-1BEDABE4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9EDA6CB-A4EC-4151-83CD-E588A9A5D346}"/>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5">
            <a:extLst>
              <a:ext uri="{FF2B5EF4-FFF2-40B4-BE49-F238E27FC236}">
                <a16:creationId xmlns:a16="http://schemas.microsoft.com/office/drawing/2014/main" xmlns="" id="{91E20DDD-D4DF-427C-ACA1-297348A099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6">
            <a:extLst>
              <a:ext uri="{FF2B5EF4-FFF2-40B4-BE49-F238E27FC236}">
                <a16:creationId xmlns:a16="http://schemas.microsoft.com/office/drawing/2014/main" xmlns="" id="{BA69BEA0-904E-4062-863A-255F10D36647}"/>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34561302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DF565-5174-424B-985D-9682AF74B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52B604-B05F-4E1B-AB0C-D47A3AA37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6F34A3CD-C4CF-4973-9C8F-54B716032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D958B7A0-8111-4422-8051-A86B24BB4E2E}"/>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5">
            <a:extLst>
              <a:ext uri="{FF2B5EF4-FFF2-40B4-BE49-F238E27FC236}">
                <a16:creationId xmlns:a16="http://schemas.microsoft.com/office/drawing/2014/main" xmlns="" id="{2A1D8D90-B14B-4A62-845D-31C299012805}"/>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6">
            <a:extLst>
              <a:ext uri="{FF2B5EF4-FFF2-40B4-BE49-F238E27FC236}">
                <a16:creationId xmlns:a16="http://schemas.microsoft.com/office/drawing/2014/main" xmlns="" id="{A9F68E9A-DE90-4458-8E64-F539A0A6572D}"/>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172863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2783864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4B3BA-A8F8-4BB7-99AD-25F3A42FF8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790F9C-C153-43D8-A91F-EE4882696271}"/>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E23155F-D871-4D7D-89F9-9BB7DB7BDFE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ED6FA54A-9A92-440B-9010-C5A6BA25B245}"/>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0C2C8715-EBE8-46F8-80FE-9AAA152C896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25860601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E67EC3-3CC0-41E4-A68B-52DAC27AE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C4563D-CE5A-498F-B7AA-4BE76D830A11}"/>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85D5C74-DD99-414B-96E5-DC5A34AE3E5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8AD0EB95-D308-4812-8A22-A99A8CD1C0B4}"/>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7F81DCEB-7B17-4085-8AC6-667BC9D98CEC}"/>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32284148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4236022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5" name="Footer Placeholder 4"/>
          <p:cNvSpPr>
            <a:spLocks noGrp="1"/>
          </p:cNvSpPr>
          <p:nvPr>
            <p:ph type="ftr" sz="quarter" idx="11"/>
          </p:nvPr>
        </p:nvSpPr>
        <p:spPr>
          <a:xfrm>
            <a:off x="8229600" y="6356350"/>
            <a:ext cx="3860800" cy="365125"/>
          </a:xfrm>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5932694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8184769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0907522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5982431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8406338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2278045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084945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1753346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4624409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4248315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3957056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6186692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5" name="Footer Placeholder 4"/>
          <p:cNvSpPr>
            <a:spLocks noGrp="1"/>
          </p:cNvSpPr>
          <p:nvPr>
            <p:ph type="ftr" sz="quarter" idx="11"/>
          </p:nvPr>
        </p:nvSpPr>
        <p:spPr>
          <a:xfrm>
            <a:off x="8229600" y="6356350"/>
            <a:ext cx="3860800" cy="365125"/>
          </a:xfrm>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760907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0199746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452488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8418300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3605636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068865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5428094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8213095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5145299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4238576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42220619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9917553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5" name="Footer Placeholder 4"/>
          <p:cNvSpPr>
            <a:spLocks noGrp="1"/>
          </p:cNvSpPr>
          <p:nvPr>
            <p:ph type="ftr" sz="quarter" idx="11"/>
          </p:nvPr>
        </p:nvSpPr>
        <p:spPr>
          <a:xfrm>
            <a:off x="8229600" y="6356350"/>
            <a:ext cx="3860800" cy="365125"/>
          </a:xfrm>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9021402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3062496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965324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9720254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862183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2078225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9413025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3501945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7988599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4908213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6901292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B608C-B72D-41D7-9097-255B7B6364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16EE44-A410-4030-97BD-EC823CB9F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E3CA847-1177-474D-97D8-AB1D7EE174A2}"/>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BCC244-6EB9-4CD2-8101-E9A83B98EF94}"/>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B60FE0A-92A8-46A7-8A81-4F1C96BEF3C1}"/>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9533937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38817-B306-490E-A269-39837506A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2CB08A-0231-472D-BB5E-0D535E48DB08}"/>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9BAF95C-ED35-4BE2-BBE7-DB1980C9A251}"/>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3494B14-16E0-4DF7-8F29-9FADC2B494C9}"/>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39244EF0-61A0-4681-B6A0-DAA78EAA2022}"/>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5049230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7E6E1-B50B-438A-A957-60FFDCD14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48EF85-7AB1-45AC-BE39-A1D3C0BBF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C50475EC-E9A5-4652-B816-A3897046125D}"/>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6BBD591-F87A-4052-9C5F-D45C4579C0E2}"/>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693C891-DD28-46DD-A004-9D87A9076E3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54939001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9BD45-3C49-4C0E-8D1B-5E1F1250E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45C587-3D13-4160-AD14-F2BF16B1ACFD}"/>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A8D89C8A-69D0-4B08-9E9E-67FB7C755CBB}"/>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770E4E5D-C8DE-470F-8593-2DB6E62E856F}"/>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0EF1331B-8051-4F36-9E3F-CF05EC6AE26F}"/>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2654A6D9-9451-4055-A144-D28A6FDAAAE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8599169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F6271-D60A-42DB-B87C-76C1BB81B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835138-A4A2-495E-A214-E26EC252A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CD428825-CE82-4192-8BA1-2CE2962EAAAF}"/>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CCAE8A6E-46C4-467B-9D07-E606549C3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C9FA0CA6-332C-4BD4-9332-D8956BD65FAC}"/>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A46E9B5B-B8D9-4F9C-AD7D-12BD21796E22}"/>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0178E679-774F-4DF2-B3C4-150F124EB14B}"/>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DDDAF705-7C54-4CEE-AD2E-4064CDC059C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201722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357189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9018F-B3A3-4D6A-9EC5-39D405E8E9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4D6BA7-C8BA-4C5B-B23D-70D313613D67}"/>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7E2162E5-1059-4D27-928C-77340B7EF676}"/>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6EAE5BD0-DAA1-4470-932B-DEE786BCB908}"/>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73844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FE473A-3160-468F-8140-93F50A4B938F}"/>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0B036D7-27CC-40E3-B622-D8106006364E}"/>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0698E2E6-4A8E-4BB6-9D87-9A0767279491}"/>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5181593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C6DA7-8DD7-42D3-A947-8938C5E8B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596A1A-B35E-4404-8114-8B6C56202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465D84D5-16A3-4F46-A5BC-1BEDABE4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9EDA6CB-A4EC-4151-83CD-E588A9A5D346}"/>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1E20DDD-D4DF-427C-ACA1-297348A09928}"/>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BA69BEA0-904E-4062-863A-255F10D36647}"/>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137356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DF565-5174-424B-985D-9682AF74B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52B604-B05F-4E1B-AB0C-D47A3AA37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6F34A3CD-C4CF-4973-9C8F-54B716032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D958B7A0-8111-4422-8051-A86B24BB4E2E}"/>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2A1D8D90-B14B-4A62-845D-31C299012805}"/>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A9F68E9A-DE90-4458-8E64-F539A0A6572D}"/>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4379795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4B3BA-A8F8-4BB7-99AD-25F3A42FF8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790F9C-C153-43D8-A91F-EE4882696271}"/>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E23155F-D871-4D7D-89F9-9BB7DB7BDFE9}"/>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6FA54A-9A92-440B-9010-C5A6BA25B245}"/>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0C2C8715-EBE8-46F8-80FE-9AAA152C896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548313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E67EC3-3CC0-41E4-A68B-52DAC27AE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C4563D-CE5A-498F-B7AA-4BE76D830A11}"/>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85D5C74-DD99-414B-96E5-DC5A34AE3E5D}"/>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8AD0EB95-D308-4812-8A22-A99A8CD1C0B4}"/>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7F81DCEB-7B17-4085-8AC6-667BC9D98CEC}"/>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031335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B608C-B72D-41D7-9097-255B7B6364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16EE44-A410-4030-97BD-EC823CB9F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E3CA847-1177-474D-97D8-AB1D7EE174A2}"/>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BCC244-6EB9-4CD2-8101-E9A83B98EF94}"/>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B60FE0A-92A8-46A7-8A81-4F1C96BEF3C1}"/>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5678715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38817-B306-490E-A269-39837506A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2CB08A-0231-472D-BB5E-0D535E48DB08}"/>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9BAF95C-ED35-4BE2-BBE7-DB1980C9A251}"/>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3494B14-16E0-4DF7-8F29-9FADC2B494C9}"/>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39244EF0-61A0-4681-B6A0-DAA78EAA2022}"/>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9957880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7E6E1-B50B-438A-A957-60FFDCD14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48EF85-7AB1-45AC-BE39-A1D3C0BBF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C50475EC-E9A5-4652-B816-A3897046125D}"/>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6BBD591-F87A-4052-9C5F-D45C4579C0E2}"/>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693C891-DD28-46DD-A004-9D87A9076E3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4999891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9BD45-3C49-4C0E-8D1B-5E1F1250E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45C587-3D13-4160-AD14-F2BF16B1ACFD}"/>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A8D89C8A-69D0-4B08-9E9E-67FB7C755CBB}"/>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770E4E5D-C8DE-470F-8593-2DB6E62E856F}"/>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0EF1331B-8051-4F36-9E3F-CF05EC6AE26F}"/>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2654A6D9-9451-4055-A144-D28A6FDAAAE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727701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6712692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F6271-D60A-42DB-B87C-76C1BB81B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835138-A4A2-495E-A214-E26EC252A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CD428825-CE82-4192-8BA1-2CE2962EAAAF}"/>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CCAE8A6E-46C4-467B-9D07-E606549C3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C9FA0CA6-332C-4BD4-9332-D8956BD65FAC}"/>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A46E9B5B-B8D9-4F9C-AD7D-12BD21796E22}"/>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0178E679-774F-4DF2-B3C4-150F124EB14B}"/>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DDDAF705-7C54-4CEE-AD2E-4064CDC059C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8623119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9018F-B3A3-4D6A-9EC5-39D405E8E9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4D6BA7-C8BA-4C5B-B23D-70D313613D67}"/>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7E2162E5-1059-4D27-928C-77340B7EF676}"/>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6EAE5BD0-DAA1-4470-932B-DEE786BCB908}"/>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0261011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FE473A-3160-468F-8140-93F50A4B938F}"/>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0B036D7-27CC-40E3-B622-D8106006364E}"/>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0698E2E6-4A8E-4BB6-9D87-9A0767279491}"/>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2957279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C6DA7-8DD7-42D3-A947-8938C5E8B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596A1A-B35E-4404-8114-8B6C56202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465D84D5-16A3-4F46-A5BC-1BEDABE4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9EDA6CB-A4EC-4151-83CD-E588A9A5D346}"/>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1E20DDD-D4DF-427C-ACA1-297348A09928}"/>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BA69BEA0-904E-4062-863A-255F10D36647}"/>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7407151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DF565-5174-424B-985D-9682AF74B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52B604-B05F-4E1B-AB0C-D47A3AA37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6F34A3CD-C4CF-4973-9C8F-54B716032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D958B7A0-8111-4422-8051-A86B24BB4E2E}"/>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2A1D8D90-B14B-4A62-845D-31C299012805}"/>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A9F68E9A-DE90-4458-8E64-F539A0A6572D}"/>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6473900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4B3BA-A8F8-4BB7-99AD-25F3A42FF8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790F9C-C153-43D8-A91F-EE4882696271}"/>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E23155F-D871-4D7D-89F9-9BB7DB7BDFE9}"/>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6FA54A-9A92-440B-9010-C5A6BA25B245}"/>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0C2C8715-EBE8-46F8-80FE-9AAA152C896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0452872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E67EC3-3CC0-41E4-A68B-52DAC27AE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C4563D-CE5A-498F-B7AA-4BE76D830A11}"/>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85D5C74-DD99-414B-96E5-DC5A34AE3E5D}"/>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8AD0EB95-D308-4812-8A22-A99A8CD1C0B4}"/>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7F81DCEB-7B17-4085-8AC6-667BC9D98CEC}"/>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4721470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B608C-B72D-41D7-9097-255B7B6364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16EE44-A410-4030-97BD-EC823CB9F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E3CA847-1177-474D-97D8-AB1D7EE174A2}"/>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BCC244-6EB9-4CD2-8101-E9A83B98EF94}"/>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B60FE0A-92A8-46A7-8A81-4F1C96BEF3C1}"/>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4618144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38817-B306-490E-A269-39837506A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2CB08A-0231-472D-BB5E-0D535E48DB08}"/>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9BAF95C-ED35-4BE2-BBE7-DB1980C9A251}"/>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3494B14-16E0-4DF7-8F29-9FADC2B494C9}"/>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39244EF0-61A0-4681-B6A0-DAA78EAA2022}"/>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9334842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7E6E1-B50B-438A-A957-60FFDCD14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48EF85-7AB1-45AC-BE39-A1D3C0BBF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C50475EC-E9A5-4652-B816-A3897046125D}"/>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6BBD591-F87A-4052-9C5F-D45C4579C0E2}"/>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693C891-DD28-46DD-A004-9D87A9076E3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457441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9295032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9BD45-3C49-4C0E-8D1B-5E1F1250E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45C587-3D13-4160-AD14-F2BF16B1ACFD}"/>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A8D89C8A-69D0-4B08-9E9E-67FB7C755CBB}"/>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770E4E5D-C8DE-470F-8593-2DB6E62E856F}"/>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0EF1331B-8051-4F36-9E3F-CF05EC6AE26F}"/>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2654A6D9-9451-4055-A144-D28A6FDAAAE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7385199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F6271-D60A-42DB-B87C-76C1BB81B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835138-A4A2-495E-A214-E26EC252A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CD428825-CE82-4192-8BA1-2CE2962EAAAF}"/>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CCAE8A6E-46C4-467B-9D07-E606549C3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C9FA0CA6-332C-4BD4-9332-D8956BD65FAC}"/>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A46E9B5B-B8D9-4F9C-AD7D-12BD21796E22}"/>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0178E679-774F-4DF2-B3C4-150F124EB14B}"/>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DDDAF705-7C54-4CEE-AD2E-4064CDC059C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1343917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9018F-B3A3-4D6A-9EC5-39D405E8E9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4D6BA7-C8BA-4C5B-B23D-70D313613D67}"/>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7E2162E5-1059-4D27-928C-77340B7EF676}"/>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6EAE5BD0-DAA1-4470-932B-DEE786BCB908}"/>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6797117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FE473A-3160-468F-8140-93F50A4B938F}"/>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0B036D7-27CC-40E3-B622-D8106006364E}"/>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0698E2E6-4A8E-4BB6-9D87-9A0767279491}"/>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4183097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C6DA7-8DD7-42D3-A947-8938C5E8B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596A1A-B35E-4404-8114-8B6C56202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465D84D5-16A3-4F46-A5BC-1BEDABE4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9EDA6CB-A4EC-4151-83CD-E588A9A5D346}"/>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1E20DDD-D4DF-427C-ACA1-297348A09928}"/>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BA69BEA0-904E-4062-863A-255F10D36647}"/>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1865295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DF565-5174-424B-985D-9682AF74B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52B604-B05F-4E1B-AB0C-D47A3AA37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6F34A3CD-C4CF-4973-9C8F-54B716032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D958B7A0-8111-4422-8051-A86B24BB4E2E}"/>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2A1D8D90-B14B-4A62-845D-31C299012805}"/>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A9F68E9A-DE90-4458-8E64-F539A0A6572D}"/>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4169571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4B3BA-A8F8-4BB7-99AD-25F3A42FF8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790F9C-C153-43D8-A91F-EE4882696271}"/>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E23155F-D871-4D7D-89F9-9BB7DB7BDFE9}"/>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6FA54A-9A92-440B-9010-C5A6BA25B245}"/>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0C2C8715-EBE8-46F8-80FE-9AAA152C896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1429435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E67EC3-3CC0-41E4-A68B-52DAC27AE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C4563D-CE5A-498F-B7AA-4BE76D830A11}"/>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85D5C74-DD99-414B-96E5-DC5A34AE3E5D}"/>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8AD0EB95-D308-4812-8A22-A99A8CD1C0B4}"/>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7F81DCEB-7B17-4085-8AC6-667BC9D98CEC}"/>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7097775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2961806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5" name="Footer Placeholder 4"/>
          <p:cNvSpPr>
            <a:spLocks noGrp="1"/>
          </p:cNvSpPr>
          <p:nvPr>
            <p:ph type="ftr" sz="quarter" idx="11"/>
          </p:nvPr>
        </p:nvSpPr>
        <p:spPr>
          <a:xfrm>
            <a:off x="8229600" y="6356350"/>
            <a:ext cx="3860800" cy="365125"/>
          </a:xfrm>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314649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5302760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3455601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9993124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8923923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69962612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7932908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6777746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0247896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8006075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6361092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B608C-B72D-41D7-9097-255B7B6364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16EE44-A410-4030-97BD-EC823CB9F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E3CA847-1177-474D-97D8-AB1D7EE174A2}"/>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BCC244-6EB9-4CD2-8101-E9A83B98EF94}"/>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B60FE0A-92A8-46A7-8A81-4F1C96BEF3C1}"/>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942848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0393972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38817-B306-490E-A269-39837506A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2CB08A-0231-472D-BB5E-0D535E48DB08}"/>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9BAF95C-ED35-4BE2-BBE7-DB1980C9A251}"/>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3494B14-16E0-4DF7-8F29-9FADC2B494C9}"/>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39244EF0-61A0-4681-B6A0-DAA78EAA2022}"/>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8802325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7E6E1-B50B-438A-A957-60FFDCD14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48EF85-7AB1-45AC-BE39-A1D3C0BBF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C50475EC-E9A5-4652-B816-A3897046125D}"/>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6BBD591-F87A-4052-9C5F-D45C4579C0E2}"/>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693C891-DD28-46DD-A004-9D87A9076E3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432462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9BD45-3C49-4C0E-8D1B-5E1F1250E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45C587-3D13-4160-AD14-F2BF16B1ACFD}"/>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A8D89C8A-69D0-4B08-9E9E-67FB7C755CBB}"/>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770E4E5D-C8DE-470F-8593-2DB6E62E856F}"/>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0EF1331B-8051-4F36-9E3F-CF05EC6AE26F}"/>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2654A6D9-9451-4055-A144-D28A6FDAAAE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7784704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F6271-D60A-42DB-B87C-76C1BB81B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835138-A4A2-495E-A214-E26EC252A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CD428825-CE82-4192-8BA1-2CE2962EAAAF}"/>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CCAE8A6E-46C4-467B-9D07-E606549C3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C9FA0CA6-332C-4BD4-9332-D8956BD65FAC}"/>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A46E9B5B-B8D9-4F9C-AD7D-12BD21796E22}"/>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0178E679-774F-4DF2-B3C4-150F124EB14B}"/>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DDDAF705-7C54-4CEE-AD2E-4064CDC059C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058953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9018F-B3A3-4D6A-9EC5-39D405E8E9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4D6BA7-C8BA-4C5B-B23D-70D313613D67}"/>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7E2162E5-1059-4D27-928C-77340B7EF676}"/>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6EAE5BD0-DAA1-4470-932B-DEE786BCB908}"/>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9752661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FE473A-3160-468F-8140-93F50A4B938F}"/>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0B036D7-27CC-40E3-B622-D8106006364E}"/>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0698E2E6-4A8E-4BB6-9D87-9A0767279491}"/>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506729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C6DA7-8DD7-42D3-A947-8938C5E8B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596A1A-B35E-4404-8114-8B6C56202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465D84D5-16A3-4F46-A5BC-1BEDABE4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9EDA6CB-A4EC-4151-83CD-E588A9A5D346}"/>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1E20DDD-D4DF-427C-ACA1-297348A09928}"/>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BA69BEA0-904E-4062-863A-255F10D36647}"/>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5177138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DF565-5174-424B-985D-9682AF74B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52B604-B05F-4E1B-AB0C-D47A3AA37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6F34A3CD-C4CF-4973-9C8F-54B716032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D958B7A0-8111-4422-8051-A86B24BB4E2E}"/>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2A1D8D90-B14B-4A62-845D-31C299012805}"/>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A9F68E9A-DE90-4458-8E64-F539A0A6572D}"/>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1662291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4B3BA-A8F8-4BB7-99AD-25F3A42FF8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790F9C-C153-43D8-A91F-EE4882696271}"/>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E23155F-D871-4D7D-89F9-9BB7DB7BDFE9}"/>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6FA54A-9A92-440B-9010-C5A6BA25B245}"/>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0C2C8715-EBE8-46F8-80FE-9AAA152C896A}"/>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2579231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E67EC3-3CC0-41E4-A68B-52DAC27AE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C4563D-CE5A-498F-B7AA-4BE76D830A11}"/>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85D5C74-DD99-414B-96E5-DC5A34AE3E5D}"/>
              </a:ext>
            </a:extLst>
          </p:cNvPr>
          <p:cNvSpPr>
            <a:spLocks noGrp="1"/>
          </p:cNvSpPr>
          <p:nvPr>
            <p:ph type="dt" sz="half" idx="10"/>
          </p:nvPr>
        </p:nvSpPr>
        <p:spPr/>
        <p:txBody>
          <a:bodyPr/>
          <a:lstStyle>
            <a:lvl1pPr>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8AD0EB95-D308-4812-8A22-A99A8CD1C0B4}"/>
              </a:ext>
            </a:extLst>
          </p:cNvPr>
          <p:cNvSpPr>
            <a:spLocks noGrp="1"/>
          </p:cNvSpPr>
          <p:nvPr>
            <p:ph type="ftr" sz="quarter" idx="11"/>
          </p:nvPr>
        </p:nvSpPr>
        <p:spPr/>
        <p:txBody>
          <a:bodyPr/>
          <a:lstStyle>
            <a:lvl1pPr>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7F81DCEB-7B17-4085-8AC6-667BC9D98CEC}"/>
              </a:ext>
            </a:extLst>
          </p:cNvPr>
          <p:cNvSpPr>
            <a:spLocks noGrp="1"/>
          </p:cNvSpPr>
          <p:nvPr>
            <p:ph type="sldNum" sz="quarter" idx="12"/>
          </p:nvPr>
        </p:nvSpPr>
        <p:spPr/>
        <p:txBody>
          <a:bodyPr/>
          <a:lstStyle>
            <a:lvl1pPr>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485970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37219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00"/>
            <a:fld id="{D0001808-3560-4D78-AC19-07828F4A8A8B}" type="datetime1">
              <a:rPr lang="en-US" smtClean="0">
                <a:solidFill>
                  <a:prstClr val="black">
                    <a:tint val="75000"/>
                  </a:prstClr>
                </a:solidFill>
              </a:rPr>
              <a:pPr defTabSz="914400"/>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22098874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9FA0F3DE-8321-47D1-BE4F-5FF55C4F4826}" type="datetime1">
              <a:rPr lang="en-US" smtClean="0">
                <a:solidFill>
                  <a:prstClr val="black">
                    <a:tint val="75000"/>
                  </a:prstClr>
                </a:solidFill>
              </a:rPr>
              <a:pPr defTabSz="914400"/>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41584642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fld id="{3B8E4B00-0B56-45A6-AF9F-83640783F6DF}" type="datetime1">
              <a:rPr lang="en-US" smtClean="0">
                <a:solidFill>
                  <a:prstClr val="black">
                    <a:tint val="75000"/>
                  </a:prstClr>
                </a:solidFill>
              </a:rPr>
              <a:pPr defTabSz="914400"/>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2193512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fld id="{832FC350-5175-4C3A-9595-50F016B5B54B}" type="datetime1">
              <a:rPr lang="en-US" smtClean="0">
                <a:solidFill>
                  <a:prstClr val="black">
                    <a:tint val="75000"/>
                  </a:prstClr>
                </a:solidFill>
              </a:rPr>
              <a:pPr defTabSz="914400"/>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26400954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fld id="{9EC87F1A-1381-4F7E-8D3E-853B629DF968}" type="datetime1">
              <a:rPr lang="en-US" smtClean="0">
                <a:solidFill>
                  <a:prstClr val="black">
                    <a:tint val="75000"/>
                  </a:prstClr>
                </a:solidFill>
              </a:rPr>
              <a:pPr defTabSz="914400"/>
              <a:t>7/20/2024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33009199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fld id="{D64E251E-6137-4018-A653-05B38E41AD01}" type="datetime1">
              <a:rPr lang="en-US" smtClean="0">
                <a:solidFill>
                  <a:prstClr val="black">
                    <a:tint val="75000"/>
                  </a:prstClr>
                </a:solidFill>
              </a:rPr>
              <a:pPr defTabSz="914400"/>
              <a:t>7/20/2024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28077911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70C51BC4-A1A5-4F43-80C7-D568832969B9}" type="datetime1">
              <a:rPr lang="en-US" smtClean="0">
                <a:solidFill>
                  <a:prstClr val="black">
                    <a:tint val="75000"/>
                  </a:prstClr>
                </a:solidFill>
              </a:rPr>
              <a:pPr defTabSz="914400"/>
              <a:t>7/20/2024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326602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81D73DDE-298F-4EB3-AE85-AF9140637F73}" type="datetime1">
              <a:rPr lang="en-US" smtClean="0">
                <a:solidFill>
                  <a:prstClr val="black">
                    <a:tint val="75000"/>
                  </a:prstClr>
                </a:solidFill>
              </a:rPr>
              <a:pPr defTabSz="914400"/>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41823289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fld id="{63E8F11D-D398-4705-88CE-B69D0028477D}" type="datetime1">
              <a:rPr lang="en-US" smtClean="0">
                <a:solidFill>
                  <a:prstClr val="black">
                    <a:tint val="75000"/>
                  </a:prstClr>
                </a:solidFill>
              </a:rPr>
              <a:pPr defTabSz="914400"/>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3736901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637319FF-AAA3-448E-A144-62A6363EB51F}" type="datetime1">
              <a:rPr lang="en-US" smtClean="0">
                <a:solidFill>
                  <a:prstClr val="black">
                    <a:tint val="75000"/>
                  </a:prstClr>
                </a:solidFill>
              </a:rPr>
              <a:pPr defTabSz="914400"/>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1210739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1634997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21595380-803A-4D99-AE96-D4AC24BCADD9}" type="datetime1">
              <a:rPr lang="en-US" smtClean="0">
                <a:solidFill>
                  <a:prstClr val="black">
                    <a:tint val="75000"/>
                  </a:prstClr>
                </a:solidFill>
              </a:rPr>
              <a:pPr defTabSz="914400"/>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15286416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B608C-B72D-41D7-9097-255B7B6364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16EE44-A410-4030-97BD-EC823CB9F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E3CA847-1177-474D-97D8-AB1D7EE174A2}"/>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BCC244-6EB9-4CD2-8101-E9A83B98EF94}"/>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B60FE0A-92A8-46A7-8A81-4F1C96BEF3C1}"/>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861755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38817-B306-490E-A269-39837506A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2CB08A-0231-472D-BB5E-0D535E48DB08}"/>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9BAF95C-ED35-4BE2-BBE7-DB1980C9A251}"/>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3494B14-16E0-4DF7-8F29-9FADC2B494C9}"/>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39244EF0-61A0-4681-B6A0-DAA78EAA2022}"/>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5205885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7E6E1-B50B-438A-A957-60FFDCD14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48EF85-7AB1-45AC-BE39-A1D3C0BBF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C50475EC-E9A5-4652-B816-A3897046125D}"/>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6BBD591-F87A-4052-9C5F-D45C4579C0E2}"/>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693C891-DD28-46DD-A004-9D87A9076E3A}"/>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5541769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9BD45-3C49-4C0E-8D1B-5E1F1250E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45C587-3D13-4160-AD14-F2BF16B1ACFD}"/>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A8D89C8A-69D0-4B08-9E9E-67FB7C755CBB}"/>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770E4E5D-C8DE-470F-8593-2DB6E62E856F}"/>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0EF1331B-8051-4F36-9E3F-CF05EC6AE26F}"/>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2654A6D9-9451-4055-A144-D28A6FDAAAEA}"/>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553194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F6271-D60A-42DB-B87C-76C1BB81B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835138-A4A2-495E-A214-E26EC252A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CD428825-CE82-4192-8BA1-2CE2962EAAAF}"/>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CCAE8A6E-46C4-467B-9D07-E606549C3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C9FA0CA6-332C-4BD4-9332-D8956BD65FAC}"/>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A46E9B5B-B8D9-4F9C-AD7D-12BD21796E22}"/>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0178E679-774F-4DF2-B3C4-150F124EB14B}"/>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DDDAF705-7C54-4CEE-AD2E-4064CDC059CA}"/>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675379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9018F-B3A3-4D6A-9EC5-39D405E8E9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4D6BA7-C8BA-4C5B-B23D-70D313613D67}"/>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7E2162E5-1059-4D27-928C-77340B7EF676}"/>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6EAE5BD0-DAA1-4470-932B-DEE786BCB908}"/>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33618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FE473A-3160-468F-8140-93F50A4B938F}"/>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C0B036D7-27CC-40E3-B622-D8106006364E}"/>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0698E2E6-4A8E-4BB6-9D87-9A0767279491}"/>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944015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C6DA7-8DD7-42D3-A947-8938C5E8B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596A1A-B35E-4404-8114-8B6C56202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465D84D5-16A3-4F46-A5BC-1BEDABE4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39EDA6CB-A4EC-4151-83CD-E588A9A5D346}"/>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1E20DDD-D4DF-427C-ACA1-297348A09928}"/>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BA69BEA0-904E-4062-863A-255F10D36647}"/>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69717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DF565-5174-424B-985D-9682AF74B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52B604-B05F-4E1B-AB0C-D47A3AA37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6F34A3CD-C4CF-4973-9C8F-54B716032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D958B7A0-8111-4422-8051-A86B24BB4E2E}"/>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2A1D8D90-B14B-4A62-845D-31C299012805}"/>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A9F68E9A-DE90-4458-8E64-F539A0A6572D}"/>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77475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69343190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4B3BA-A8F8-4BB7-99AD-25F3A42FF8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790F9C-C153-43D8-A91F-EE4882696271}"/>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E23155F-D871-4D7D-89F9-9BB7DB7BDFE9}"/>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D6FA54A-9A92-440B-9010-C5A6BA25B245}"/>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0C2C8715-EBE8-46F8-80FE-9AAA152C896A}"/>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47788043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E67EC3-3CC0-41E4-A68B-52DAC27AE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C4563D-CE5A-498F-B7AA-4BE76D830A11}"/>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85D5C74-DD99-414B-96E5-DC5A34AE3E5D}"/>
              </a:ext>
            </a:extLst>
          </p:cNvPr>
          <p:cNvSpPr>
            <a:spLocks noGrp="1"/>
          </p:cNvSpPr>
          <p:nvPr>
            <p:ph type="dt" sz="half" idx="10"/>
          </p:nvPr>
        </p:nvSpPr>
        <p:spPr/>
        <p:txBody>
          <a:bodyPr/>
          <a:lstStyle>
            <a:lvl1pPr>
              <a:defRPr/>
            </a:lvl1pPr>
          </a:lstStyle>
          <a:p>
            <a:fld id="{11C3FF34-4750-49F1-B955-0A8EA6A15D5E}" type="datetimeFigureOut">
              <a:rPr lang="en-US" smtClean="0">
                <a:solidFill>
                  <a:prstClr val="black">
                    <a:tint val="75000"/>
                  </a:prstClr>
                </a:solidFill>
              </a: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8AD0EB95-D308-4812-8A22-A99A8CD1C0B4}"/>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7F81DCEB-7B17-4085-8AC6-667BC9D98CEC}"/>
              </a:ext>
            </a:extLst>
          </p:cNvPr>
          <p:cNvSpPr>
            <a:spLocks noGrp="1"/>
          </p:cNvSpPr>
          <p:nvPr>
            <p:ph type="sldNum" sz="quarter" idx="12"/>
          </p:nvPr>
        </p:nvSpPr>
        <p:spPr/>
        <p:txBody>
          <a:bodyPr/>
          <a:lstStyle>
            <a:lvl1pPr>
              <a:defRPr/>
            </a:lvl1pPr>
          </a:lstStyle>
          <a:p>
            <a:fld id="{21B7846E-A998-4B5E-A8B0-AD51F652058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4653078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2DA16979-8884-4CE6-99AA-363111700C78}" type="datetimeFigureOut">
              <a:rPr lang="en-US" smtClean="0">
                <a:solidFill>
                  <a:srgbClr val="003366"/>
                </a:solidFill>
              </a:rPr>
              <a:pPr>
                <a:defRPr/>
              </a:pPr>
              <a:t>7/20/2024</a:t>
            </a:fld>
            <a:endParaRPr lang="en-US">
              <a:solidFill>
                <a:srgbClr val="003366"/>
              </a:solidFill>
            </a:endParaRPr>
          </a:p>
        </p:txBody>
      </p:sp>
      <p:sp>
        <p:nvSpPr>
          <p:cNvPr id="5" name="Footer Placeholder 4"/>
          <p:cNvSpPr>
            <a:spLocks noGrp="1"/>
          </p:cNvSpPr>
          <p:nvPr>
            <p:ph type="ftr" sz="quarter" idx="11"/>
          </p:nvPr>
        </p:nvSpPr>
        <p:spPr/>
        <p:txBody>
          <a:bodyPr/>
          <a:lstStyle/>
          <a:p>
            <a:pPr>
              <a:defRPr/>
            </a:pPr>
            <a:endParaRPr lang="en-US">
              <a:solidFill>
                <a:srgbClr val="003366"/>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403126E-FFE5-42CB-99A2-006C14E971CD}"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599571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2E99177-FF41-4DB1-89AB-15B418A9FC48}" type="datetimeFigureOut">
              <a:rPr lang="en-US" smtClean="0">
                <a:solidFill>
                  <a:srgbClr val="003366"/>
                </a:solidFill>
              </a:rPr>
              <a:pPr>
                <a:defRPr/>
              </a:pPr>
              <a:t>7/20/2024</a:t>
            </a:fld>
            <a:endParaRPr lang="en-US">
              <a:solidFill>
                <a:srgbClr val="003366"/>
              </a:solidFill>
            </a:endParaRPr>
          </a:p>
        </p:txBody>
      </p:sp>
      <p:sp>
        <p:nvSpPr>
          <p:cNvPr id="5" name="Footer Placeholder 4"/>
          <p:cNvSpPr>
            <a:spLocks noGrp="1"/>
          </p:cNvSpPr>
          <p:nvPr>
            <p:ph type="ftr" sz="quarter" idx="11"/>
          </p:nvPr>
        </p:nvSpPr>
        <p:spPr/>
        <p:txBody>
          <a:bodyPr/>
          <a:lstStyle/>
          <a:p>
            <a:pPr>
              <a:defRPr/>
            </a:pPr>
            <a:endParaRPr lang="en-US">
              <a:solidFill>
                <a:srgbClr val="003366"/>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58BFD1F-2698-4CE1-A3A7-FF52DA4E1BD0}"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spTree>
    <p:extLst>
      <p:ext uri="{BB962C8B-B14F-4D97-AF65-F5344CB8AC3E}">
        <p14:creationId xmlns:p14="http://schemas.microsoft.com/office/powerpoint/2010/main" xmlns="" val="18733553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EC1E8BF3-C0AF-4B69-B155-B86CAF540F19}" type="datetimeFigureOut">
              <a:rPr lang="en-US" smtClean="0">
                <a:solidFill>
                  <a:srgbClr val="003366"/>
                </a:solidFill>
              </a:rPr>
              <a:pPr>
                <a:defRPr/>
              </a:pPr>
              <a:t>7/20/2024</a:t>
            </a:fld>
            <a:endParaRPr lang="en-US">
              <a:solidFill>
                <a:srgbClr val="003366"/>
              </a:solidFill>
            </a:endParaRPr>
          </a:p>
        </p:txBody>
      </p:sp>
      <p:sp>
        <p:nvSpPr>
          <p:cNvPr id="5" name="Footer Placeholder 4"/>
          <p:cNvSpPr>
            <a:spLocks noGrp="1"/>
          </p:cNvSpPr>
          <p:nvPr>
            <p:ph type="ftr" sz="quarter" idx="11"/>
          </p:nvPr>
        </p:nvSpPr>
        <p:spPr/>
        <p:txBody>
          <a:bodyPr/>
          <a:lstStyle/>
          <a:p>
            <a:pPr>
              <a:defRPr/>
            </a:pPr>
            <a:endParaRPr lang="en-US">
              <a:solidFill>
                <a:srgbClr val="003366"/>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034B287-9848-49F7-B29C-7EE73A26C740}"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795475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D33277F-EDC6-4F9C-BA64-9036A14081DF}" type="datetimeFigureOut">
              <a:rPr lang="en-US" smtClean="0">
                <a:solidFill>
                  <a:srgbClr val="003366"/>
                </a:solidFill>
              </a:rPr>
              <a:pPr>
                <a:defRPr/>
              </a:pPr>
              <a:t>7/20/2024</a:t>
            </a:fld>
            <a:endParaRPr lang="en-US">
              <a:solidFill>
                <a:srgbClr val="003366"/>
              </a:solidFill>
            </a:endParaRPr>
          </a:p>
        </p:txBody>
      </p:sp>
      <p:sp>
        <p:nvSpPr>
          <p:cNvPr id="6" name="Footer Placeholder 5"/>
          <p:cNvSpPr>
            <a:spLocks noGrp="1"/>
          </p:cNvSpPr>
          <p:nvPr>
            <p:ph type="ftr" sz="quarter" idx="11"/>
          </p:nvPr>
        </p:nvSpPr>
        <p:spPr/>
        <p:txBody>
          <a:bodyPr/>
          <a:lstStyle/>
          <a:p>
            <a:pPr>
              <a:defRPr/>
            </a:pPr>
            <a:endParaRPr lang="en-US">
              <a:solidFill>
                <a:srgbClr val="003366"/>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1ADEEB6C-699A-437B-ADD3-9C3771407EE7}"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spTree>
    <p:extLst>
      <p:ext uri="{BB962C8B-B14F-4D97-AF65-F5344CB8AC3E}">
        <p14:creationId xmlns:p14="http://schemas.microsoft.com/office/powerpoint/2010/main" xmlns="" val="25253522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E224785-3F53-46BB-A7EB-15FA170795B1}" type="datetimeFigureOut">
              <a:rPr lang="en-US" smtClean="0">
                <a:solidFill>
                  <a:srgbClr val="003366"/>
                </a:solidFill>
              </a:rPr>
              <a:pPr>
                <a:defRPr/>
              </a:pPr>
              <a:t>7/20/2024</a:t>
            </a:fld>
            <a:endParaRPr lang="en-US">
              <a:solidFill>
                <a:srgbClr val="003366"/>
              </a:solidFill>
            </a:endParaRPr>
          </a:p>
        </p:txBody>
      </p:sp>
      <p:sp>
        <p:nvSpPr>
          <p:cNvPr id="8" name="Footer Placeholder 7"/>
          <p:cNvSpPr>
            <a:spLocks noGrp="1"/>
          </p:cNvSpPr>
          <p:nvPr>
            <p:ph type="ftr" sz="quarter" idx="11"/>
          </p:nvPr>
        </p:nvSpPr>
        <p:spPr/>
        <p:txBody>
          <a:bodyPr/>
          <a:lstStyle/>
          <a:p>
            <a:pPr>
              <a:defRPr/>
            </a:pPr>
            <a:endParaRPr lang="en-US">
              <a:solidFill>
                <a:srgbClr val="003366"/>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29FE424B-6155-49B4-82C8-8527A55648C2}"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spTree>
    <p:extLst>
      <p:ext uri="{BB962C8B-B14F-4D97-AF65-F5344CB8AC3E}">
        <p14:creationId xmlns:p14="http://schemas.microsoft.com/office/powerpoint/2010/main" xmlns="" val="42534603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A7EA928-C008-49C5-A948-E780942296A5}" type="datetimeFigureOut">
              <a:rPr lang="en-US" smtClean="0">
                <a:solidFill>
                  <a:srgbClr val="003366"/>
                </a:solidFill>
              </a:rPr>
              <a:pPr>
                <a:defRPr/>
              </a:pPr>
              <a:t>7/20/2024</a:t>
            </a:fld>
            <a:endParaRPr lang="en-US">
              <a:solidFill>
                <a:srgbClr val="003366"/>
              </a:solidFill>
            </a:endParaRPr>
          </a:p>
        </p:txBody>
      </p:sp>
      <p:sp>
        <p:nvSpPr>
          <p:cNvPr id="4" name="Footer Placeholder 3"/>
          <p:cNvSpPr>
            <a:spLocks noGrp="1"/>
          </p:cNvSpPr>
          <p:nvPr>
            <p:ph type="ftr" sz="quarter" idx="11"/>
          </p:nvPr>
        </p:nvSpPr>
        <p:spPr/>
        <p:txBody>
          <a:bodyPr/>
          <a:lstStyle/>
          <a:p>
            <a:pPr>
              <a:defRPr/>
            </a:pPr>
            <a:endParaRPr lang="en-US">
              <a:solidFill>
                <a:srgbClr val="003366"/>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923B77E9-0A89-40AF-8258-A53F84FA314E}"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spTree>
    <p:extLst>
      <p:ext uri="{BB962C8B-B14F-4D97-AF65-F5344CB8AC3E}">
        <p14:creationId xmlns:p14="http://schemas.microsoft.com/office/powerpoint/2010/main" xmlns="" val="23983271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2F8911F0-EB48-4AB5-94B6-1C8D8D58C93D}" type="datetimeFigureOut">
              <a:rPr lang="en-US" smtClean="0">
                <a:solidFill>
                  <a:srgbClr val="003366"/>
                </a:solidFill>
              </a:rPr>
              <a:pPr>
                <a:defRPr/>
              </a:pPr>
              <a:t>7/20/2024</a:t>
            </a:fld>
            <a:endParaRPr lang="en-US">
              <a:solidFill>
                <a:srgbClr val="003366"/>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solidFill>
                <a:srgbClr val="003366"/>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72F60057-93AE-420C-9029-320C34365C92}"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spTree>
    <p:extLst>
      <p:ext uri="{BB962C8B-B14F-4D97-AF65-F5344CB8AC3E}">
        <p14:creationId xmlns:p14="http://schemas.microsoft.com/office/powerpoint/2010/main" xmlns="" val="409858703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EFF3D7FF-C8C1-4990-BC8B-39319D5A7AF2}" type="datetimeFigureOut">
              <a:rPr lang="en-US" smtClean="0">
                <a:solidFill>
                  <a:srgbClr val="003366"/>
                </a:solidFill>
              </a:rPr>
              <a:pPr>
                <a:defRPr/>
              </a:pPr>
              <a:t>7/20/2024</a:t>
            </a:fld>
            <a:endParaRPr lang="en-US">
              <a:solidFill>
                <a:srgbClr val="003366"/>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a:solidFill>
                <a:srgbClr val="003366"/>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fontAlgn="base">
              <a:spcBef>
                <a:spcPct val="0"/>
              </a:spcBef>
              <a:spcAft>
                <a:spcPct val="0"/>
              </a:spcAft>
              <a:defRPr/>
            </a:pPr>
            <a:fld id="{49766F03-0917-4700-940F-A616757743FD}"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spTree>
    <p:extLst>
      <p:ext uri="{BB962C8B-B14F-4D97-AF65-F5344CB8AC3E}">
        <p14:creationId xmlns:p14="http://schemas.microsoft.com/office/powerpoint/2010/main" xmlns="" val="910271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3490412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720F888-48D3-4948-B74A-BC02A43CCEB4}" type="datetimeFigureOut">
              <a:rPr lang="en-US" smtClean="0">
                <a:solidFill>
                  <a:srgbClr val="003366"/>
                </a:solidFill>
              </a:rPr>
              <a:pPr>
                <a:defRPr/>
              </a:pPr>
              <a:t>7/20/2024</a:t>
            </a:fld>
            <a:endParaRPr lang="en-US">
              <a:solidFill>
                <a:srgbClr val="003366"/>
              </a:solidFill>
            </a:endParaRPr>
          </a:p>
        </p:txBody>
      </p:sp>
      <p:sp>
        <p:nvSpPr>
          <p:cNvPr id="6" name="Footer Placeholder 5"/>
          <p:cNvSpPr>
            <a:spLocks noGrp="1"/>
          </p:cNvSpPr>
          <p:nvPr>
            <p:ph type="ftr" sz="quarter" idx="11"/>
          </p:nvPr>
        </p:nvSpPr>
        <p:spPr/>
        <p:txBody>
          <a:bodyPr/>
          <a:lstStyle/>
          <a:p>
            <a:pPr>
              <a:defRPr/>
            </a:pPr>
            <a:endParaRPr lang="en-US">
              <a:solidFill>
                <a:srgbClr val="003366"/>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DCA7CA49-8AC0-4B2D-8F0B-BA5B8EBF2A70}"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spTree>
    <p:extLst>
      <p:ext uri="{BB962C8B-B14F-4D97-AF65-F5344CB8AC3E}">
        <p14:creationId xmlns:p14="http://schemas.microsoft.com/office/powerpoint/2010/main" xmlns="" val="35334072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12BAEEC-C072-4327-A955-4CDD3025C810}" type="datetimeFigureOut">
              <a:rPr lang="en-US" smtClean="0">
                <a:solidFill>
                  <a:srgbClr val="003366"/>
                </a:solidFill>
              </a:rPr>
              <a:pPr>
                <a:defRPr/>
              </a:pPr>
              <a:t>7/20/2024</a:t>
            </a:fld>
            <a:endParaRPr lang="en-US">
              <a:solidFill>
                <a:srgbClr val="003366"/>
              </a:solidFill>
            </a:endParaRPr>
          </a:p>
        </p:txBody>
      </p:sp>
      <p:sp>
        <p:nvSpPr>
          <p:cNvPr id="5" name="Footer Placeholder 4"/>
          <p:cNvSpPr>
            <a:spLocks noGrp="1"/>
          </p:cNvSpPr>
          <p:nvPr>
            <p:ph type="ftr" sz="quarter" idx="11"/>
          </p:nvPr>
        </p:nvSpPr>
        <p:spPr/>
        <p:txBody>
          <a:bodyPr/>
          <a:lstStyle/>
          <a:p>
            <a:pPr>
              <a:defRPr/>
            </a:pPr>
            <a:endParaRPr lang="en-US">
              <a:solidFill>
                <a:srgbClr val="003366"/>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92C2206-2DCB-417C-A6F6-2140AB60B9A2}"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spTree>
    <p:extLst>
      <p:ext uri="{BB962C8B-B14F-4D97-AF65-F5344CB8AC3E}">
        <p14:creationId xmlns:p14="http://schemas.microsoft.com/office/powerpoint/2010/main" xmlns="" val="14096266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51329EA-5FE7-4902-9AAD-6DE359638BBF}" type="datetimeFigureOut">
              <a:rPr lang="en-US" smtClean="0">
                <a:solidFill>
                  <a:srgbClr val="003366"/>
                </a:solidFill>
              </a:rPr>
              <a:pPr>
                <a:defRPr/>
              </a:pPr>
              <a:t>7/20/2024</a:t>
            </a:fld>
            <a:endParaRPr lang="en-US">
              <a:solidFill>
                <a:srgbClr val="003366"/>
              </a:solidFill>
            </a:endParaRPr>
          </a:p>
        </p:txBody>
      </p:sp>
      <p:sp>
        <p:nvSpPr>
          <p:cNvPr id="5" name="Footer Placeholder 4"/>
          <p:cNvSpPr>
            <a:spLocks noGrp="1"/>
          </p:cNvSpPr>
          <p:nvPr>
            <p:ph type="ftr" sz="quarter" idx="11"/>
          </p:nvPr>
        </p:nvSpPr>
        <p:spPr/>
        <p:txBody>
          <a:bodyPr/>
          <a:lstStyle/>
          <a:p>
            <a:pPr>
              <a:defRPr/>
            </a:pPr>
            <a:endParaRPr lang="en-US">
              <a:solidFill>
                <a:srgbClr val="003366"/>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546A3DD5-76EE-4EEF-BFAB-B7B24F60158E}" type="slidenum">
              <a:rPr lang="en-US" altLang="en-US" smtClean="0">
                <a:solidFill>
                  <a:srgbClr val="003366"/>
                </a:solidFill>
              </a:rPr>
              <a:pPr fontAlgn="base">
                <a:spcBef>
                  <a:spcPct val="0"/>
                </a:spcBef>
                <a:spcAft>
                  <a:spcPct val="0"/>
                </a:spcAft>
                <a:defRPr/>
              </a:pPr>
              <a:t>‹#›</a:t>
            </a:fld>
            <a:endParaRPr lang="en-US" altLang="en-US">
              <a:solidFill>
                <a:srgbClr val="003366"/>
              </a:solidFill>
            </a:endParaRPr>
          </a:p>
        </p:txBody>
      </p:sp>
    </p:spTree>
    <p:extLst>
      <p:ext uri="{BB962C8B-B14F-4D97-AF65-F5344CB8AC3E}">
        <p14:creationId xmlns:p14="http://schemas.microsoft.com/office/powerpoint/2010/main" xmlns="" val="9075388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111258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681110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6594971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3685794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750166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769145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6877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1451249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5105500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615629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608424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306319-F764-4734-AC9D-024D71689085}" type="datetimeFigureOut">
              <a:rPr lang="en-US" smtClean="0">
                <a:solidFill>
                  <a:prstClr val="black">
                    <a:tint val="75000"/>
                  </a:prstClr>
                </a:solidFill>
              </a: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C0C7C4-F25E-47B7-B765-45AB964020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8828884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ITLE + BACKGROUND">
  <p:cSld name="TITLE + BACKGROUND">
    <p:bg>
      <p:bgPr>
        <a:gradFill>
          <a:gsLst>
            <a:gs pos="0">
              <a:srgbClr val="FFFFFF">
                <a:alpha val="0"/>
              </a:srgbClr>
            </a:gs>
            <a:gs pos="100000">
              <a:srgbClr val="AAEAEA"/>
            </a:gs>
          </a:gsLst>
          <a:lin ang="0" scaled="0"/>
        </a:gradFill>
        <a:effectLst/>
      </p:bgPr>
    </p:bg>
    <p:spTree>
      <p:nvGrpSpPr>
        <p:cNvPr id="1" name="Shape 144"/>
        <p:cNvGrpSpPr/>
        <p:nvPr/>
      </p:nvGrpSpPr>
      <p:grpSpPr>
        <a:xfrm>
          <a:off x="0" y="0"/>
          <a:ext cx="0" cy="0"/>
          <a:chOff x="0" y="0"/>
          <a:chExt cx="0" cy="0"/>
        </a:xfrm>
      </p:grpSpPr>
      <p:sp>
        <p:nvSpPr>
          <p:cNvPr id="145" name="Google Shape;145;p13"/>
          <p:cNvSpPr txBox="1">
            <a:spLocks noGrp="1"/>
          </p:cNvSpPr>
          <p:nvPr>
            <p:ph type="ctrTitle"/>
          </p:nvPr>
        </p:nvSpPr>
        <p:spPr>
          <a:xfrm>
            <a:off x="1820968" y="385867"/>
            <a:ext cx="8550000" cy="12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Ubuntu Condensed"/>
              <a:buNone/>
              <a:defRPr sz="3200">
                <a:latin typeface="Ubuntu Condensed"/>
                <a:ea typeface="Ubuntu Condensed"/>
                <a:cs typeface="Ubuntu Condensed"/>
                <a:sym typeface="Ubuntu Condensed"/>
              </a:defRPr>
            </a:lvl1pPr>
            <a:lvl2pPr lvl="1" algn="r" rtl="0">
              <a:spcBef>
                <a:spcPts val="0"/>
              </a:spcBef>
              <a:spcAft>
                <a:spcPts val="0"/>
              </a:spcAft>
              <a:buSzPts val="1400"/>
              <a:buFont typeface="Ubuntu Condensed"/>
              <a:buNone/>
              <a:defRPr sz="1867">
                <a:latin typeface="Ubuntu Condensed"/>
                <a:ea typeface="Ubuntu Condensed"/>
                <a:cs typeface="Ubuntu Condensed"/>
                <a:sym typeface="Ubuntu Condensed"/>
              </a:defRPr>
            </a:lvl2pPr>
            <a:lvl3pPr lvl="2" algn="r" rtl="0">
              <a:spcBef>
                <a:spcPts val="0"/>
              </a:spcBef>
              <a:spcAft>
                <a:spcPts val="0"/>
              </a:spcAft>
              <a:buSzPts val="1400"/>
              <a:buFont typeface="Ubuntu Condensed"/>
              <a:buNone/>
              <a:defRPr sz="1867">
                <a:latin typeface="Ubuntu Condensed"/>
                <a:ea typeface="Ubuntu Condensed"/>
                <a:cs typeface="Ubuntu Condensed"/>
                <a:sym typeface="Ubuntu Condensed"/>
              </a:defRPr>
            </a:lvl3pPr>
            <a:lvl4pPr lvl="3" algn="r" rtl="0">
              <a:spcBef>
                <a:spcPts val="0"/>
              </a:spcBef>
              <a:spcAft>
                <a:spcPts val="0"/>
              </a:spcAft>
              <a:buSzPts val="1400"/>
              <a:buFont typeface="Ubuntu Condensed"/>
              <a:buNone/>
              <a:defRPr sz="1867">
                <a:latin typeface="Ubuntu Condensed"/>
                <a:ea typeface="Ubuntu Condensed"/>
                <a:cs typeface="Ubuntu Condensed"/>
                <a:sym typeface="Ubuntu Condensed"/>
              </a:defRPr>
            </a:lvl4pPr>
            <a:lvl5pPr lvl="4" algn="r" rtl="0">
              <a:spcBef>
                <a:spcPts val="0"/>
              </a:spcBef>
              <a:spcAft>
                <a:spcPts val="0"/>
              </a:spcAft>
              <a:buSzPts val="1400"/>
              <a:buFont typeface="Ubuntu Condensed"/>
              <a:buNone/>
              <a:defRPr sz="1867">
                <a:latin typeface="Ubuntu Condensed"/>
                <a:ea typeface="Ubuntu Condensed"/>
                <a:cs typeface="Ubuntu Condensed"/>
                <a:sym typeface="Ubuntu Condensed"/>
              </a:defRPr>
            </a:lvl5pPr>
            <a:lvl6pPr lvl="5" algn="r" rtl="0">
              <a:spcBef>
                <a:spcPts val="0"/>
              </a:spcBef>
              <a:spcAft>
                <a:spcPts val="0"/>
              </a:spcAft>
              <a:buSzPts val="1400"/>
              <a:buFont typeface="Ubuntu Condensed"/>
              <a:buNone/>
              <a:defRPr sz="1867">
                <a:latin typeface="Ubuntu Condensed"/>
                <a:ea typeface="Ubuntu Condensed"/>
                <a:cs typeface="Ubuntu Condensed"/>
                <a:sym typeface="Ubuntu Condensed"/>
              </a:defRPr>
            </a:lvl6pPr>
            <a:lvl7pPr lvl="6" algn="r" rtl="0">
              <a:spcBef>
                <a:spcPts val="0"/>
              </a:spcBef>
              <a:spcAft>
                <a:spcPts val="0"/>
              </a:spcAft>
              <a:buSzPts val="1400"/>
              <a:buFont typeface="Ubuntu Condensed"/>
              <a:buNone/>
              <a:defRPr sz="1867">
                <a:latin typeface="Ubuntu Condensed"/>
                <a:ea typeface="Ubuntu Condensed"/>
                <a:cs typeface="Ubuntu Condensed"/>
                <a:sym typeface="Ubuntu Condensed"/>
              </a:defRPr>
            </a:lvl7pPr>
            <a:lvl8pPr lvl="7" algn="r" rtl="0">
              <a:spcBef>
                <a:spcPts val="0"/>
              </a:spcBef>
              <a:spcAft>
                <a:spcPts val="0"/>
              </a:spcAft>
              <a:buSzPts val="1400"/>
              <a:buFont typeface="Ubuntu Condensed"/>
              <a:buNone/>
              <a:defRPr sz="1867">
                <a:latin typeface="Ubuntu Condensed"/>
                <a:ea typeface="Ubuntu Condensed"/>
                <a:cs typeface="Ubuntu Condensed"/>
                <a:sym typeface="Ubuntu Condensed"/>
              </a:defRPr>
            </a:lvl8pPr>
            <a:lvl9pPr lvl="8" algn="r" rtl="0">
              <a:spcBef>
                <a:spcPts val="0"/>
              </a:spcBef>
              <a:spcAft>
                <a:spcPts val="0"/>
              </a:spcAft>
              <a:buSzPts val="1400"/>
              <a:buFont typeface="Ubuntu Condensed"/>
              <a:buNone/>
              <a:defRPr sz="1867">
                <a:latin typeface="Ubuntu Condensed"/>
                <a:ea typeface="Ubuntu Condensed"/>
                <a:cs typeface="Ubuntu Condensed"/>
                <a:sym typeface="Ubuntu Condensed"/>
              </a:defRPr>
            </a:lvl9pPr>
          </a:lstStyle>
          <a:p>
            <a:endParaRPr/>
          </a:p>
        </p:txBody>
      </p:sp>
      <p:sp>
        <p:nvSpPr>
          <p:cNvPr id="147" name="Google Shape;147;p13"/>
          <p:cNvSpPr txBox="1">
            <a:spLocks noGrp="1"/>
          </p:cNvSpPr>
          <p:nvPr>
            <p:ph type="subTitle" idx="1"/>
          </p:nvPr>
        </p:nvSpPr>
        <p:spPr>
          <a:xfrm>
            <a:off x="4363600" y="6333133"/>
            <a:ext cx="7120400" cy="41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34343"/>
              </a:buClr>
              <a:buSzPts val="800"/>
              <a:buNone/>
              <a:defRPr sz="1067">
                <a:solidFill>
                  <a:srgbClr val="434343"/>
                </a:solidFill>
              </a:defRPr>
            </a:lvl1pPr>
            <a:lvl2pPr lvl="1" algn="r" rtl="0">
              <a:lnSpc>
                <a:spcPct val="100000"/>
              </a:lnSpc>
              <a:spcBef>
                <a:spcPts val="0"/>
              </a:spcBef>
              <a:spcAft>
                <a:spcPts val="0"/>
              </a:spcAft>
              <a:buClr>
                <a:srgbClr val="434343"/>
              </a:buClr>
              <a:buSzPts val="1000"/>
              <a:buNone/>
              <a:defRPr sz="1333">
                <a:solidFill>
                  <a:srgbClr val="434343"/>
                </a:solidFill>
              </a:defRPr>
            </a:lvl2pPr>
            <a:lvl3pPr lvl="2" algn="r" rtl="0">
              <a:lnSpc>
                <a:spcPct val="100000"/>
              </a:lnSpc>
              <a:spcBef>
                <a:spcPts val="0"/>
              </a:spcBef>
              <a:spcAft>
                <a:spcPts val="0"/>
              </a:spcAft>
              <a:buClr>
                <a:srgbClr val="434343"/>
              </a:buClr>
              <a:buSzPts val="1000"/>
              <a:buNone/>
              <a:defRPr sz="1333">
                <a:solidFill>
                  <a:srgbClr val="434343"/>
                </a:solidFill>
              </a:defRPr>
            </a:lvl3pPr>
            <a:lvl4pPr lvl="3" algn="r" rtl="0">
              <a:lnSpc>
                <a:spcPct val="100000"/>
              </a:lnSpc>
              <a:spcBef>
                <a:spcPts val="0"/>
              </a:spcBef>
              <a:spcAft>
                <a:spcPts val="0"/>
              </a:spcAft>
              <a:buClr>
                <a:srgbClr val="434343"/>
              </a:buClr>
              <a:buSzPts val="1000"/>
              <a:buNone/>
              <a:defRPr sz="1333">
                <a:solidFill>
                  <a:srgbClr val="434343"/>
                </a:solidFill>
              </a:defRPr>
            </a:lvl4pPr>
            <a:lvl5pPr lvl="4" algn="r" rtl="0">
              <a:lnSpc>
                <a:spcPct val="100000"/>
              </a:lnSpc>
              <a:spcBef>
                <a:spcPts val="0"/>
              </a:spcBef>
              <a:spcAft>
                <a:spcPts val="0"/>
              </a:spcAft>
              <a:buClr>
                <a:srgbClr val="434343"/>
              </a:buClr>
              <a:buSzPts val="1000"/>
              <a:buNone/>
              <a:defRPr sz="1333">
                <a:solidFill>
                  <a:srgbClr val="434343"/>
                </a:solidFill>
              </a:defRPr>
            </a:lvl5pPr>
            <a:lvl6pPr lvl="5" algn="r" rtl="0">
              <a:lnSpc>
                <a:spcPct val="100000"/>
              </a:lnSpc>
              <a:spcBef>
                <a:spcPts val="0"/>
              </a:spcBef>
              <a:spcAft>
                <a:spcPts val="0"/>
              </a:spcAft>
              <a:buClr>
                <a:srgbClr val="434343"/>
              </a:buClr>
              <a:buSzPts val="1000"/>
              <a:buNone/>
              <a:defRPr sz="1333">
                <a:solidFill>
                  <a:srgbClr val="434343"/>
                </a:solidFill>
              </a:defRPr>
            </a:lvl6pPr>
            <a:lvl7pPr lvl="6" algn="r" rtl="0">
              <a:lnSpc>
                <a:spcPct val="100000"/>
              </a:lnSpc>
              <a:spcBef>
                <a:spcPts val="0"/>
              </a:spcBef>
              <a:spcAft>
                <a:spcPts val="0"/>
              </a:spcAft>
              <a:buClr>
                <a:srgbClr val="434343"/>
              </a:buClr>
              <a:buSzPts val="1000"/>
              <a:buNone/>
              <a:defRPr sz="1333">
                <a:solidFill>
                  <a:srgbClr val="434343"/>
                </a:solidFill>
              </a:defRPr>
            </a:lvl7pPr>
            <a:lvl8pPr lvl="7" algn="r" rtl="0">
              <a:lnSpc>
                <a:spcPct val="100000"/>
              </a:lnSpc>
              <a:spcBef>
                <a:spcPts val="0"/>
              </a:spcBef>
              <a:spcAft>
                <a:spcPts val="0"/>
              </a:spcAft>
              <a:buClr>
                <a:srgbClr val="434343"/>
              </a:buClr>
              <a:buSzPts val="1000"/>
              <a:buNone/>
              <a:defRPr sz="1333">
                <a:solidFill>
                  <a:srgbClr val="434343"/>
                </a:solidFill>
              </a:defRPr>
            </a:lvl8pPr>
            <a:lvl9pPr lvl="8" algn="r" rtl="0">
              <a:lnSpc>
                <a:spcPct val="100000"/>
              </a:lnSpc>
              <a:spcBef>
                <a:spcPts val="0"/>
              </a:spcBef>
              <a:spcAft>
                <a:spcPts val="0"/>
              </a:spcAft>
              <a:buClr>
                <a:srgbClr val="434343"/>
              </a:buClr>
              <a:buSzPts val="1000"/>
              <a:buNone/>
              <a:defRPr sz="1333">
                <a:solidFill>
                  <a:srgbClr val="434343"/>
                </a:solidFill>
              </a:defRPr>
            </a:lvl9pPr>
          </a:lstStyle>
          <a:p>
            <a:endParaRPr/>
          </a:p>
        </p:txBody>
      </p:sp>
      <p:sp>
        <p:nvSpPr>
          <p:cNvPr id="149" name="Google Shape;149;p13"/>
          <p:cNvSpPr txBox="1">
            <a:spLocks noGrp="1"/>
          </p:cNvSpPr>
          <p:nvPr>
            <p:ph type="sldNum" idx="12"/>
          </p:nvPr>
        </p:nvSpPr>
        <p:spPr>
          <a:xfrm>
            <a:off x="11409045" y="6323765"/>
            <a:ext cx="731600" cy="524800"/>
          </a:xfrm>
          <a:prstGeom prst="rect">
            <a:avLst/>
          </a:prstGeom>
        </p:spPr>
        <p:txBody>
          <a:bodyPr spcFirstLastPara="1" wrap="square" lIns="91425" tIns="91425" rIns="91425" bIns="91425" anchor="t" anchorCtr="0">
            <a:noAutofit/>
          </a:bodyPr>
          <a:lstStyle>
            <a:lvl1pPr lvl="0" algn="l" rtl="0">
              <a:buNone/>
              <a:defRPr sz="1067">
                <a:solidFill>
                  <a:srgbClr val="434343"/>
                </a:solidFill>
                <a:latin typeface="Muli Light"/>
                <a:ea typeface="Muli Light"/>
                <a:cs typeface="Muli Light"/>
                <a:sym typeface="Muli Light"/>
              </a:defRPr>
            </a:lvl1pPr>
            <a:lvl2pPr lvl="1" algn="l" rtl="0">
              <a:buNone/>
              <a:defRPr sz="1067">
                <a:solidFill>
                  <a:srgbClr val="434343"/>
                </a:solidFill>
                <a:latin typeface="Muli Light"/>
                <a:ea typeface="Muli Light"/>
                <a:cs typeface="Muli Light"/>
                <a:sym typeface="Muli Light"/>
              </a:defRPr>
            </a:lvl2pPr>
            <a:lvl3pPr lvl="2" algn="l" rtl="0">
              <a:buNone/>
              <a:defRPr sz="1067">
                <a:solidFill>
                  <a:srgbClr val="434343"/>
                </a:solidFill>
                <a:latin typeface="Muli Light"/>
                <a:ea typeface="Muli Light"/>
                <a:cs typeface="Muli Light"/>
                <a:sym typeface="Muli Light"/>
              </a:defRPr>
            </a:lvl3pPr>
            <a:lvl4pPr lvl="3" algn="l" rtl="0">
              <a:buNone/>
              <a:defRPr sz="1067">
                <a:solidFill>
                  <a:srgbClr val="434343"/>
                </a:solidFill>
                <a:latin typeface="Muli Light"/>
                <a:ea typeface="Muli Light"/>
                <a:cs typeface="Muli Light"/>
                <a:sym typeface="Muli Light"/>
              </a:defRPr>
            </a:lvl4pPr>
            <a:lvl5pPr lvl="4" algn="l" rtl="0">
              <a:buNone/>
              <a:defRPr sz="1067">
                <a:solidFill>
                  <a:srgbClr val="434343"/>
                </a:solidFill>
                <a:latin typeface="Muli Light"/>
                <a:ea typeface="Muli Light"/>
                <a:cs typeface="Muli Light"/>
                <a:sym typeface="Muli Light"/>
              </a:defRPr>
            </a:lvl5pPr>
            <a:lvl6pPr lvl="5" algn="l" rtl="0">
              <a:buNone/>
              <a:defRPr sz="1067">
                <a:solidFill>
                  <a:srgbClr val="434343"/>
                </a:solidFill>
                <a:latin typeface="Muli Light"/>
                <a:ea typeface="Muli Light"/>
                <a:cs typeface="Muli Light"/>
                <a:sym typeface="Muli Light"/>
              </a:defRPr>
            </a:lvl6pPr>
            <a:lvl7pPr lvl="6" algn="l" rtl="0">
              <a:buNone/>
              <a:defRPr sz="1067">
                <a:solidFill>
                  <a:srgbClr val="434343"/>
                </a:solidFill>
                <a:latin typeface="Muli Light"/>
                <a:ea typeface="Muli Light"/>
                <a:cs typeface="Muli Light"/>
                <a:sym typeface="Muli Light"/>
              </a:defRPr>
            </a:lvl7pPr>
            <a:lvl8pPr lvl="7" algn="l" rtl="0">
              <a:buNone/>
              <a:defRPr sz="1067">
                <a:solidFill>
                  <a:srgbClr val="434343"/>
                </a:solidFill>
                <a:latin typeface="Muli Light"/>
                <a:ea typeface="Muli Light"/>
                <a:cs typeface="Muli Light"/>
                <a:sym typeface="Muli Light"/>
              </a:defRPr>
            </a:lvl8pPr>
            <a:lvl9pPr lvl="8" algn="l" rtl="0">
              <a:buNone/>
              <a:defRPr sz="1067">
                <a:solidFill>
                  <a:srgbClr val="434343"/>
                </a:solidFill>
                <a:latin typeface="Muli Light"/>
                <a:ea typeface="Muli Light"/>
                <a:cs typeface="Muli Light"/>
                <a:sym typeface="Muli Light"/>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xmlns="" val="509077542"/>
      </p:ext>
    </p:extLst>
  </p:cSld>
  <p:clrMapOvr>
    <a:masterClrMapping/>
  </p:clrMapOvr>
  <p:extLst>
    <p:ext uri="{DCECCB84-F9BA-43D5-87BE-67443E8EF086}">
      <p15:sldGuideLst xmlns:p15="http://schemas.microsoft.com/office/powerpoint/2012/main" xmlns=""/>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BIG TITTLE ">
  <p:cSld name="BIG TITTLE ">
    <p:bg>
      <p:bgPr>
        <a:gradFill>
          <a:gsLst>
            <a:gs pos="0">
              <a:srgbClr val="FFFFFF">
                <a:alpha val="0"/>
              </a:srgbClr>
            </a:gs>
            <a:gs pos="100000">
              <a:srgbClr val="AAEAEA"/>
            </a:gs>
          </a:gsLst>
          <a:lin ang="0" scaled="0"/>
        </a:gradFill>
        <a:effectLst/>
      </p:bgPr>
    </p:bg>
    <p:spTree>
      <p:nvGrpSpPr>
        <p:cNvPr id="1" name="Shape 20"/>
        <p:cNvGrpSpPr/>
        <p:nvPr/>
      </p:nvGrpSpPr>
      <p:grpSpPr>
        <a:xfrm>
          <a:off x="0" y="0"/>
          <a:ext cx="0" cy="0"/>
          <a:chOff x="0" y="0"/>
          <a:chExt cx="0" cy="0"/>
        </a:xfrm>
      </p:grpSpPr>
      <p:sp>
        <p:nvSpPr>
          <p:cNvPr id="26" name="Google Shape;26;p3"/>
          <p:cNvSpPr txBox="1">
            <a:spLocks noGrp="1"/>
          </p:cNvSpPr>
          <p:nvPr>
            <p:ph type="ctrTitle"/>
          </p:nvPr>
        </p:nvSpPr>
        <p:spPr>
          <a:xfrm flipH="1">
            <a:off x="3238800" y="2523067"/>
            <a:ext cx="5739600" cy="89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xmlns="" val="11434256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rgbClr val="FFFFFF">
                <a:alpha val="0"/>
              </a:srgbClr>
            </a:gs>
            <a:gs pos="100000">
              <a:srgbClr val="AAEAEA"/>
            </a:gs>
          </a:gsLst>
          <a:lin ang="0" scaled="0"/>
        </a:gradFill>
        <a:effectLst/>
      </p:bgPr>
    </p:bg>
    <p:spTree>
      <p:nvGrpSpPr>
        <p:cNvPr id="1" name="Shape 139"/>
        <p:cNvGrpSpPr/>
        <p:nvPr/>
      </p:nvGrpSpPr>
      <p:grpSpPr>
        <a:xfrm>
          <a:off x="0" y="0"/>
          <a:ext cx="0" cy="0"/>
          <a:chOff x="0" y="0"/>
          <a:chExt cx="0" cy="0"/>
        </a:xfrm>
      </p:grpSpPr>
      <p:sp>
        <p:nvSpPr>
          <p:cNvPr id="142" name="Google Shape;142;p12"/>
          <p:cNvSpPr txBox="1">
            <a:spLocks noGrp="1"/>
          </p:cNvSpPr>
          <p:nvPr>
            <p:ph type="ctrTitle"/>
          </p:nvPr>
        </p:nvSpPr>
        <p:spPr>
          <a:xfrm>
            <a:off x="7329755" y="4145367"/>
            <a:ext cx="3516000" cy="59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spcBef>
                <a:spcPts val="0"/>
              </a:spcBef>
              <a:spcAft>
                <a:spcPts val="0"/>
              </a:spcAft>
              <a:buSzPts val="1400"/>
              <a:buFont typeface="Ubuntu Condensed"/>
              <a:buNone/>
              <a:defRPr sz="1867">
                <a:latin typeface="Ubuntu Condensed"/>
                <a:ea typeface="Ubuntu Condensed"/>
                <a:cs typeface="Ubuntu Condensed"/>
                <a:sym typeface="Ubuntu Condensed"/>
              </a:defRPr>
            </a:lvl2pPr>
            <a:lvl3pPr lvl="2" algn="r" rtl="0">
              <a:spcBef>
                <a:spcPts val="0"/>
              </a:spcBef>
              <a:spcAft>
                <a:spcPts val="0"/>
              </a:spcAft>
              <a:buSzPts val="1400"/>
              <a:buFont typeface="Ubuntu Condensed"/>
              <a:buNone/>
              <a:defRPr sz="1867">
                <a:latin typeface="Ubuntu Condensed"/>
                <a:ea typeface="Ubuntu Condensed"/>
                <a:cs typeface="Ubuntu Condensed"/>
                <a:sym typeface="Ubuntu Condensed"/>
              </a:defRPr>
            </a:lvl3pPr>
            <a:lvl4pPr lvl="3" algn="r" rtl="0">
              <a:spcBef>
                <a:spcPts val="0"/>
              </a:spcBef>
              <a:spcAft>
                <a:spcPts val="0"/>
              </a:spcAft>
              <a:buSzPts val="1400"/>
              <a:buFont typeface="Ubuntu Condensed"/>
              <a:buNone/>
              <a:defRPr sz="1867">
                <a:latin typeface="Ubuntu Condensed"/>
                <a:ea typeface="Ubuntu Condensed"/>
                <a:cs typeface="Ubuntu Condensed"/>
                <a:sym typeface="Ubuntu Condensed"/>
              </a:defRPr>
            </a:lvl4pPr>
            <a:lvl5pPr lvl="4" algn="r" rtl="0">
              <a:spcBef>
                <a:spcPts val="0"/>
              </a:spcBef>
              <a:spcAft>
                <a:spcPts val="0"/>
              </a:spcAft>
              <a:buSzPts val="1400"/>
              <a:buFont typeface="Ubuntu Condensed"/>
              <a:buNone/>
              <a:defRPr sz="1867">
                <a:latin typeface="Ubuntu Condensed"/>
                <a:ea typeface="Ubuntu Condensed"/>
                <a:cs typeface="Ubuntu Condensed"/>
                <a:sym typeface="Ubuntu Condensed"/>
              </a:defRPr>
            </a:lvl5pPr>
            <a:lvl6pPr lvl="5" algn="r" rtl="0">
              <a:spcBef>
                <a:spcPts val="0"/>
              </a:spcBef>
              <a:spcAft>
                <a:spcPts val="0"/>
              </a:spcAft>
              <a:buSzPts val="1400"/>
              <a:buFont typeface="Ubuntu Condensed"/>
              <a:buNone/>
              <a:defRPr sz="1867">
                <a:latin typeface="Ubuntu Condensed"/>
                <a:ea typeface="Ubuntu Condensed"/>
                <a:cs typeface="Ubuntu Condensed"/>
                <a:sym typeface="Ubuntu Condensed"/>
              </a:defRPr>
            </a:lvl6pPr>
            <a:lvl7pPr lvl="6" algn="r" rtl="0">
              <a:spcBef>
                <a:spcPts val="0"/>
              </a:spcBef>
              <a:spcAft>
                <a:spcPts val="0"/>
              </a:spcAft>
              <a:buSzPts val="1400"/>
              <a:buFont typeface="Ubuntu Condensed"/>
              <a:buNone/>
              <a:defRPr sz="1867">
                <a:latin typeface="Ubuntu Condensed"/>
                <a:ea typeface="Ubuntu Condensed"/>
                <a:cs typeface="Ubuntu Condensed"/>
                <a:sym typeface="Ubuntu Condensed"/>
              </a:defRPr>
            </a:lvl7pPr>
            <a:lvl8pPr lvl="7" algn="r" rtl="0">
              <a:spcBef>
                <a:spcPts val="0"/>
              </a:spcBef>
              <a:spcAft>
                <a:spcPts val="0"/>
              </a:spcAft>
              <a:buSzPts val="1400"/>
              <a:buFont typeface="Ubuntu Condensed"/>
              <a:buNone/>
              <a:defRPr sz="1867">
                <a:latin typeface="Ubuntu Condensed"/>
                <a:ea typeface="Ubuntu Condensed"/>
                <a:cs typeface="Ubuntu Condensed"/>
                <a:sym typeface="Ubuntu Condensed"/>
              </a:defRPr>
            </a:lvl8pPr>
            <a:lvl9pPr lvl="8" algn="r" rtl="0">
              <a:spcBef>
                <a:spcPts val="0"/>
              </a:spcBef>
              <a:spcAft>
                <a:spcPts val="0"/>
              </a:spcAft>
              <a:buSzPts val="1400"/>
              <a:buFont typeface="Ubuntu Condensed"/>
              <a:buNone/>
              <a:defRPr sz="1867">
                <a:latin typeface="Ubuntu Condensed"/>
                <a:ea typeface="Ubuntu Condensed"/>
                <a:cs typeface="Ubuntu Condensed"/>
                <a:sym typeface="Ubuntu Condensed"/>
              </a:defRPr>
            </a:lvl9pPr>
          </a:lstStyle>
          <a:p>
            <a:endParaRPr/>
          </a:p>
        </p:txBody>
      </p:sp>
      <p:sp>
        <p:nvSpPr>
          <p:cNvPr id="143" name="Google Shape;143;p12"/>
          <p:cNvSpPr txBox="1">
            <a:spLocks noGrp="1"/>
          </p:cNvSpPr>
          <p:nvPr>
            <p:ph type="subTitle" idx="1"/>
          </p:nvPr>
        </p:nvSpPr>
        <p:spPr>
          <a:xfrm>
            <a:off x="5368155" y="3052800"/>
            <a:ext cx="5477600" cy="75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34343"/>
              </a:buClr>
              <a:buSzPts val="1400"/>
              <a:buNone/>
              <a:defRPr sz="1867">
                <a:solidFill>
                  <a:srgbClr val="434343"/>
                </a:solidFill>
              </a:defRPr>
            </a:lvl1pPr>
            <a:lvl2pPr lvl="1" algn="r" rtl="0">
              <a:lnSpc>
                <a:spcPct val="100000"/>
              </a:lnSpc>
              <a:spcBef>
                <a:spcPts val="0"/>
              </a:spcBef>
              <a:spcAft>
                <a:spcPts val="0"/>
              </a:spcAft>
              <a:buSzPts val="1000"/>
              <a:buNone/>
              <a:defRPr sz="1333"/>
            </a:lvl2pPr>
            <a:lvl3pPr lvl="2" algn="r" rtl="0">
              <a:lnSpc>
                <a:spcPct val="100000"/>
              </a:lnSpc>
              <a:spcBef>
                <a:spcPts val="0"/>
              </a:spcBef>
              <a:spcAft>
                <a:spcPts val="0"/>
              </a:spcAft>
              <a:buSzPts val="1000"/>
              <a:buNone/>
              <a:defRPr sz="1333"/>
            </a:lvl3pPr>
            <a:lvl4pPr lvl="3" algn="r" rtl="0">
              <a:lnSpc>
                <a:spcPct val="100000"/>
              </a:lnSpc>
              <a:spcBef>
                <a:spcPts val="0"/>
              </a:spcBef>
              <a:spcAft>
                <a:spcPts val="0"/>
              </a:spcAft>
              <a:buSzPts val="1000"/>
              <a:buNone/>
              <a:defRPr sz="1333"/>
            </a:lvl4pPr>
            <a:lvl5pPr lvl="4" algn="r" rtl="0">
              <a:lnSpc>
                <a:spcPct val="100000"/>
              </a:lnSpc>
              <a:spcBef>
                <a:spcPts val="0"/>
              </a:spcBef>
              <a:spcAft>
                <a:spcPts val="0"/>
              </a:spcAft>
              <a:buSzPts val="1000"/>
              <a:buNone/>
              <a:defRPr sz="1333"/>
            </a:lvl5pPr>
            <a:lvl6pPr lvl="5" algn="r" rtl="0">
              <a:lnSpc>
                <a:spcPct val="100000"/>
              </a:lnSpc>
              <a:spcBef>
                <a:spcPts val="0"/>
              </a:spcBef>
              <a:spcAft>
                <a:spcPts val="0"/>
              </a:spcAft>
              <a:buSzPts val="1000"/>
              <a:buNone/>
              <a:defRPr sz="1333"/>
            </a:lvl6pPr>
            <a:lvl7pPr lvl="6" algn="r" rtl="0">
              <a:lnSpc>
                <a:spcPct val="100000"/>
              </a:lnSpc>
              <a:spcBef>
                <a:spcPts val="0"/>
              </a:spcBef>
              <a:spcAft>
                <a:spcPts val="0"/>
              </a:spcAft>
              <a:buSzPts val="1000"/>
              <a:buNone/>
              <a:defRPr sz="1333"/>
            </a:lvl7pPr>
            <a:lvl8pPr lvl="7" algn="r" rtl="0">
              <a:lnSpc>
                <a:spcPct val="100000"/>
              </a:lnSpc>
              <a:spcBef>
                <a:spcPts val="0"/>
              </a:spcBef>
              <a:spcAft>
                <a:spcPts val="0"/>
              </a:spcAft>
              <a:buSzPts val="1000"/>
              <a:buNone/>
              <a:defRPr sz="1333"/>
            </a:lvl8pPr>
            <a:lvl9pPr lvl="8" algn="r"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xmlns="" val="8067757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TLE + SUBTITLE">
  <p:cSld name="TITLE + SUBTITLE">
    <p:bg>
      <p:bgPr>
        <a:gradFill>
          <a:gsLst>
            <a:gs pos="0">
              <a:srgbClr val="FFFFFF">
                <a:alpha val="0"/>
              </a:srgbClr>
            </a:gs>
            <a:gs pos="100000">
              <a:srgbClr val="AAEAEA"/>
            </a:gs>
          </a:gsLst>
          <a:lin ang="0" scaled="0"/>
        </a:gradFill>
        <a:effectLst/>
      </p:bgPr>
    </p:bg>
    <p:spTree>
      <p:nvGrpSpPr>
        <p:cNvPr id="1" name="Shape 59"/>
        <p:cNvGrpSpPr/>
        <p:nvPr/>
      </p:nvGrpSpPr>
      <p:grpSpPr>
        <a:xfrm>
          <a:off x="0" y="0"/>
          <a:ext cx="0" cy="0"/>
          <a:chOff x="0" y="0"/>
          <a:chExt cx="0" cy="0"/>
        </a:xfrm>
      </p:grpSpPr>
      <p:sp>
        <p:nvSpPr>
          <p:cNvPr id="66" name="Google Shape;66;p5"/>
          <p:cNvSpPr txBox="1">
            <a:spLocks noGrp="1"/>
          </p:cNvSpPr>
          <p:nvPr>
            <p:ph type="ctrTitle"/>
          </p:nvPr>
        </p:nvSpPr>
        <p:spPr>
          <a:xfrm flipH="1">
            <a:off x="2968417" y="2373433"/>
            <a:ext cx="6255200" cy="7796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3600"/>
              <a:buNone/>
              <a:defRPr sz="4800"/>
            </a:lvl1pPr>
            <a:lvl2pPr lvl="1" algn="ctr" rtl="0">
              <a:spcBef>
                <a:spcPts val="0"/>
              </a:spcBef>
              <a:spcAft>
                <a:spcPts val="0"/>
              </a:spcAft>
              <a:buClr>
                <a:srgbClr val="434343"/>
              </a:buClr>
              <a:buSzPts val="3600"/>
              <a:buNone/>
              <a:defRPr sz="4800">
                <a:solidFill>
                  <a:srgbClr val="434343"/>
                </a:solidFill>
              </a:defRPr>
            </a:lvl2pPr>
            <a:lvl3pPr lvl="2" algn="ctr" rtl="0">
              <a:spcBef>
                <a:spcPts val="0"/>
              </a:spcBef>
              <a:spcAft>
                <a:spcPts val="0"/>
              </a:spcAft>
              <a:buClr>
                <a:srgbClr val="434343"/>
              </a:buClr>
              <a:buSzPts val="3600"/>
              <a:buNone/>
              <a:defRPr sz="4800">
                <a:solidFill>
                  <a:srgbClr val="434343"/>
                </a:solidFill>
              </a:defRPr>
            </a:lvl3pPr>
            <a:lvl4pPr lvl="3" algn="ctr" rtl="0">
              <a:spcBef>
                <a:spcPts val="0"/>
              </a:spcBef>
              <a:spcAft>
                <a:spcPts val="0"/>
              </a:spcAft>
              <a:buClr>
                <a:srgbClr val="434343"/>
              </a:buClr>
              <a:buSzPts val="3600"/>
              <a:buNone/>
              <a:defRPr sz="4800">
                <a:solidFill>
                  <a:srgbClr val="434343"/>
                </a:solidFill>
              </a:defRPr>
            </a:lvl4pPr>
            <a:lvl5pPr lvl="4" algn="ctr" rtl="0">
              <a:spcBef>
                <a:spcPts val="0"/>
              </a:spcBef>
              <a:spcAft>
                <a:spcPts val="0"/>
              </a:spcAft>
              <a:buClr>
                <a:srgbClr val="434343"/>
              </a:buClr>
              <a:buSzPts val="3600"/>
              <a:buNone/>
              <a:defRPr sz="4800">
                <a:solidFill>
                  <a:srgbClr val="434343"/>
                </a:solidFill>
              </a:defRPr>
            </a:lvl5pPr>
            <a:lvl6pPr lvl="5" algn="ctr" rtl="0">
              <a:spcBef>
                <a:spcPts val="0"/>
              </a:spcBef>
              <a:spcAft>
                <a:spcPts val="0"/>
              </a:spcAft>
              <a:buClr>
                <a:srgbClr val="434343"/>
              </a:buClr>
              <a:buSzPts val="3600"/>
              <a:buNone/>
              <a:defRPr sz="4800">
                <a:solidFill>
                  <a:srgbClr val="434343"/>
                </a:solidFill>
              </a:defRPr>
            </a:lvl6pPr>
            <a:lvl7pPr lvl="6" algn="ctr" rtl="0">
              <a:spcBef>
                <a:spcPts val="0"/>
              </a:spcBef>
              <a:spcAft>
                <a:spcPts val="0"/>
              </a:spcAft>
              <a:buClr>
                <a:srgbClr val="434343"/>
              </a:buClr>
              <a:buSzPts val="3600"/>
              <a:buNone/>
              <a:defRPr sz="4800">
                <a:solidFill>
                  <a:srgbClr val="434343"/>
                </a:solidFill>
              </a:defRPr>
            </a:lvl7pPr>
            <a:lvl8pPr lvl="7" algn="ctr" rtl="0">
              <a:spcBef>
                <a:spcPts val="0"/>
              </a:spcBef>
              <a:spcAft>
                <a:spcPts val="0"/>
              </a:spcAft>
              <a:buClr>
                <a:srgbClr val="434343"/>
              </a:buClr>
              <a:buSzPts val="3600"/>
              <a:buNone/>
              <a:defRPr sz="4800">
                <a:solidFill>
                  <a:srgbClr val="434343"/>
                </a:solidFill>
              </a:defRPr>
            </a:lvl8pPr>
            <a:lvl9pPr lvl="8" algn="ctr" rtl="0">
              <a:spcBef>
                <a:spcPts val="0"/>
              </a:spcBef>
              <a:spcAft>
                <a:spcPts val="0"/>
              </a:spcAft>
              <a:buClr>
                <a:srgbClr val="434343"/>
              </a:buClr>
              <a:buSzPts val="3600"/>
              <a:buNone/>
              <a:defRPr sz="4800">
                <a:solidFill>
                  <a:srgbClr val="434343"/>
                </a:solidFill>
              </a:defRPr>
            </a:lvl9pPr>
          </a:lstStyle>
          <a:p>
            <a:endParaRPr/>
          </a:p>
        </p:txBody>
      </p:sp>
      <p:sp>
        <p:nvSpPr>
          <p:cNvPr id="67" name="Google Shape;67;p5"/>
          <p:cNvSpPr txBox="1">
            <a:spLocks noGrp="1"/>
          </p:cNvSpPr>
          <p:nvPr>
            <p:ph type="subTitle" idx="1"/>
          </p:nvPr>
        </p:nvSpPr>
        <p:spPr>
          <a:xfrm>
            <a:off x="4363600" y="6333133"/>
            <a:ext cx="7120400" cy="41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34343"/>
              </a:buClr>
              <a:buSzPts val="800"/>
              <a:buNone/>
              <a:defRPr sz="1067">
                <a:solidFill>
                  <a:srgbClr val="434343"/>
                </a:solidFill>
              </a:defRPr>
            </a:lvl1pPr>
            <a:lvl2pPr lvl="1" algn="r" rtl="0">
              <a:lnSpc>
                <a:spcPct val="100000"/>
              </a:lnSpc>
              <a:spcBef>
                <a:spcPts val="0"/>
              </a:spcBef>
              <a:spcAft>
                <a:spcPts val="0"/>
              </a:spcAft>
              <a:buClr>
                <a:srgbClr val="434343"/>
              </a:buClr>
              <a:buSzPts val="1000"/>
              <a:buNone/>
              <a:defRPr sz="1333">
                <a:solidFill>
                  <a:srgbClr val="434343"/>
                </a:solidFill>
              </a:defRPr>
            </a:lvl2pPr>
            <a:lvl3pPr lvl="2" algn="r" rtl="0">
              <a:lnSpc>
                <a:spcPct val="100000"/>
              </a:lnSpc>
              <a:spcBef>
                <a:spcPts val="0"/>
              </a:spcBef>
              <a:spcAft>
                <a:spcPts val="0"/>
              </a:spcAft>
              <a:buClr>
                <a:srgbClr val="434343"/>
              </a:buClr>
              <a:buSzPts val="1000"/>
              <a:buNone/>
              <a:defRPr sz="1333">
                <a:solidFill>
                  <a:srgbClr val="434343"/>
                </a:solidFill>
              </a:defRPr>
            </a:lvl3pPr>
            <a:lvl4pPr lvl="3" algn="r" rtl="0">
              <a:lnSpc>
                <a:spcPct val="100000"/>
              </a:lnSpc>
              <a:spcBef>
                <a:spcPts val="0"/>
              </a:spcBef>
              <a:spcAft>
                <a:spcPts val="0"/>
              </a:spcAft>
              <a:buClr>
                <a:srgbClr val="434343"/>
              </a:buClr>
              <a:buSzPts val="1000"/>
              <a:buNone/>
              <a:defRPr sz="1333">
                <a:solidFill>
                  <a:srgbClr val="434343"/>
                </a:solidFill>
              </a:defRPr>
            </a:lvl4pPr>
            <a:lvl5pPr lvl="4" algn="r" rtl="0">
              <a:lnSpc>
                <a:spcPct val="100000"/>
              </a:lnSpc>
              <a:spcBef>
                <a:spcPts val="0"/>
              </a:spcBef>
              <a:spcAft>
                <a:spcPts val="0"/>
              </a:spcAft>
              <a:buClr>
                <a:srgbClr val="434343"/>
              </a:buClr>
              <a:buSzPts val="1000"/>
              <a:buNone/>
              <a:defRPr sz="1333">
                <a:solidFill>
                  <a:srgbClr val="434343"/>
                </a:solidFill>
              </a:defRPr>
            </a:lvl5pPr>
            <a:lvl6pPr lvl="5" algn="r" rtl="0">
              <a:lnSpc>
                <a:spcPct val="100000"/>
              </a:lnSpc>
              <a:spcBef>
                <a:spcPts val="0"/>
              </a:spcBef>
              <a:spcAft>
                <a:spcPts val="0"/>
              </a:spcAft>
              <a:buClr>
                <a:srgbClr val="434343"/>
              </a:buClr>
              <a:buSzPts val="1000"/>
              <a:buNone/>
              <a:defRPr sz="1333">
                <a:solidFill>
                  <a:srgbClr val="434343"/>
                </a:solidFill>
              </a:defRPr>
            </a:lvl6pPr>
            <a:lvl7pPr lvl="6" algn="r" rtl="0">
              <a:lnSpc>
                <a:spcPct val="100000"/>
              </a:lnSpc>
              <a:spcBef>
                <a:spcPts val="0"/>
              </a:spcBef>
              <a:spcAft>
                <a:spcPts val="0"/>
              </a:spcAft>
              <a:buClr>
                <a:srgbClr val="434343"/>
              </a:buClr>
              <a:buSzPts val="1000"/>
              <a:buNone/>
              <a:defRPr sz="1333">
                <a:solidFill>
                  <a:srgbClr val="434343"/>
                </a:solidFill>
              </a:defRPr>
            </a:lvl7pPr>
            <a:lvl8pPr lvl="7" algn="r" rtl="0">
              <a:lnSpc>
                <a:spcPct val="100000"/>
              </a:lnSpc>
              <a:spcBef>
                <a:spcPts val="0"/>
              </a:spcBef>
              <a:spcAft>
                <a:spcPts val="0"/>
              </a:spcAft>
              <a:buClr>
                <a:srgbClr val="434343"/>
              </a:buClr>
              <a:buSzPts val="1000"/>
              <a:buNone/>
              <a:defRPr sz="1333">
                <a:solidFill>
                  <a:srgbClr val="434343"/>
                </a:solidFill>
              </a:defRPr>
            </a:lvl8pPr>
            <a:lvl9pPr lvl="8" algn="r" rtl="0">
              <a:lnSpc>
                <a:spcPct val="100000"/>
              </a:lnSpc>
              <a:spcBef>
                <a:spcPts val="0"/>
              </a:spcBef>
              <a:spcAft>
                <a:spcPts val="0"/>
              </a:spcAft>
              <a:buClr>
                <a:srgbClr val="434343"/>
              </a:buClr>
              <a:buSzPts val="1000"/>
              <a:buNone/>
              <a:defRPr sz="1333">
                <a:solidFill>
                  <a:srgbClr val="434343"/>
                </a:solidFill>
              </a:defRPr>
            </a:lvl9pPr>
          </a:lstStyle>
          <a:p>
            <a:endParaRPr/>
          </a:p>
        </p:txBody>
      </p:sp>
      <p:sp>
        <p:nvSpPr>
          <p:cNvPr id="69" name="Google Shape;69;p5"/>
          <p:cNvSpPr txBox="1">
            <a:spLocks noGrp="1"/>
          </p:cNvSpPr>
          <p:nvPr>
            <p:ph type="sldNum" idx="12"/>
          </p:nvPr>
        </p:nvSpPr>
        <p:spPr>
          <a:xfrm>
            <a:off x="11409045" y="6323765"/>
            <a:ext cx="731600" cy="524800"/>
          </a:xfrm>
          <a:prstGeom prst="rect">
            <a:avLst/>
          </a:prstGeom>
        </p:spPr>
        <p:txBody>
          <a:bodyPr spcFirstLastPara="1" wrap="square" lIns="91425" tIns="91425" rIns="91425" bIns="91425" anchor="t" anchorCtr="0">
            <a:noAutofit/>
          </a:bodyPr>
          <a:lstStyle>
            <a:lvl1pPr lvl="0" algn="l" rtl="0">
              <a:buNone/>
              <a:defRPr sz="1067">
                <a:solidFill>
                  <a:srgbClr val="434343"/>
                </a:solidFill>
                <a:latin typeface="Muli Light"/>
                <a:ea typeface="Muli Light"/>
                <a:cs typeface="Muli Light"/>
                <a:sym typeface="Muli Light"/>
              </a:defRPr>
            </a:lvl1pPr>
            <a:lvl2pPr lvl="1" algn="l" rtl="0">
              <a:buNone/>
              <a:defRPr sz="1067">
                <a:solidFill>
                  <a:srgbClr val="434343"/>
                </a:solidFill>
                <a:latin typeface="Muli Light"/>
                <a:ea typeface="Muli Light"/>
                <a:cs typeface="Muli Light"/>
                <a:sym typeface="Muli Light"/>
              </a:defRPr>
            </a:lvl2pPr>
            <a:lvl3pPr lvl="2" algn="l" rtl="0">
              <a:buNone/>
              <a:defRPr sz="1067">
                <a:solidFill>
                  <a:srgbClr val="434343"/>
                </a:solidFill>
                <a:latin typeface="Muli Light"/>
                <a:ea typeface="Muli Light"/>
                <a:cs typeface="Muli Light"/>
                <a:sym typeface="Muli Light"/>
              </a:defRPr>
            </a:lvl3pPr>
            <a:lvl4pPr lvl="3" algn="l" rtl="0">
              <a:buNone/>
              <a:defRPr sz="1067">
                <a:solidFill>
                  <a:srgbClr val="434343"/>
                </a:solidFill>
                <a:latin typeface="Muli Light"/>
                <a:ea typeface="Muli Light"/>
                <a:cs typeface="Muli Light"/>
                <a:sym typeface="Muli Light"/>
              </a:defRPr>
            </a:lvl4pPr>
            <a:lvl5pPr lvl="4" algn="l" rtl="0">
              <a:buNone/>
              <a:defRPr sz="1067">
                <a:solidFill>
                  <a:srgbClr val="434343"/>
                </a:solidFill>
                <a:latin typeface="Muli Light"/>
                <a:ea typeface="Muli Light"/>
                <a:cs typeface="Muli Light"/>
                <a:sym typeface="Muli Light"/>
              </a:defRPr>
            </a:lvl5pPr>
            <a:lvl6pPr lvl="5" algn="l" rtl="0">
              <a:buNone/>
              <a:defRPr sz="1067">
                <a:solidFill>
                  <a:srgbClr val="434343"/>
                </a:solidFill>
                <a:latin typeface="Muli Light"/>
                <a:ea typeface="Muli Light"/>
                <a:cs typeface="Muli Light"/>
                <a:sym typeface="Muli Light"/>
              </a:defRPr>
            </a:lvl6pPr>
            <a:lvl7pPr lvl="6" algn="l" rtl="0">
              <a:buNone/>
              <a:defRPr sz="1067">
                <a:solidFill>
                  <a:srgbClr val="434343"/>
                </a:solidFill>
                <a:latin typeface="Muli Light"/>
                <a:ea typeface="Muli Light"/>
                <a:cs typeface="Muli Light"/>
                <a:sym typeface="Muli Light"/>
              </a:defRPr>
            </a:lvl7pPr>
            <a:lvl8pPr lvl="7" algn="l" rtl="0">
              <a:buNone/>
              <a:defRPr sz="1067">
                <a:solidFill>
                  <a:srgbClr val="434343"/>
                </a:solidFill>
                <a:latin typeface="Muli Light"/>
                <a:ea typeface="Muli Light"/>
                <a:cs typeface="Muli Light"/>
                <a:sym typeface="Muli Light"/>
              </a:defRPr>
            </a:lvl8pPr>
            <a:lvl9pPr lvl="8" algn="l" rtl="0">
              <a:buNone/>
              <a:defRPr sz="1067">
                <a:solidFill>
                  <a:srgbClr val="434343"/>
                </a:solidFill>
                <a:latin typeface="Muli Light"/>
                <a:ea typeface="Muli Light"/>
                <a:cs typeface="Muli Light"/>
                <a:sym typeface="Muli Light"/>
              </a:defRPr>
            </a:lvl9pPr>
          </a:lstStyle>
          <a:p>
            <a:fld id="{00000000-1234-1234-1234-123412341234}" type="slidenum">
              <a:rPr lang="es" smtClean="0"/>
              <a:pPr/>
              <a:t>‹#›</a:t>
            </a:fld>
            <a:endParaRPr lang="es"/>
          </a:p>
        </p:txBody>
      </p:sp>
      <p:sp>
        <p:nvSpPr>
          <p:cNvPr id="70" name="Google Shape;70;p5"/>
          <p:cNvSpPr txBox="1">
            <a:spLocks noGrp="1"/>
          </p:cNvSpPr>
          <p:nvPr>
            <p:ph type="subTitle" idx="2"/>
          </p:nvPr>
        </p:nvSpPr>
        <p:spPr>
          <a:xfrm>
            <a:off x="3961217" y="4060967"/>
            <a:ext cx="4269600" cy="4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000"/>
              <a:buNone/>
              <a:defRPr sz="1333">
                <a:solidFill>
                  <a:srgbClr val="434343"/>
                </a:solidFill>
              </a:defRPr>
            </a:lvl1pPr>
            <a:lvl2pPr lvl="1" algn="ctr" rtl="0">
              <a:lnSpc>
                <a:spcPct val="100000"/>
              </a:lnSpc>
              <a:spcBef>
                <a:spcPts val="0"/>
              </a:spcBef>
              <a:spcAft>
                <a:spcPts val="0"/>
              </a:spcAft>
              <a:buClr>
                <a:srgbClr val="434343"/>
              </a:buClr>
              <a:buSzPts val="1000"/>
              <a:buNone/>
              <a:defRPr sz="1333">
                <a:solidFill>
                  <a:srgbClr val="434343"/>
                </a:solidFill>
              </a:defRPr>
            </a:lvl2pPr>
            <a:lvl3pPr lvl="2" algn="ctr" rtl="0">
              <a:lnSpc>
                <a:spcPct val="100000"/>
              </a:lnSpc>
              <a:spcBef>
                <a:spcPts val="0"/>
              </a:spcBef>
              <a:spcAft>
                <a:spcPts val="0"/>
              </a:spcAft>
              <a:buClr>
                <a:srgbClr val="434343"/>
              </a:buClr>
              <a:buSzPts val="1000"/>
              <a:buNone/>
              <a:defRPr sz="1333">
                <a:solidFill>
                  <a:srgbClr val="434343"/>
                </a:solidFill>
              </a:defRPr>
            </a:lvl3pPr>
            <a:lvl4pPr lvl="3" algn="ctr" rtl="0">
              <a:lnSpc>
                <a:spcPct val="100000"/>
              </a:lnSpc>
              <a:spcBef>
                <a:spcPts val="0"/>
              </a:spcBef>
              <a:spcAft>
                <a:spcPts val="0"/>
              </a:spcAft>
              <a:buClr>
                <a:srgbClr val="434343"/>
              </a:buClr>
              <a:buSzPts val="1000"/>
              <a:buNone/>
              <a:defRPr sz="1333">
                <a:solidFill>
                  <a:srgbClr val="434343"/>
                </a:solidFill>
              </a:defRPr>
            </a:lvl4pPr>
            <a:lvl5pPr lvl="4" algn="ctr" rtl="0">
              <a:lnSpc>
                <a:spcPct val="100000"/>
              </a:lnSpc>
              <a:spcBef>
                <a:spcPts val="0"/>
              </a:spcBef>
              <a:spcAft>
                <a:spcPts val="0"/>
              </a:spcAft>
              <a:buClr>
                <a:srgbClr val="434343"/>
              </a:buClr>
              <a:buSzPts val="1000"/>
              <a:buNone/>
              <a:defRPr sz="1333">
                <a:solidFill>
                  <a:srgbClr val="434343"/>
                </a:solidFill>
              </a:defRPr>
            </a:lvl5pPr>
            <a:lvl6pPr lvl="5" algn="ctr" rtl="0">
              <a:lnSpc>
                <a:spcPct val="100000"/>
              </a:lnSpc>
              <a:spcBef>
                <a:spcPts val="0"/>
              </a:spcBef>
              <a:spcAft>
                <a:spcPts val="0"/>
              </a:spcAft>
              <a:buClr>
                <a:srgbClr val="434343"/>
              </a:buClr>
              <a:buSzPts val="1000"/>
              <a:buNone/>
              <a:defRPr sz="1333">
                <a:solidFill>
                  <a:srgbClr val="434343"/>
                </a:solidFill>
              </a:defRPr>
            </a:lvl6pPr>
            <a:lvl7pPr lvl="6" algn="ctr" rtl="0">
              <a:lnSpc>
                <a:spcPct val="100000"/>
              </a:lnSpc>
              <a:spcBef>
                <a:spcPts val="0"/>
              </a:spcBef>
              <a:spcAft>
                <a:spcPts val="0"/>
              </a:spcAft>
              <a:buClr>
                <a:srgbClr val="434343"/>
              </a:buClr>
              <a:buSzPts val="1000"/>
              <a:buNone/>
              <a:defRPr sz="1333">
                <a:solidFill>
                  <a:srgbClr val="434343"/>
                </a:solidFill>
              </a:defRPr>
            </a:lvl7pPr>
            <a:lvl8pPr lvl="7" algn="ctr" rtl="0">
              <a:lnSpc>
                <a:spcPct val="100000"/>
              </a:lnSpc>
              <a:spcBef>
                <a:spcPts val="0"/>
              </a:spcBef>
              <a:spcAft>
                <a:spcPts val="0"/>
              </a:spcAft>
              <a:buClr>
                <a:srgbClr val="434343"/>
              </a:buClr>
              <a:buSzPts val="1000"/>
              <a:buNone/>
              <a:defRPr sz="1333">
                <a:solidFill>
                  <a:srgbClr val="434343"/>
                </a:solidFill>
              </a:defRPr>
            </a:lvl8pPr>
            <a:lvl9pPr lvl="8" algn="ctr" rtl="0">
              <a:lnSpc>
                <a:spcPct val="100000"/>
              </a:lnSpc>
              <a:spcBef>
                <a:spcPts val="0"/>
              </a:spcBef>
              <a:spcAft>
                <a:spcPts val="0"/>
              </a:spcAft>
              <a:buClr>
                <a:srgbClr val="434343"/>
              </a:buClr>
              <a:buSzPts val="1000"/>
              <a:buNone/>
              <a:defRPr sz="1333">
                <a:solidFill>
                  <a:srgbClr val="434343"/>
                </a:solidFill>
              </a:defRPr>
            </a:lvl9pPr>
          </a:lstStyle>
          <a:p>
            <a:endParaRPr/>
          </a:p>
        </p:txBody>
      </p:sp>
    </p:spTree>
    <p:extLst>
      <p:ext uri="{BB962C8B-B14F-4D97-AF65-F5344CB8AC3E}">
        <p14:creationId xmlns:p14="http://schemas.microsoft.com/office/powerpoint/2010/main" xmlns="" val="7680423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ITLE + TEXT + IMAGE">
  <p:cSld name="TITLE + TEXT + IMAGE">
    <p:bg>
      <p:bgPr>
        <a:gradFill>
          <a:gsLst>
            <a:gs pos="0">
              <a:srgbClr val="FFFFFF">
                <a:alpha val="0"/>
              </a:srgbClr>
            </a:gs>
            <a:gs pos="100000">
              <a:srgbClr val="AAEAEA"/>
            </a:gs>
          </a:gsLst>
          <a:lin ang="0" scaled="0"/>
        </a:gradFill>
        <a:effectLst/>
      </p:bgPr>
    </p:bg>
    <p:spTree>
      <p:nvGrpSpPr>
        <p:cNvPr id="1" name="Shape 102"/>
        <p:cNvGrpSpPr/>
        <p:nvPr/>
      </p:nvGrpSpPr>
      <p:grpSpPr>
        <a:xfrm>
          <a:off x="0" y="0"/>
          <a:ext cx="0" cy="0"/>
          <a:chOff x="0" y="0"/>
          <a:chExt cx="0" cy="0"/>
        </a:xfrm>
      </p:grpSpPr>
      <p:sp>
        <p:nvSpPr>
          <p:cNvPr id="105" name="Google Shape;105;p8"/>
          <p:cNvSpPr txBox="1">
            <a:spLocks noGrp="1"/>
          </p:cNvSpPr>
          <p:nvPr>
            <p:ph type="ctrTitle"/>
          </p:nvPr>
        </p:nvSpPr>
        <p:spPr>
          <a:xfrm flipH="1">
            <a:off x="2029135" y="2325400"/>
            <a:ext cx="3892000" cy="22072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SzPts val="3600"/>
              <a:buNone/>
              <a:defRPr sz="4800"/>
            </a:lvl1pPr>
            <a:lvl2pPr lvl="1" algn="r" rtl="0">
              <a:spcBef>
                <a:spcPts val="0"/>
              </a:spcBef>
              <a:spcAft>
                <a:spcPts val="0"/>
              </a:spcAft>
              <a:buClr>
                <a:srgbClr val="434343"/>
              </a:buClr>
              <a:buSzPts val="3600"/>
              <a:buNone/>
              <a:defRPr sz="4800">
                <a:solidFill>
                  <a:srgbClr val="434343"/>
                </a:solidFill>
              </a:defRPr>
            </a:lvl2pPr>
            <a:lvl3pPr lvl="2" algn="r" rtl="0">
              <a:spcBef>
                <a:spcPts val="0"/>
              </a:spcBef>
              <a:spcAft>
                <a:spcPts val="0"/>
              </a:spcAft>
              <a:buClr>
                <a:srgbClr val="434343"/>
              </a:buClr>
              <a:buSzPts val="3600"/>
              <a:buNone/>
              <a:defRPr sz="4800">
                <a:solidFill>
                  <a:srgbClr val="434343"/>
                </a:solidFill>
              </a:defRPr>
            </a:lvl3pPr>
            <a:lvl4pPr lvl="3" algn="r" rtl="0">
              <a:spcBef>
                <a:spcPts val="0"/>
              </a:spcBef>
              <a:spcAft>
                <a:spcPts val="0"/>
              </a:spcAft>
              <a:buClr>
                <a:srgbClr val="434343"/>
              </a:buClr>
              <a:buSzPts val="3600"/>
              <a:buNone/>
              <a:defRPr sz="4800">
                <a:solidFill>
                  <a:srgbClr val="434343"/>
                </a:solidFill>
              </a:defRPr>
            </a:lvl4pPr>
            <a:lvl5pPr lvl="4" algn="r" rtl="0">
              <a:spcBef>
                <a:spcPts val="0"/>
              </a:spcBef>
              <a:spcAft>
                <a:spcPts val="0"/>
              </a:spcAft>
              <a:buClr>
                <a:srgbClr val="434343"/>
              </a:buClr>
              <a:buSzPts val="3600"/>
              <a:buNone/>
              <a:defRPr sz="4800">
                <a:solidFill>
                  <a:srgbClr val="434343"/>
                </a:solidFill>
              </a:defRPr>
            </a:lvl5pPr>
            <a:lvl6pPr lvl="5" algn="r" rtl="0">
              <a:spcBef>
                <a:spcPts val="0"/>
              </a:spcBef>
              <a:spcAft>
                <a:spcPts val="0"/>
              </a:spcAft>
              <a:buClr>
                <a:srgbClr val="434343"/>
              </a:buClr>
              <a:buSzPts val="3600"/>
              <a:buNone/>
              <a:defRPr sz="4800">
                <a:solidFill>
                  <a:srgbClr val="434343"/>
                </a:solidFill>
              </a:defRPr>
            </a:lvl6pPr>
            <a:lvl7pPr lvl="6" algn="r" rtl="0">
              <a:spcBef>
                <a:spcPts val="0"/>
              </a:spcBef>
              <a:spcAft>
                <a:spcPts val="0"/>
              </a:spcAft>
              <a:buClr>
                <a:srgbClr val="434343"/>
              </a:buClr>
              <a:buSzPts val="3600"/>
              <a:buNone/>
              <a:defRPr sz="4800">
                <a:solidFill>
                  <a:srgbClr val="434343"/>
                </a:solidFill>
              </a:defRPr>
            </a:lvl7pPr>
            <a:lvl8pPr lvl="7" algn="r" rtl="0">
              <a:spcBef>
                <a:spcPts val="0"/>
              </a:spcBef>
              <a:spcAft>
                <a:spcPts val="0"/>
              </a:spcAft>
              <a:buClr>
                <a:srgbClr val="434343"/>
              </a:buClr>
              <a:buSzPts val="3600"/>
              <a:buNone/>
              <a:defRPr sz="4800">
                <a:solidFill>
                  <a:srgbClr val="434343"/>
                </a:solidFill>
              </a:defRPr>
            </a:lvl8pPr>
            <a:lvl9pPr lvl="8" algn="r" rtl="0">
              <a:spcBef>
                <a:spcPts val="0"/>
              </a:spcBef>
              <a:spcAft>
                <a:spcPts val="0"/>
              </a:spcAft>
              <a:buClr>
                <a:srgbClr val="434343"/>
              </a:buClr>
              <a:buSzPts val="3600"/>
              <a:buNone/>
              <a:defRPr sz="4800">
                <a:solidFill>
                  <a:srgbClr val="434343"/>
                </a:solidFill>
              </a:defRPr>
            </a:lvl9pPr>
          </a:lstStyle>
          <a:p>
            <a:endParaRPr/>
          </a:p>
        </p:txBody>
      </p:sp>
      <p:sp>
        <p:nvSpPr>
          <p:cNvPr id="106" name="Google Shape;106;p8"/>
          <p:cNvSpPr txBox="1">
            <a:spLocks noGrp="1"/>
          </p:cNvSpPr>
          <p:nvPr>
            <p:ph type="subTitle" idx="1"/>
          </p:nvPr>
        </p:nvSpPr>
        <p:spPr>
          <a:xfrm>
            <a:off x="6177300" y="3221400"/>
            <a:ext cx="3669200" cy="41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000"/>
              <a:buNone/>
              <a:defRPr sz="1333">
                <a:solidFill>
                  <a:srgbClr val="434343"/>
                </a:solidFill>
              </a:defRPr>
            </a:lvl1pPr>
            <a:lvl2pPr lvl="1" rtl="0">
              <a:lnSpc>
                <a:spcPct val="100000"/>
              </a:lnSpc>
              <a:spcBef>
                <a:spcPts val="0"/>
              </a:spcBef>
              <a:spcAft>
                <a:spcPts val="0"/>
              </a:spcAft>
              <a:buClr>
                <a:srgbClr val="434343"/>
              </a:buClr>
              <a:buSzPts val="1000"/>
              <a:buNone/>
              <a:defRPr sz="1333">
                <a:solidFill>
                  <a:srgbClr val="434343"/>
                </a:solidFill>
              </a:defRPr>
            </a:lvl2pPr>
            <a:lvl3pPr lvl="2" rtl="0">
              <a:lnSpc>
                <a:spcPct val="100000"/>
              </a:lnSpc>
              <a:spcBef>
                <a:spcPts val="0"/>
              </a:spcBef>
              <a:spcAft>
                <a:spcPts val="0"/>
              </a:spcAft>
              <a:buClr>
                <a:srgbClr val="434343"/>
              </a:buClr>
              <a:buSzPts val="1000"/>
              <a:buNone/>
              <a:defRPr sz="1333">
                <a:solidFill>
                  <a:srgbClr val="434343"/>
                </a:solidFill>
              </a:defRPr>
            </a:lvl3pPr>
            <a:lvl4pPr lvl="3" rtl="0">
              <a:lnSpc>
                <a:spcPct val="100000"/>
              </a:lnSpc>
              <a:spcBef>
                <a:spcPts val="0"/>
              </a:spcBef>
              <a:spcAft>
                <a:spcPts val="0"/>
              </a:spcAft>
              <a:buClr>
                <a:srgbClr val="434343"/>
              </a:buClr>
              <a:buSzPts val="1000"/>
              <a:buNone/>
              <a:defRPr sz="1333">
                <a:solidFill>
                  <a:srgbClr val="434343"/>
                </a:solidFill>
              </a:defRPr>
            </a:lvl4pPr>
            <a:lvl5pPr lvl="4" rtl="0">
              <a:lnSpc>
                <a:spcPct val="100000"/>
              </a:lnSpc>
              <a:spcBef>
                <a:spcPts val="0"/>
              </a:spcBef>
              <a:spcAft>
                <a:spcPts val="0"/>
              </a:spcAft>
              <a:buClr>
                <a:srgbClr val="434343"/>
              </a:buClr>
              <a:buSzPts val="1000"/>
              <a:buNone/>
              <a:defRPr sz="1333">
                <a:solidFill>
                  <a:srgbClr val="434343"/>
                </a:solidFill>
              </a:defRPr>
            </a:lvl5pPr>
            <a:lvl6pPr lvl="5" rtl="0">
              <a:lnSpc>
                <a:spcPct val="100000"/>
              </a:lnSpc>
              <a:spcBef>
                <a:spcPts val="0"/>
              </a:spcBef>
              <a:spcAft>
                <a:spcPts val="0"/>
              </a:spcAft>
              <a:buClr>
                <a:srgbClr val="434343"/>
              </a:buClr>
              <a:buSzPts val="1000"/>
              <a:buNone/>
              <a:defRPr sz="1333">
                <a:solidFill>
                  <a:srgbClr val="434343"/>
                </a:solidFill>
              </a:defRPr>
            </a:lvl6pPr>
            <a:lvl7pPr lvl="6" rtl="0">
              <a:lnSpc>
                <a:spcPct val="100000"/>
              </a:lnSpc>
              <a:spcBef>
                <a:spcPts val="0"/>
              </a:spcBef>
              <a:spcAft>
                <a:spcPts val="0"/>
              </a:spcAft>
              <a:buClr>
                <a:srgbClr val="434343"/>
              </a:buClr>
              <a:buSzPts val="1000"/>
              <a:buNone/>
              <a:defRPr sz="1333">
                <a:solidFill>
                  <a:srgbClr val="434343"/>
                </a:solidFill>
              </a:defRPr>
            </a:lvl7pPr>
            <a:lvl8pPr lvl="7" rtl="0">
              <a:lnSpc>
                <a:spcPct val="100000"/>
              </a:lnSpc>
              <a:spcBef>
                <a:spcPts val="0"/>
              </a:spcBef>
              <a:spcAft>
                <a:spcPts val="0"/>
              </a:spcAft>
              <a:buClr>
                <a:srgbClr val="434343"/>
              </a:buClr>
              <a:buSzPts val="1000"/>
              <a:buNone/>
              <a:defRPr sz="1333">
                <a:solidFill>
                  <a:srgbClr val="434343"/>
                </a:solidFill>
              </a:defRPr>
            </a:lvl8pPr>
            <a:lvl9pPr lvl="8" rtl="0">
              <a:lnSpc>
                <a:spcPct val="100000"/>
              </a:lnSpc>
              <a:spcBef>
                <a:spcPts val="0"/>
              </a:spcBef>
              <a:spcAft>
                <a:spcPts val="0"/>
              </a:spcAft>
              <a:buClr>
                <a:srgbClr val="434343"/>
              </a:buClr>
              <a:buSzPts val="1000"/>
              <a:buNone/>
              <a:defRPr sz="1333">
                <a:solidFill>
                  <a:srgbClr val="434343"/>
                </a:solidFill>
              </a:defRPr>
            </a:lvl9pPr>
          </a:lstStyle>
          <a:p>
            <a:endParaRPr/>
          </a:p>
        </p:txBody>
      </p:sp>
    </p:spTree>
    <p:extLst>
      <p:ext uri="{BB962C8B-B14F-4D97-AF65-F5344CB8AC3E}">
        <p14:creationId xmlns:p14="http://schemas.microsoft.com/office/powerpoint/2010/main" xmlns="" val="4144198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330186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584275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118451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63293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990043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027309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345162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948055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851126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576379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947632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297294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166445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194020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635036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491492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679787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435996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805323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6" name="Slide Number Placeholder 5"/>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FB62BDDE-1137-447A-B957-F0BC70EC2B53}"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1513924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6" name="Slide Number Placeholder 5"/>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D6CEA71A-E382-4AE9-B16F-E6C7E30C669D}"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3570923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6" name="Slide Number Placeholder 5"/>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831A9F10-BC05-4766-ADE9-D00FC85DD39B}"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1651958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7" name="Slide Number Placeholder 6"/>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15C5E798-E646-4688-A0EA-7D46EA0188F1}"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487115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9" name="Slide Number Placeholder 8"/>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91AF3BE2-4983-472A-8439-A4A1FB1F0808}"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1697229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5" name="Slide Number Placeholder 4"/>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24BACB36-0A85-4EE1-B344-5A6A44D6A135}"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23606059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4" name="Slide Number Placeholder 3"/>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4B80E05C-7C9C-4D1D-809F-2C748F13B38D}"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28556133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7" name="Slide Number Placeholder 6"/>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6DFA3B95-E3FD-4400-8CBD-95427662C22B}"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4102204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7" name="Slide Number Placeholder 6"/>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FBA9C264-7213-43EA-9A8D-255521FDFED2}"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41842637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6" name="Slide Number Placeholder 5"/>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7948DC3F-E6D5-4176-B875-47A4528E7058}"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135063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6" name="Slide Number Placeholder 5"/>
          <p:cNvSpPr>
            <a:spLocks noGrp="1"/>
          </p:cNvSpPr>
          <p:nvPr>
            <p:ph type="sldNum" sz="quarter" idx="12"/>
          </p:nvPr>
        </p:nvSpPr>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33AB5776-93A3-4F3C-8B07-B877151713CF}"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101616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endParaRPr lang="fa-IR"/>
          </a:p>
        </p:txBody>
      </p:sp>
      <p:sp>
        <p:nvSpPr>
          <p:cNvPr id="3" name="Table Placeholder 2"/>
          <p:cNvSpPr>
            <a:spLocks noGrp="1"/>
          </p:cNvSpPr>
          <p:nvPr>
            <p:ph type="tbl" idx="1"/>
          </p:nvPr>
        </p:nvSpPr>
        <p:spPr>
          <a:xfrm>
            <a:off x="914400" y="1641475"/>
            <a:ext cx="10363200" cy="4454525"/>
          </a:xfrm>
        </p:spPr>
        <p:txBody>
          <a:bodyPr rtlCol="1">
            <a:normAutofit/>
          </a:bodyPr>
          <a:lstStyle/>
          <a:p>
            <a:pPr lvl="0"/>
            <a:endParaRPr lang="fa-IR" noProof="0"/>
          </a:p>
        </p:txBody>
      </p:sp>
      <p:sp>
        <p:nvSpPr>
          <p:cNvPr id="4" name="Date Placeholder 3"/>
          <p:cNvSpPr>
            <a:spLocks noGrp="1"/>
          </p:cNvSpPr>
          <p:nvPr>
            <p:ph type="dt" sz="half" idx="10"/>
          </p:nvPr>
        </p:nvSpPr>
        <p:spPr>
          <a:xfrm>
            <a:off x="914400" y="6248400"/>
            <a:ext cx="2540000" cy="457200"/>
          </a:xfrm>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endParaRPr lang="en-US"/>
          </a:p>
        </p:txBody>
      </p:sp>
      <p:sp>
        <p:nvSpPr>
          <p:cNvPr id="5" name="Footer Placeholder 4"/>
          <p:cNvSpPr>
            <a:spLocks noGrp="1"/>
          </p:cNvSpPr>
          <p:nvPr>
            <p:ph type="ftr" sz="quarter" idx="11"/>
          </p:nvPr>
        </p:nvSpPr>
        <p:spPr>
          <a:xfrm>
            <a:off x="4165600" y="6248400"/>
            <a:ext cx="3860800" cy="457200"/>
          </a:xfrm>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defTabSz="914400">
              <a:defRPr/>
            </a:pPr>
            <a:r>
              <a:rPr lang="fa-IR" smtClean="0"/>
              <a:t>دکتر زارعی</a:t>
            </a:r>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eaLnBrk="0" hangingPunct="0">
              <a:defRPr smtClean="0">
                <a:cs typeface="Arial" panose="020B0604020202020204" pitchFamily="34" charset="0"/>
              </a:defRPr>
            </a:lvl1pPr>
          </a:lstStyle>
          <a:p>
            <a:pPr defTabSz="914400" fontAlgn="base">
              <a:spcBef>
                <a:spcPct val="0"/>
              </a:spcBef>
              <a:spcAft>
                <a:spcPct val="0"/>
              </a:spcAft>
              <a:defRPr/>
            </a:pPr>
            <a:fld id="{F51C9786-49F1-4FB3-BD1A-F426AB4EEC1F}"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3286698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221093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6434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310284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9024866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6194857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248620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421366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792277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4566134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4081223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دکتر زارعی</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504721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fld id="{B0D0000A-1E66-4A85-AB60-BCB82633D7A3}"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C30045E-5F9A-465F-A024-E9E71B50F8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753179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5" name="Footer Placeholder 4"/>
          <p:cNvSpPr>
            <a:spLocks noGrp="1"/>
          </p:cNvSpPr>
          <p:nvPr>
            <p:ph type="ftr" sz="quarter" idx="11"/>
          </p:nvPr>
        </p:nvSpPr>
        <p:spPr>
          <a:xfrm>
            <a:off x="8229600" y="6356350"/>
            <a:ext cx="3860800" cy="365125"/>
          </a:xfrm>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B5CEDAEE-4089-436D-B0A9-30488A25CECA}"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645579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fld id="{F50D6E08-289C-4EA6-831C-4EA9BDF72011}"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A79EE858-0A08-42B2-9BBC-9D59F52EBC0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8092218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fld id="{55B29E11-10E3-4ED7-BC91-8DAC08C7BC52}"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5ECEDBCE-85FA-49DA-9869-AC6F7741BE55}"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171400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pPr defTabSz="914400" fontAlgn="base">
              <a:spcBef>
                <a:spcPct val="0"/>
              </a:spcBef>
              <a:spcAft>
                <a:spcPct val="0"/>
              </a:spcAft>
              <a:defRPr/>
            </a:pPr>
            <a:fld id="{FBC17284-C96C-42E5-BCE5-B446CF239511}"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defTabSz="914400" fontAlgn="base">
              <a:spcBef>
                <a:spcPct val="0"/>
              </a:spcBef>
              <a:spcAft>
                <a:spcPct val="0"/>
              </a:spcAft>
              <a:defRPr/>
            </a:pPr>
            <a:fld id="{62727398-DBBC-47DA-9F30-2083BFB61A0C}"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9790654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pPr defTabSz="914400" fontAlgn="base">
              <a:spcBef>
                <a:spcPct val="0"/>
              </a:spcBef>
              <a:spcAft>
                <a:spcPct val="0"/>
              </a:spcAft>
              <a:defRPr/>
            </a:pPr>
            <a:fld id="{0C409757-4B61-47E0-84BE-5813D7F7A6C3}"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defTabSz="914400" fontAlgn="base">
              <a:spcBef>
                <a:spcPct val="0"/>
              </a:spcBef>
              <a:spcAft>
                <a:spcPct val="0"/>
              </a:spcAft>
              <a:defRPr/>
            </a:pPr>
            <a:fld id="{8BD7408F-0668-45B7-B762-BBBA3901449E}"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3443383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914400" fontAlgn="base">
              <a:spcBef>
                <a:spcPct val="0"/>
              </a:spcBef>
              <a:spcAft>
                <a:spcPct val="0"/>
              </a:spcAft>
              <a:defRPr/>
            </a:pPr>
            <a:fld id="{4F02C5C4-F066-433A-B472-7E9D9F2747E4}"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defTabSz="914400" fontAlgn="base">
              <a:spcBef>
                <a:spcPct val="0"/>
              </a:spcBef>
              <a:spcAft>
                <a:spcPct val="0"/>
              </a:spcAft>
              <a:defRPr/>
            </a:pPr>
            <a:fld id="{27C24501-E932-47DD-A32E-2EAFB12B1D13}"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634702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fld id="{A8F518FB-E99A-4483-879D-7D7B0A4F6128}"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3D8A3A5F-AC79-4ACB-9865-61D51583C4B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3483242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914400" fontAlgn="base">
              <a:spcBef>
                <a:spcPct val="0"/>
              </a:spcBef>
              <a:spcAft>
                <a:spcPct val="0"/>
              </a:spcAft>
              <a:defRPr/>
            </a:pPr>
            <a:fld id="{6D6C7CE2-9AAA-4333-935A-3EF07AA1FE9E}"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defTabSz="914400" fontAlgn="base">
              <a:spcBef>
                <a:spcPct val="0"/>
              </a:spcBef>
              <a:spcAft>
                <a:spcPct val="0"/>
              </a:spcAft>
              <a:defRPr/>
            </a:pPr>
            <a:fld id="{434E1B74-27D4-4F29-A7DB-31007A4F967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6667738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fld id="{4859855C-0EAA-4025-91DB-D4B3C27F1826}"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56152AA7-DFF9-4237-ACBD-2EDDA9A227D6}"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7786311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fld id="{93F1C63E-38E1-4411-A83F-98AD81C82542}"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defTabSz="914400" fontAlgn="base">
              <a:spcBef>
                <a:spcPct val="0"/>
              </a:spcBef>
              <a:spcAft>
                <a:spcPct val="0"/>
              </a:spcAft>
              <a:defRPr/>
            </a:pPr>
            <a:fld id="{90ADB01C-8E6E-46CB-9AA6-02FC7B5B71E0}"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171677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6" name="Slide Number Placeholder 5"/>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BC30045E-5F9A-465F-A024-E9E71B50F80C}"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3517299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5" name="Footer Placeholder 4"/>
          <p:cNvSpPr>
            <a:spLocks noGrp="1"/>
          </p:cNvSpPr>
          <p:nvPr>
            <p:ph type="ftr" sz="quarter" idx="11"/>
          </p:nvPr>
        </p:nvSpPr>
        <p:spPr>
          <a:xfrm>
            <a:off x="8229600" y="6356350"/>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6" name="Slide Number Placeholder 5"/>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B5CEDAEE-4089-436D-B0A9-30488A25CECA}"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22474670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6" name="Slide Number Placeholder 5"/>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A79EE858-0A08-42B2-9BBC-9D59F52EBC06}"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41749491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7" name="Slide Number Placeholder 6"/>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5ECEDBCE-85FA-49DA-9869-AC6F7741BE55}"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13770765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9" name="Slide Number Placeholder 8"/>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62727398-DBBC-47DA-9F30-2083BFB61A0C}"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19057752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5" name="Slide Number Placeholder 4"/>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8BD7408F-0668-45B7-B762-BBBA3901449E}"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403913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4" name="Slide Number Placeholder 3"/>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27C24501-E932-47DD-A32E-2EAFB12B1D13}"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42739760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7" name="Slide Number Placeholder 6"/>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3D8A3A5F-AC79-4ACB-9865-61D51583C4B8}"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3757283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7" name="Slide Number Placeholder 6"/>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434E1B74-27D4-4F29-A7DB-31007A4F9676}"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20121961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6" name="Slide Number Placeholder 5"/>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56152AA7-DFF9-4237-ACBD-2EDDA9A227D6}"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10645763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a:xfrm>
            <a:off x="8737600" y="6356351"/>
            <a:ext cx="2844800" cy="365125"/>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cs typeface="Arial" panose="020B0604020202020204" pitchFamily="34"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400" eaLnBrk="0" fontAlgn="base" hangingPunct="0">
              <a:spcBef>
                <a:spcPct val="0"/>
              </a:spcBef>
              <a:spcAft>
                <a:spcPct val="0"/>
              </a:spcAft>
              <a:defRPr/>
            </a:pPr>
            <a:r>
              <a:rPr lang="fa-IR" smtClean="0">
                <a:solidFill>
                  <a:prstClr val="black"/>
                </a:solidFill>
                <a:cs typeface="Arial" panose="020B0604020202020204" pitchFamily="34" charset="0"/>
              </a:rPr>
              <a:t>پروژه آموزش سراسری </a:t>
            </a:r>
            <a:r>
              <a:rPr lang="en-US" smtClean="0">
                <a:solidFill>
                  <a:prstClr val="black"/>
                </a:solidFill>
                <a:cs typeface="Arial" panose="020B0604020202020204" pitchFamily="34" charset="0"/>
              </a:rPr>
              <a:t>ICD-11</a:t>
            </a:r>
            <a:endParaRPr lang="en-US" dirty="0">
              <a:solidFill>
                <a:prstClr val="black"/>
              </a:solidFill>
              <a:cs typeface="Arial" panose="020B0604020202020204" pitchFamily="34" charset="0"/>
            </a:endParaRPr>
          </a:p>
        </p:txBody>
      </p:sp>
      <p:sp>
        <p:nvSpPr>
          <p:cNvPr id="6" name="Slide Number Placeholder 5"/>
          <p:cNvSpPr>
            <a:spLocks noGrp="1"/>
          </p:cNvSpPr>
          <p:nvPr>
            <p:ph type="sldNum" sz="quarter" idx="12"/>
          </p:nvPr>
        </p:nvSpPr>
        <p:spPr>
          <a:xfrm>
            <a:off x="609600" y="6356351"/>
            <a:ext cx="2844800" cy="365125"/>
          </a:xfrm>
          <a:prstGeom prst="rect">
            <a:avLst/>
          </a:prstGeom>
        </p:spPr>
        <p:txBody>
          <a:bodyPr/>
          <a:lstStyle>
            <a:lvl1pPr>
              <a:defRPr smtClean="0"/>
            </a:lvl1pPr>
          </a:lstStyle>
          <a:p>
            <a:pPr defTabSz="914400" eaLnBrk="0" fontAlgn="base" hangingPunct="0">
              <a:spcBef>
                <a:spcPct val="0"/>
              </a:spcBef>
              <a:spcAft>
                <a:spcPct val="0"/>
              </a:spcAft>
              <a:defRPr/>
            </a:pPr>
            <a:fld id="{90ADB01C-8E6E-46CB-9AA6-02FC7B5B71E0}" type="slidenum">
              <a:rPr lang="fa-IR" altLang="en-US" smtClean="0">
                <a:solidFill>
                  <a:prstClr val="black"/>
                </a:solidFill>
                <a:cs typeface="Arial" panose="020B0604020202020204" pitchFamily="34" charset="0"/>
              </a:rPr>
              <a:pPr defTabSz="914400" eaLnBrk="0" fontAlgn="base" hangingPunct="0">
                <a:spcBef>
                  <a:spcPct val="0"/>
                </a:spcBef>
                <a:spcAft>
                  <a:spcPct val="0"/>
                </a:spcAft>
                <a:defRPr/>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2412156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AB608C-B72D-41D7-9097-255B7B6364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16EE44-A410-4030-97BD-EC823CB9F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E3CA847-1177-474D-97D8-AB1D7EE174A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EDBCC244-6EB9-4CD2-8101-E9A83B98EF94}"/>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5B60FE0A-92A8-46A7-8A81-4F1C96BEF3C1}"/>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20700942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38817-B306-490E-A269-39837506A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2CB08A-0231-472D-BB5E-0D535E48DB08}"/>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9BAF95C-ED35-4BE2-BBE7-DB1980C9A251}"/>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33494B14-16E0-4DF7-8F29-9FADC2B494C9}"/>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39244EF0-61A0-4681-B6A0-DAA78EAA2022}"/>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2401342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7E6E1-B50B-438A-A957-60FFDCD14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48EF85-7AB1-45AC-BE39-A1D3C0BBF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C50475EC-E9A5-4652-B816-A3897046125D}"/>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16BBD591-F87A-4052-9C5F-D45C4579C0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9693C891-DD28-46DD-A004-9D87A9076E3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28377332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9BD45-3C49-4C0E-8D1B-5E1F1250E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45C587-3D13-4160-AD14-F2BF16B1ACFD}"/>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A8D89C8A-69D0-4B08-9E9E-67FB7C755CBB}"/>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770E4E5D-C8DE-470F-8593-2DB6E62E856F}"/>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Footer Placeholder 5">
            <a:extLst>
              <a:ext uri="{FF2B5EF4-FFF2-40B4-BE49-F238E27FC236}">
                <a16:creationId xmlns:a16="http://schemas.microsoft.com/office/drawing/2014/main" xmlns="" id="{0EF1331B-8051-4F36-9E3F-CF05EC6AE26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7" name="Slide Number Placeholder 6">
            <a:extLst>
              <a:ext uri="{FF2B5EF4-FFF2-40B4-BE49-F238E27FC236}">
                <a16:creationId xmlns:a16="http://schemas.microsoft.com/office/drawing/2014/main" xmlns="" id="{2654A6D9-9451-4055-A144-D28A6FDAAAE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5484946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F6271-D60A-42DB-B87C-76C1BB81B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835138-A4A2-495E-A214-E26EC252A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CD428825-CE82-4192-8BA1-2CE2962EAAAF}"/>
              </a:ext>
            </a:extLst>
          </p:cNvPr>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CCAE8A6E-46C4-467B-9D07-E606549C3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C9FA0CA6-332C-4BD4-9332-D8956BD65FAC}"/>
              </a:ext>
            </a:extLst>
          </p:cNvPr>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A46E9B5B-B8D9-4F9C-AD7D-12BD21796E22}"/>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8" name="Footer Placeholder 7">
            <a:extLst>
              <a:ext uri="{FF2B5EF4-FFF2-40B4-BE49-F238E27FC236}">
                <a16:creationId xmlns:a16="http://schemas.microsoft.com/office/drawing/2014/main" xmlns="" id="{0178E679-774F-4DF2-B3C4-150F124EB14B}"/>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9" name="Slide Number Placeholder 8">
            <a:extLst>
              <a:ext uri="{FF2B5EF4-FFF2-40B4-BE49-F238E27FC236}">
                <a16:creationId xmlns:a16="http://schemas.microsoft.com/office/drawing/2014/main" xmlns="" id="{DDDAF705-7C54-4CEE-AD2E-4064CDC059C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324365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3.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4.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4.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4.pn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4.pn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2.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4.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theme" Target="../theme/theme27.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2.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7/20/2024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alpha val="1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6D39F7A-3BFB-4EE5-A342-654617A1317E}"/>
              </a:ext>
            </a:extLst>
          </p:cNvPr>
          <p:cNvPicPr>
            <a:picLocks noChangeAspect="1"/>
          </p:cNvPicPr>
          <p:nvPr userDrawn="1"/>
        </p:nvPicPr>
        <p:blipFill>
          <a:blip r:embed="rId13"/>
          <a:stretch>
            <a:fillRect/>
          </a:stretch>
        </p:blipFill>
        <p:spPr>
          <a:xfrm>
            <a:off x="5219700" y="6096001"/>
            <a:ext cx="1752600" cy="657225"/>
          </a:xfrm>
          <a:prstGeom prst="rect">
            <a:avLst/>
          </a:prstGeom>
        </p:spPr>
      </p:pic>
      <p:sp>
        <p:nvSpPr>
          <p:cNvPr id="2" name="TextBox 1">
            <a:extLst>
              <a:ext uri="{FF2B5EF4-FFF2-40B4-BE49-F238E27FC236}">
                <a16:creationId xmlns:a16="http://schemas.microsoft.com/office/drawing/2014/main" xmlns="" id="{27A5E0C7-AFDC-457E-9BAC-C605B383F99F}"/>
              </a:ext>
            </a:extLst>
          </p:cNvPr>
          <p:cNvSpPr txBox="1"/>
          <p:nvPr userDrawn="1"/>
        </p:nvSpPr>
        <p:spPr>
          <a:xfrm>
            <a:off x="8686800" y="6039201"/>
            <a:ext cx="29464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 نسیم هاشمی</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سازمان تامین اجتماعی</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دکترای تخصصی مدیریت اطلاعات سلامت</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nhashemi17@yahoo.com</a:t>
            </a:r>
            <a:endParaRPr kumimoji="0" lang="fa-IR" sz="12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endParaRPr>
          </a:p>
        </p:txBody>
      </p:sp>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
        <p:nvSpPr>
          <p:cNvPr id="3" name="TextBox 2">
            <a:extLst>
              <a:ext uri="{FF2B5EF4-FFF2-40B4-BE49-F238E27FC236}">
                <a16:creationId xmlns:a16="http://schemas.microsoft.com/office/drawing/2014/main" xmlns="" id="{66096601-4FA1-45B6-A33F-0D004E0C0918}"/>
              </a:ext>
            </a:extLst>
          </p:cNvPr>
          <p:cNvSpPr txBox="1"/>
          <p:nvPr userDrawn="1"/>
        </p:nvSpPr>
        <p:spPr>
          <a:xfrm>
            <a:off x="5181600" y="5807075"/>
            <a:ext cx="2133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370963074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2000"/>
            <a:lum/>
          </a:blip>
          <a:srcRect/>
          <a:stretch>
            <a:fillRect l="40000" t="82000" r="35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fld id="{8B9C7FB7-A22B-4167-B734-29FDEADABB2C}"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04343828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2000"/>
            <a:lum/>
          </a:blip>
          <a:srcRect/>
          <a:stretch>
            <a:fillRect l="40000" t="82000" r="35000" b="2000"/>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prstClr val="black">
                    <a:tint val="75000"/>
                  </a:prstClr>
                </a:solidFill>
                <a:latin typeface="Tahoma" pitchFamily="34" charset="0"/>
                <a:cs typeface="Arial" pitchFamily="34" charset="0"/>
              </a:defRPr>
            </a:lvl1pPr>
          </a:lstStyle>
          <a:p>
            <a:pPr defTabSz="914400" fontAlgn="base">
              <a:spcBef>
                <a:spcPct val="0"/>
              </a:spcBef>
              <a:spcAft>
                <a:spcPct val="0"/>
              </a:spcAft>
              <a:defRPr/>
            </a:pPr>
            <a:fld id="{092A7C92-5D8E-41F2-B6EE-F3D23ACA46D7}" type="datetime1">
              <a:rPr lang="en-US" smtClean="0"/>
              <a:pPr defTabSz="914400" fontAlgn="base">
                <a:spcBef>
                  <a:spcPct val="0"/>
                </a:spcBef>
                <a:spcAft>
                  <a:spcPct val="0"/>
                </a:spcAft>
                <a:defRPr/>
              </a:pPr>
              <a:t>7/20/2024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prstClr val="black">
                    <a:tint val="75000"/>
                  </a:prstClr>
                </a:solidFill>
                <a:latin typeface="Tahoma" pitchFamily="34" charset="0"/>
                <a:cs typeface="Arial" pitchFamily="34"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latin typeface="Tahoma" panose="020B0604030504040204" pitchFamily="34" charset="0"/>
              </a:defRPr>
            </a:lvl1pPr>
          </a:lstStyle>
          <a:p>
            <a:pPr defTabSz="914400" fontAlgn="base">
              <a:spcBef>
                <a:spcPct val="0"/>
              </a:spcBef>
              <a:spcAft>
                <a:spcPct val="0"/>
              </a:spcAft>
              <a:defRPr/>
            </a:pPr>
            <a:fld id="{0EDA26A2-DFC0-43C1-A0E3-C587FF738672}"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60470243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2000"/>
            <a:lum/>
          </a:blip>
          <a:srcRect/>
          <a:stretch>
            <a:fillRect l="40000" t="82000" r="35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55415630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2000"/>
            <a:lum/>
          </a:blip>
          <a:srcRect/>
          <a:stretch>
            <a:fillRect l="40000" t="82000" r="35000" b="2000"/>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prstClr val="black">
                    <a:tint val="75000"/>
                  </a:prstClr>
                </a:solidFill>
                <a:latin typeface="Tahoma" pitchFamily="34" charset="0"/>
                <a:cs typeface="Arial" pitchFamily="34" charset="0"/>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prstClr val="black">
                    <a:tint val="75000"/>
                  </a:prstClr>
                </a:solidFill>
                <a:latin typeface="Tahoma" pitchFamily="34" charset="0"/>
                <a:cs typeface="Arial" pitchFamily="34" charset="0"/>
              </a:defRPr>
            </a:lvl1pPr>
          </a:lstStyle>
          <a:p>
            <a:pPr defTabSz="914400" fontAlgn="base">
              <a:spcBef>
                <a:spcPct val="0"/>
              </a:spcBef>
              <a:spcAft>
                <a:spcPct val="0"/>
              </a:spcAft>
              <a:defRPr/>
            </a:pPr>
            <a:r>
              <a:rPr lang="fa-IR" smtClean="0"/>
              <a:t>پروژه آموزش سراسری</a:t>
            </a:r>
            <a:r>
              <a:rPr lang="en-US" smtClean="0"/>
              <a:t>ICD-11: </a:t>
            </a:r>
            <a:r>
              <a:rPr lang="fa-IR" smtClean="0"/>
              <a:t>دكتر عباس شيخ طاهري </a:t>
            </a:r>
            <a:endParaRPr lang="en-US"/>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latin typeface="Tahoma" panose="020B0604030504040204" pitchFamily="34" charset="0"/>
              </a:defRPr>
            </a:lvl1pPr>
          </a:lstStyle>
          <a:p>
            <a:pPr defTabSz="914400" fontAlgn="base">
              <a:spcBef>
                <a:spcPct val="0"/>
              </a:spcBef>
              <a:spcAft>
                <a:spcPct val="0"/>
              </a:spcAft>
              <a:defRPr/>
            </a:pPr>
            <a:fld id="{0EDA26A2-DFC0-43C1-A0E3-C587FF738672}" type="slidenum">
              <a:rPr lang="ar-SA"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63190984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21781D-1F02-4A42-8536-17520839F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0821582-E4D6-4181-9792-BBF56F620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1FE8F83-171F-416C-9AC7-01E7F3211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C9CE434F-C1C0-414C-B124-2B147530D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971E3DFF-348D-40B5-AA7E-1483CE4B7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291778334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A451032-725C-45E2-8ABC-4F7BE6FCCD9B}"/>
              </a:ext>
            </a:extLst>
          </p:cNvPr>
          <p:cNvPicPr>
            <a:picLocks noChangeAspect="1"/>
          </p:cNvPicPr>
          <p:nvPr userDrawn="1"/>
        </p:nvPicPr>
        <p:blipFill>
          <a:blip r:embed="rId13"/>
          <a:stretch>
            <a:fillRect/>
          </a:stretch>
        </p:blipFill>
        <p:spPr>
          <a:xfrm>
            <a:off x="5200650" y="6118035"/>
            <a:ext cx="1790700" cy="638175"/>
          </a:xfrm>
          <a:prstGeom prst="rect">
            <a:avLst/>
          </a:prstGeom>
        </p:spPr>
      </p:pic>
      <p:sp>
        <p:nvSpPr>
          <p:cNvPr id="2" name="TextBox 1">
            <a:extLst>
              <a:ext uri="{FF2B5EF4-FFF2-40B4-BE49-F238E27FC236}">
                <a16:creationId xmlns:a16="http://schemas.microsoft.com/office/drawing/2014/main" xmlns="" id="{FE35F6FB-D56A-49C8-9431-88586F16B96F}"/>
              </a:ext>
            </a:extLst>
          </p:cNvPr>
          <p:cNvSpPr txBox="1"/>
          <p:nvPr userDrawn="1"/>
        </p:nvSpPr>
        <p:spPr>
          <a:xfrm>
            <a:off x="8636000" y="5997766"/>
            <a:ext cx="29464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 نسیم هاشمی</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سازمان تامین اجتماعی</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دکترای تخصصی مدیریت اطلاعات سلامت</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nhashemi17@yahoo.com</a:t>
            </a:r>
            <a:endParaRPr kumimoji="0" lang="fa-IR" sz="12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endParaRPr>
          </a:p>
        </p:txBody>
      </p:sp>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03044286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A451032-725C-45E2-8ABC-4F7BE6FCCD9B}"/>
              </a:ext>
            </a:extLst>
          </p:cNvPr>
          <p:cNvPicPr>
            <a:picLocks noChangeAspect="1"/>
          </p:cNvPicPr>
          <p:nvPr userDrawn="1"/>
        </p:nvPicPr>
        <p:blipFill>
          <a:blip r:embed="rId13"/>
          <a:stretch>
            <a:fillRect/>
          </a:stretch>
        </p:blipFill>
        <p:spPr>
          <a:xfrm>
            <a:off x="5200650" y="6118035"/>
            <a:ext cx="1790700" cy="638175"/>
          </a:xfrm>
          <a:prstGeom prst="rect">
            <a:avLst/>
          </a:prstGeom>
        </p:spPr>
      </p:pic>
      <p:sp>
        <p:nvSpPr>
          <p:cNvPr id="2" name="TextBox 1">
            <a:extLst>
              <a:ext uri="{FF2B5EF4-FFF2-40B4-BE49-F238E27FC236}">
                <a16:creationId xmlns:a16="http://schemas.microsoft.com/office/drawing/2014/main" xmlns="" id="{FE35F6FB-D56A-49C8-9431-88586F16B96F}"/>
              </a:ext>
            </a:extLst>
          </p:cNvPr>
          <p:cNvSpPr txBox="1"/>
          <p:nvPr userDrawn="1"/>
        </p:nvSpPr>
        <p:spPr>
          <a:xfrm>
            <a:off x="8636000" y="5997766"/>
            <a:ext cx="29464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 نسیم هاشمی</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سازمان تامین اجتماعی</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دکترای تخصصی مدیریت اطلاعات سلامت</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nhashemi17@yahoo.com</a:t>
            </a:r>
            <a:endParaRPr kumimoji="0" lang="fa-IR" sz="12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endParaRPr>
          </a:p>
        </p:txBody>
      </p:sp>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67542423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A451032-725C-45E2-8ABC-4F7BE6FCCD9B}"/>
              </a:ext>
            </a:extLst>
          </p:cNvPr>
          <p:cNvPicPr>
            <a:picLocks noChangeAspect="1"/>
          </p:cNvPicPr>
          <p:nvPr userDrawn="1"/>
        </p:nvPicPr>
        <p:blipFill>
          <a:blip r:embed="rId13"/>
          <a:stretch>
            <a:fillRect/>
          </a:stretch>
        </p:blipFill>
        <p:spPr>
          <a:xfrm>
            <a:off x="5200650" y="6118035"/>
            <a:ext cx="1790700" cy="638175"/>
          </a:xfrm>
          <a:prstGeom prst="rect">
            <a:avLst/>
          </a:prstGeom>
        </p:spPr>
      </p:pic>
      <p:sp>
        <p:nvSpPr>
          <p:cNvPr id="2" name="TextBox 1">
            <a:extLst>
              <a:ext uri="{FF2B5EF4-FFF2-40B4-BE49-F238E27FC236}">
                <a16:creationId xmlns:a16="http://schemas.microsoft.com/office/drawing/2014/main" xmlns="" id="{FE35F6FB-D56A-49C8-9431-88586F16B96F}"/>
              </a:ext>
            </a:extLst>
          </p:cNvPr>
          <p:cNvSpPr txBox="1"/>
          <p:nvPr userDrawn="1"/>
        </p:nvSpPr>
        <p:spPr>
          <a:xfrm>
            <a:off x="8636000" y="5997766"/>
            <a:ext cx="29464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 نسیم هاشمی</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سازمان تامین اجتماعی</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a-IR" sz="1100" b="0"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دکترای تخصصی مدیریت اطلاعات سلامت</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nhashemi17@yahoo.com</a:t>
            </a:r>
            <a:endParaRPr kumimoji="0" lang="fa-IR" sz="12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endParaRPr>
          </a:p>
        </p:txBody>
      </p:sp>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28064378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21781D-1F02-4A42-8536-17520839F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0821582-E4D6-4181-9792-BBF56F620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1FE8F83-171F-416C-9AC7-01E7F3211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C9CE434F-C1C0-414C-B124-2B147530D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71E3DFF-348D-40B5-AA7E-1483CE4B7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88080948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دکتر زارعی</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403337345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21781D-1F02-4A42-8536-17520839F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0821582-E4D6-4181-9792-BBF56F620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1FE8F83-171F-416C-9AC7-01E7F3211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C9CE434F-C1C0-414C-B124-2B147530D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71E3DFF-348D-40B5-AA7E-1483CE4B7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23849750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21781D-1F02-4A42-8536-17520839F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0821582-E4D6-4181-9792-BBF56F620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1FE8F83-171F-416C-9AC7-01E7F3211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C9CE434F-C1C0-414C-B124-2B147530D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71E3DFF-348D-40B5-AA7E-1483CE4B7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96581221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A451032-725C-45E2-8ABC-4F7BE6FCCD9B}"/>
              </a:ext>
            </a:extLst>
          </p:cNvPr>
          <p:cNvPicPr>
            <a:picLocks noChangeAspect="1"/>
          </p:cNvPicPr>
          <p:nvPr userDrawn="1"/>
        </p:nvPicPr>
        <p:blipFill>
          <a:blip r:embed="rId13"/>
          <a:stretch>
            <a:fillRect/>
          </a:stretch>
        </p:blipFill>
        <p:spPr>
          <a:xfrm>
            <a:off x="5200650" y="6118035"/>
            <a:ext cx="1790700" cy="638175"/>
          </a:xfrm>
          <a:prstGeom prst="rect">
            <a:avLst/>
          </a:prstGeom>
        </p:spPr>
      </p:pic>
      <p:sp>
        <p:nvSpPr>
          <p:cNvPr id="2" name="TextBox 1">
            <a:extLst>
              <a:ext uri="{FF2B5EF4-FFF2-40B4-BE49-F238E27FC236}">
                <a16:creationId xmlns:a16="http://schemas.microsoft.com/office/drawing/2014/main" xmlns="" id="{FE35F6FB-D56A-49C8-9431-88586F16B96F}"/>
              </a:ext>
            </a:extLst>
          </p:cNvPr>
          <p:cNvSpPr txBox="1"/>
          <p:nvPr userDrawn="1"/>
        </p:nvSpPr>
        <p:spPr>
          <a:xfrm>
            <a:off x="8636000" y="5997766"/>
            <a:ext cx="2946400" cy="784830"/>
          </a:xfrm>
          <a:prstGeom prst="rect">
            <a:avLst/>
          </a:prstGeom>
          <a:noFill/>
        </p:spPr>
        <p:txBody>
          <a:bodyPr wrap="square" rtlCol="0">
            <a:spAutoFit/>
          </a:bodyPr>
          <a:lstStyle/>
          <a:p>
            <a:pPr algn="ctr" defTabSz="914400">
              <a:buFont typeface="Arial" panose="020B0604020202020204" pitchFamily="34" charset="0"/>
              <a:buNone/>
              <a:defRPr/>
            </a:pPr>
            <a:r>
              <a:rPr lang="fa-IR" sz="1100">
                <a:solidFill>
                  <a:srgbClr val="C0504D">
                    <a:lumMod val="75000"/>
                  </a:srgbClr>
                </a:solidFill>
                <a:ea typeface="Times New Roman" panose="02020603050405020304" pitchFamily="18" charset="0"/>
                <a:cs typeface="B Titr"/>
              </a:rPr>
              <a:t>دکتر نسیم هاشمی</a:t>
            </a:r>
          </a:p>
          <a:p>
            <a:pPr algn="ctr" defTabSz="914400">
              <a:buFont typeface="Arial" panose="020B0604020202020204" pitchFamily="34" charset="0"/>
              <a:buNone/>
              <a:defRPr/>
            </a:pPr>
            <a:r>
              <a:rPr lang="fa-IR" sz="1100">
                <a:solidFill>
                  <a:srgbClr val="C0504D">
                    <a:lumMod val="75000"/>
                  </a:srgbClr>
                </a:solidFill>
                <a:ea typeface="Times New Roman" panose="02020603050405020304" pitchFamily="18" charset="0"/>
                <a:cs typeface="B Titr"/>
              </a:rPr>
              <a:t>سازمان تامین اجتماعی</a:t>
            </a:r>
          </a:p>
          <a:p>
            <a:pPr algn="ctr" defTabSz="914400">
              <a:buFont typeface="Arial" panose="020B0604020202020204" pitchFamily="34" charset="0"/>
              <a:buNone/>
              <a:defRPr/>
            </a:pPr>
            <a:r>
              <a:rPr lang="fa-IR" sz="1100">
                <a:solidFill>
                  <a:srgbClr val="C0504D">
                    <a:lumMod val="75000"/>
                  </a:srgbClr>
                </a:solidFill>
                <a:ea typeface="Times New Roman" panose="02020603050405020304" pitchFamily="18" charset="0"/>
                <a:cs typeface="B Titr"/>
              </a:rPr>
              <a:t>دکترای تخصصی مدیریت اطلاعات سلامت</a:t>
            </a:r>
          </a:p>
          <a:p>
            <a:pPr algn="ctr" defTabSz="914400">
              <a:buFont typeface="Arial" panose="020B0604020202020204" pitchFamily="34" charset="0"/>
              <a:buNone/>
              <a:defRPr/>
            </a:pPr>
            <a:r>
              <a:rPr lang="en-US" sz="1200" b="1">
                <a:solidFill>
                  <a:srgbClr val="C0504D">
                    <a:lumMod val="75000"/>
                  </a:srgbClr>
                </a:solidFill>
                <a:ea typeface="Times New Roman" panose="02020603050405020304" pitchFamily="18" charset="0"/>
                <a:cs typeface="B Titr"/>
              </a:rPr>
              <a:t>nhashemi17@yahoo.com</a:t>
            </a:r>
            <a:endParaRPr lang="fa-IR" sz="1200" b="1" dirty="0">
              <a:solidFill>
                <a:srgbClr val="C0504D">
                  <a:lumMod val="75000"/>
                </a:srgbClr>
              </a:solidFill>
              <a:ea typeface="Times New Roman" panose="02020603050405020304" pitchFamily="18" charset="0"/>
              <a:cs typeface="B Titr"/>
            </a:endParaRPr>
          </a:p>
        </p:txBody>
      </p:sp>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پروژه آموزش سراسری </a:t>
            </a:r>
            <a:r>
              <a:rPr lang="en-US" smtClean="0">
                <a:solidFill>
                  <a:prstClr val="black">
                    <a:tint val="75000"/>
                  </a:prstClr>
                </a:solidFill>
              </a:rPr>
              <a:t>ICD-11</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429467387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21781D-1F02-4A42-8536-17520839F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0821582-E4D6-4181-9792-BBF56F620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1FE8F83-171F-416C-9AC7-01E7F3211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400">
              <a:defRPr/>
            </a:pPr>
            <a:fld id="{11C3FF34-4750-49F1-B955-0A8EA6A15D5E}" type="datetimeFigureOut">
              <a:rPr lang="en-US" smtClean="0">
                <a:solidFill>
                  <a:prstClr val="black">
                    <a:tint val="75000"/>
                  </a:prstClr>
                </a:solidFill>
              </a:rPr>
              <a:pPr defTabSz="914400">
                <a:defRPr/>
              </a:pPr>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C9CE434F-C1C0-414C-B124-2B147530D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400">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71E3DFF-348D-40B5-AA7E-1483CE4B7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400">
              <a:defRPr/>
            </a:pPr>
            <a:fld id="{21B7846E-A998-4B5E-A8B0-AD51F652058B}"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40649893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F1945E9-9FA1-4CB9-B617-9F6C953D3266}" type="datetime1">
              <a:rPr lang="en-US" smtClean="0">
                <a:solidFill>
                  <a:prstClr val="black">
                    <a:tint val="75000"/>
                  </a:prstClr>
                </a:solidFill>
              </a:rPr>
              <a:pPr defTabSz="914400"/>
              <a:t>7/20/2024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0669937-D466-4A04-9338-92B5CDB27A5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89677462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21781D-1F02-4A42-8536-17520839F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0821582-E4D6-4181-9792-BBF56F620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1FE8F83-171F-416C-9AC7-01E7F3211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400"/>
            <a:fld id="{11C3FF34-4750-49F1-B955-0A8EA6A15D5E}" type="datetimeFigureOut">
              <a:rPr lang="en-US" smtClean="0">
                <a:solidFill>
                  <a:prstClr val="black">
                    <a:tint val="75000"/>
                  </a:prstClr>
                </a:solidFill>
              </a:rPr>
              <a:pPr defTabSz="914400"/>
              <a:t>7/20/2024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C9CE434F-C1C0-414C-B124-2B147530D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400"/>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71E3DFF-348D-40B5-AA7E-1483CE4B7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400"/>
            <a:fld id="{21B7846E-A998-4B5E-A8B0-AD51F652058B}"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xmlns="" val="239755237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400">
              <a:defRPr/>
            </a:pPr>
            <a:fld id="{3E2A9DCF-AF49-40A5-8649-AC89C51978E8}" type="datetimeFigureOut">
              <a:rPr lang="en-US" smtClean="0">
                <a:solidFill>
                  <a:srgbClr val="003366"/>
                </a:solidFill>
              </a:rPr>
              <a:pPr defTabSz="914400">
                <a:defRPr/>
              </a:pPr>
              <a:t>7/20/2024</a:t>
            </a:fld>
            <a:endParaRPr lang="en-US">
              <a:solidFill>
                <a:srgbClr val="003366"/>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a:defRPr/>
            </a:pPr>
            <a:endParaRPr lang="en-US">
              <a:solidFill>
                <a:srgbClr val="003366"/>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914400" fontAlgn="base">
              <a:spcBef>
                <a:spcPct val="0"/>
              </a:spcBef>
              <a:spcAft>
                <a:spcPct val="0"/>
              </a:spcAft>
              <a:defRPr/>
            </a:pPr>
            <a:fld id="{FAC7E29F-D8DD-4684-BA79-580E49858271}" type="slidenum">
              <a:rPr lang="en-US" altLang="en-US" smtClean="0">
                <a:solidFill>
                  <a:srgbClr val="003366"/>
                </a:solidFill>
              </a:rPr>
              <a:pPr defTabSz="914400" fontAlgn="base">
                <a:spcBef>
                  <a:spcPct val="0"/>
                </a:spcBef>
                <a:spcAft>
                  <a:spcPct val="0"/>
                </a:spcAft>
                <a:defRPr/>
              </a:pPr>
              <a:t>‹#›</a:t>
            </a:fld>
            <a:endParaRPr lang="en-US" altLang="en-US">
              <a:solidFill>
                <a:srgbClr val="003366"/>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4044928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9306319-F764-4734-AC9D-024D71689085}" type="datetimeFigureOut">
              <a:rPr lang="en-US" smtClean="0">
                <a:solidFill>
                  <a:prstClr val="black">
                    <a:tint val="75000"/>
                  </a:prstClr>
                </a:solidFill>
              </a:rPr>
              <a:pPr defTabSz="914400"/>
              <a:t>7/20/2024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6C0C7C4-F25E-47B7-B765-45AB964020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263587833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دکتر زارعی</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1036058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دکتر زارعی</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70753823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eaLnBrk="1" fontAlgn="auto" hangingPunct="1">
              <a:spcBef>
                <a:spcPts val="0"/>
              </a:spcBef>
              <a:spcAft>
                <a:spcPts val="0"/>
              </a:spcAft>
              <a:defRPr sz="1200">
                <a:solidFill>
                  <a:prstClr val="black">
                    <a:tint val="75000"/>
                  </a:prstClr>
                </a:solidFill>
                <a:latin typeface="Times New Roman"/>
                <a:cs typeface="B Mitra"/>
              </a:defRPr>
            </a:lvl1pPr>
          </a:lstStyle>
          <a:p>
            <a:pPr defTabSz="914400">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eaLnBrk="1" fontAlgn="auto" hangingPunct="1">
              <a:spcBef>
                <a:spcPts val="0"/>
              </a:spcBef>
              <a:spcAft>
                <a:spcPts val="0"/>
              </a:spcAft>
              <a:defRPr sz="1200">
                <a:solidFill>
                  <a:prstClr val="black">
                    <a:tint val="75000"/>
                  </a:prstClr>
                </a:solidFill>
                <a:latin typeface="Times New Roman"/>
                <a:cs typeface="B Mitra"/>
              </a:defRPr>
            </a:lvl1pPr>
          </a:lstStyle>
          <a:p>
            <a:pPr defTabSz="914400">
              <a:defRPr/>
            </a:pPr>
            <a:r>
              <a:rPr lang="fa-IR" smtClean="0"/>
              <a:t>دکتر زارعی</a:t>
            </a:r>
            <a:endParaRPr lang="en-US"/>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cs typeface="B Mitra" panose="00000400000000000000" pitchFamily="2" charset="-78"/>
              </a:defRPr>
            </a:lvl1pPr>
          </a:lstStyle>
          <a:p>
            <a:pPr defTabSz="914400" fontAlgn="base">
              <a:spcBef>
                <a:spcPct val="0"/>
              </a:spcBef>
              <a:spcAft>
                <a:spcPct val="0"/>
              </a:spcAft>
              <a:defRPr/>
            </a:pPr>
            <a:fld id="{27705966-DD90-4909-AF70-EE7200063F53}" type="slidenum">
              <a:rPr lang="en-US"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xmlns="" val="52708480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دکتر زارعی</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16532909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2000"/>
            <a:lum/>
          </a:blip>
          <a:srcRect/>
          <a:stretch>
            <a:fillRect l="40000" t="82000" r="35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fld id="{4197346F-E195-4689-92DC-4869CE855551}" type="datetime1">
              <a:rPr lang="en-US" smtClean="0">
                <a:solidFill>
                  <a:prstClr val="black">
                    <a:tint val="75000"/>
                  </a:prstClr>
                </a:solidFill>
              </a:rPr>
              <a:pPr defTabSz="914400" fontAlgn="base">
                <a:spcBef>
                  <a:spcPct val="0"/>
                </a:spcBef>
                <a:spcAft>
                  <a:spcPct val="0"/>
                </a:spcAft>
                <a:defRPr/>
              </a:pPr>
              <a:t>7/20/2024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rtl="1" eaLnBrk="1" hangingPunct="1">
              <a:defRPr sz="1200">
                <a:solidFill>
                  <a:schemeClr val="tx1">
                    <a:tint val="75000"/>
                  </a:schemeClr>
                </a:solidFill>
                <a:cs typeface="Arial" panose="020B0604020202020204" pitchFamily="34" charset="0"/>
              </a:defRPr>
            </a:lvl1pPr>
          </a:lstStyle>
          <a:p>
            <a:pPr defTabSz="914400" fontAlgn="base">
              <a:spcBef>
                <a:spcPct val="0"/>
              </a:spcBef>
              <a:spcAft>
                <a:spcPct val="0"/>
              </a:spcAft>
              <a:defRPr/>
            </a:pPr>
            <a:r>
              <a:rPr lang="fa-IR" smtClean="0">
                <a:solidFill>
                  <a:prstClr val="black">
                    <a:tint val="75000"/>
                  </a:prstClr>
                </a:solidFill>
              </a:rPr>
              <a:t>پروژه آموزش سراسری</a:t>
            </a:r>
            <a:r>
              <a:rPr lang="en-US" smtClean="0">
                <a:solidFill>
                  <a:prstClr val="black">
                    <a:tint val="75000"/>
                  </a:prstClr>
                </a:solidFill>
              </a:rPr>
              <a:t>ICD-11: </a:t>
            </a:r>
            <a:r>
              <a:rPr lang="fa-IR" smtClean="0">
                <a:solidFill>
                  <a:prstClr val="black">
                    <a:tint val="75000"/>
                  </a:prstClr>
                </a:solidFill>
              </a:rPr>
              <a:t>دكتر عباس شيخ طاهري </a:t>
            </a:r>
            <a:endParaRPr lang="fa-IR" dirty="0">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smtClean="0">
                <a:solidFill>
                  <a:srgbClr val="898989"/>
                </a:solidFill>
              </a:defRPr>
            </a:lvl1pPr>
          </a:lstStyle>
          <a:p>
            <a:pPr defTabSz="914400" fontAlgn="base">
              <a:spcBef>
                <a:spcPct val="0"/>
              </a:spcBef>
              <a:spcAft>
                <a:spcPct val="0"/>
              </a:spcAft>
              <a:defRPr/>
            </a:pPr>
            <a:fld id="{787D64BB-A75C-4EE3-8DC7-6DF40E637908}" type="slidenum">
              <a:rPr lang="fa-IR" altLang="en-US" smtClean="0">
                <a:cs typeface="Arial" panose="020B0604020202020204" pitchFamily="34" charset="0"/>
              </a:rPr>
              <a:pPr defTabSz="9144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28441457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E10526-D9B6-4708-A822-6B891575A9C9}"/>
              </a:ext>
            </a:extLst>
          </p:cNvPr>
          <p:cNvSpPr txBox="1"/>
          <p:nvPr userDrawn="1"/>
        </p:nvSpPr>
        <p:spPr>
          <a:xfrm>
            <a:off x="8585200" y="5967859"/>
            <a:ext cx="3149600" cy="7848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0"/>
              </a:spcAft>
              <a:buClrTx/>
              <a:buSzTx/>
              <a:buFontTx/>
              <a:buNone/>
              <a:tabLst/>
              <a:defRPr/>
            </a:pPr>
            <a:r>
              <a:rPr kumimoji="0" lang="fa-IR" sz="11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 نسیم هاشمی</a:t>
            </a: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fa-IR" sz="11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سازمان تامین اجتماعی</a:t>
            </a: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fa-IR" sz="1100" b="0"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دکترای تخصصی مدیریت اطلاعات سلامت</a:t>
            </a:r>
          </a:p>
          <a:p>
            <a:pPr marL="0" marR="0" lvl="0" indent="0" algn="ctr" defTabSz="914400" rtl="0" eaLnBrk="0" fontAlgn="base"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rPr>
              <a:t>nhashemi17@yahoo.com</a:t>
            </a:r>
            <a:endParaRPr kumimoji="0" lang="fa-IR" sz="12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Times New Roman" panose="02020603050405020304" pitchFamily="18" charset="0"/>
              <a:cs typeface="B Titr"/>
            </a:endParaRPr>
          </a:p>
        </p:txBody>
      </p:sp>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3" name="Picture 2">
            <a:extLst>
              <a:ext uri="{FF2B5EF4-FFF2-40B4-BE49-F238E27FC236}">
                <a16:creationId xmlns:a16="http://schemas.microsoft.com/office/drawing/2014/main" xmlns="" id="{D0DE23E6-7569-4362-8C73-3E6E6A104640}"/>
              </a:ext>
            </a:extLst>
          </p:cNvPr>
          <p:cNvPicPr>
            <a:picLocks noChangeAspect="1"/>
          </p:cNvPicPr>
          <p:nvPr userDrawn="1"/>
        </p:nvPicPr>
        <p:blipFill>
          <a:blip r:embed="rId13"/>
          <a:stretch>
            <a:fillRect/>
          </a:stretch>
        </p:blipFill>
        <p:spPr>
          <a:xfrm>
            <a:off x="4908550" y="5913438"/>
            <a:ext cx="2374900" cy="885825"/>
          </a:xfrm>
          <a:prstGeom prst="rect">
            <a:avLst/>
          </a:prstGeom>
        </p:spPr>
      </p:pic>
    </p:spTree>
    <p:extLst>
      <p:ext uri="{BB962C8B-B14F-4D97-AF65-F5344CB8AC3E}">
        <p14:creationId xmlns:p14="http://schemas.microsoft.com/office/powerpoint/2010/main" xmlns="" val="36889044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Times New Roman" pitchFamily="18" charset="0"/>
          <a:cs typeface="B Titr" pitchFamily="2" charset="-78"/>
        </a:defRPr>
      </a:lvl2pPr>
      <a:lvl3pPr algn="ctr" rtl="1" eaLnBrk="0" fontAlgn="base" hangingPunct="0">
        <a:spcBef>
          <a:spcPct val="0"/>
        </a:spcBef>
        <a:spcAft>
          <a:spcPct val="0"/>
        </a:spcAft>
        <a:defRPr sz="4400">
          <a:solidFill>
            <a:schemeClr val="tx1"/>
          </a:solidFill>
          <a:latin typeface="Times New Roman" pitchFamily="18" charset="0"/>
          <a:cs typeface="B Titr" pitchFamily="2" charset="-78"/>
        </a:defRPr>
      </a:lvl3pPr>
      <a:lvl4pPr algn="ctr" rtl="1" eaLnBrk="0" fontAlgn="base" hangingPunct="0">
        <a:spcBef>
          <a:spcPct val="0"/>
        </a:spcBef>
        <a:spcAft>
          <a:spcPct val="0"/>
        </a:spcAft>
        <a:defRPr sz="4400">
          <a:solidFill>
            <a:schemeClr val="tx1"/>
          </a:solidFill>
          <a:latin typeface="Times New Roman" pitchFamily="18" charset="0"/>
          <a:cs typeface="B Titr" pitchFamily="2" charset="-78"/>
        </a:defRPr>
      </a:lvl4pPr>
      <a:lvl5pPr algn="ctr" rtl="1" eaLnBrk="0" fontAlgn="base" hangingPunct="0">
        <a:spcBef>
          <a:spcPct val="0"/>
        </a:spcBef>
        <a:spcAft>
          <a:spcPct val="0"/>
        </a:spcAft>
        <a:defRPr sz="4400">
          <a:solidFill>
            <a:schemeClr val="tx1"/>
          </a:solidFill>
          <a:latin typeface="Times New Roman" pitchFamily="18" charset="0"/>
          <a:cs typeface="B Titr" pitchFamily="2" charset="-78"/>
        </a:defRPr>
      </a:lvl5pPr>
      <a:lvl6pPr marL="457200" algn="ctr" rtl="1" fontAlgn="base">
        <a:spcBef>
          <a:spcPct val="0"/>
        </a:spcBef>
        <a:spcAft>
          <a:spcPct val="0"/>
        </a:spcAft>
        <a:defRPr sz="4400">
          <a:solidFill>
            <a:schemeClr val="tx1"/>
          </a:solidFill>
          <a:latin typeface="Times New Roman" pitchFamily="18" charset="0"/>
          <a:cs typeface="B Titr" pitchFamily="2" charset="-78"/>
        </a:defRPr>
      </a:lvl6pPr>
      <a:lvl7pPr marL="914400" algn="ctr" rtl="1" fontAlgn="base">
        <a:spcBef>
          <a:spcPct val="0"/>
        </a:spcBef>
        <a:spcAft>
          <a:spcPct val="0"/>
        </a:spcAft>
        <a:defRPr sz="4400">
          <a:solidFill>
            <a:schemeClr val="tx1"/>
          </a:solidFill>
          <a:latin typeface="Times New Roman" pitchFamily="18" charset="0"/>
          <a:cs typeface="B Titr" pitchFamily="2" charset="-78"/>
        </a:defRPr>
      </a:lvl7pPr>
      <a:lvl8pPr marL="1371600" algn="ctr" rtl="1" fontAlgn="base">
        <a:spcBef>
          <a:spcPct val="0"/>
        </a:spcBef>
        <a:spcAft>
          <a:spcPct val="0"/>
        </a:spcAft>
        <a:defRPr sz="4400">
          <a:solidFill>
            <a:schemeClr val="tx1"/>
          </a:solidFill>
          <a:latin typeface="Times New Roman" pitchFamily="18" charset="0"/>
          <a:cs typeface="B Titr" pitchFamily="2" charset="-78"/>
        </a:defRPr>
      </a:lvl8pPr>
      <a:lvl9pPr marL="1828800" algn="ctr" rtl="1" fontAlgn="base">
        <a:spcBef>
          <a:spcPct val="0"/>
        </a:spcBef>
        <a:spcAft>
          <a:spcPct val="0"/>
        </a:spcAft>
        <a:defRPr sz="4400">
          <a:solidFill>
            <a:schemeClr val="tx1"/>
          </a:solidFill>
          <a:latin typeface="Times New Roman" pitchFamily="18" charset="0"/>
          <a:cs typeface="B Titr" pitchFamily="2" charset="-78"/>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21781D-1F02-4A42-8536-17520839F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0821582-E4D6-4181-9792-BBF56F620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1FE8F83-171F-416C-9AC7-01E7F3211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C3FF34-4750-49F1-B955-0A8EA6A15D5E}"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Footer Placeholder 4">
            <a:extLst>
              <a:ext uri="{FF2B5EF4-FFF2-40B4-BE49-F238E27FC236}">
                <a16:creationId xmlns:a16="http://schemas.microsoft.com/office/drawing/2014/main" xmlns="" id="{C9CE434F-C1C0-414C-B124-2B147530D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Slide Number Placeholder 5">
            <a:extLst>
              <a:ext uri="{FF2B5EF4-FFF2-40B4-BE49-F238E27FC236}">
                <a16:creationId xmlns:a16="http://schemas.microsoft.com/office/drawing/2014/main" xmlns="" id="{971E3DFF-348D-40B5-AA7E-1483CE4B7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846E-A998-4B5E-A8B0-AD51F65205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336898888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6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08.xml.rels><?xml version="1.0" encoding="UTF-8" standalone="yes"?>
<Relationships xmlns="http://schemas.openxmlformats.org/package/2006/relationships"><Relationship Id="rId3" Type="http://schemas.openxmlformats.org/officeDocument/2006/relationships/hyperlink" Target="https://icd.who.int/browse11/l-m/en#http%3A%2F%2Fid.who.int%2Ficd%2Fentity%2F21500692" TargetMode="External"/><Relationship Id="rId2" Type="http://schemas.openxmlformats.org/officeDocument/2006/relationships/notesSlide" Target="../notesSlides/notesSlide18.xml"/><Relationship Id="rId1" Type="http://schemas.openxmlformats.org/officeDocument/2006/relationships/slideLayout" Target="../slideLayouts/slideLayout162.xml"/><Relationship Id="rId6" Type="http://schemas.openxmlformats.org/officeDocument/2006/relationships/hyperlink" Target="https://icd.who.int/browse11/l-m/en#http%3A%2F%2Fid.who.int%2Ficd%2Fentity%2F435227771" TargetMode="External"/><Relationship Id="rId5" Type="http://schemas.openxmlformats.org/officeDocument/2006/relationships/hyperlink" Target="https://icd.who.int/browse11/l-m/en#http%3A%2F%2Fid.who.int%2Ficd%2Fentity%2F1306203631" TargetMode="External"/><Relationship Id="rId4" Type="http://schemas.openxmlformats.org/officeDocument/2006/relationships/hyperlink" Target="https://icd.who.int/browse11/l-m/en#http%3A%2F%2Fid.who.int%2Ficd%2Fentity%2F714000734"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icd.who.int/browse11/l-m/en#http%3A%2F%2Fid.who.int%2Ficd%2Fentity%2F1585949804" TargetMode="External"/><Relationship Id="rId7" Type="http://schemas.openxmlformats.org/officeDocument/2006/relationships/hyperlink" Target="https://icd.who.int/browse11/l-m/en#http%3A%2F%2Fid.who.int%2Ficd%2Fentity%2F564191997" TargetMode="External"/><Relationship Id="rId2" Type="http://schemas.openxmlformats.org/officeDocument/2006/relationships/notesSlide" Target="../notesSlides/notesSlide19.xml"/><Relationship Id="rId1" Type="http://schemas.openxmlformats.org/officeDocument/2006/relationships/slideLayout" Target="../slideLayouts/slideLayout162.xml"/><Relationship Id="rId6" Type="http://schemas.openxmlformats.org/officeDocument/2006/relationships/hyperlink" Target="https://icd.who.int/browse11/l-m/en#http%3A%2F%2Fid.who.int%2Ficd%2Fentity%2F1882771459" TargetMode="External"/><Relationship Id="rId5" Type="http://schemas.openxmlformats.org/officeDocument/2006/relationships/hyperlink" Target="https://icd.who.int/browse11/l-m/en#http%3A%2F%2Fid.who.int%2Ficd%2Fentity%2F1069443471" TargetMode="External"/><Relationship Id="rId4" Type="http://schemas.openxmlformats.org/officeDocument/2006/relationships/hyperlink" Target="https://icd.who.int/browse11/l-m/en#http%3A%2F%2Fid.who.int%2Ficd%2Fentity%2F112577466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3" Type="http://schemas.openxmlformats.org/officeDocument/2006/relationships/hyperlink" Target="https://icd.who.int/browse11/l-m/en#http%3A%2F%2Fid.who.int%2Ficd%2Fentity%2F215057274" TargetMode="External"/><Relationship Id="rId2" Type="http://schemas.openxmlformats.org/officeDocument/2006/relationships/notesSlide" Target="../notesSlides/notesSlide20.xml"/><Relationship Id="rId1" Type="http://schemas.openxmlformats.org/officeDocument/2006/relationships/slideLayout" Target="../slideLayouts/slideLayout162.xml"/><Relationship Id="rId6" Type="http://schemas.openxmlformats.org/officeDocument/2006/relationships/hyperlink" Target="https://icd.who.int/browse11/l-m/en#http%3A%2F%2Fid.who.int%2Ficd%2Fentity%2F1088544686" TargetMode="External"/><Relationship Id="rId5" Type="http://schemas.openxmlformats.org/officeDocument/2006/relationships/hyperlink" Target="https://icd.who.int/browse11/l-m/en#http%3A%2F%2Fid.who.int%2Ficd%2Fentity%2F1743839677" TargetMode="External"/><Relationship Id="rId4" Type="http://schemas.openxmlformats.org/officeDocument/2006/relationships/hyperlink" Target="https://icd.who.int/browse11/l-m/en#http%3A%2F%2Fid.who.int%2Ficd%2Fentity%2F1800958996"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62.xml"/><Relationship Id="rId4" Type="http://schemas.openxmlformats.org/officeDocument/2006/relationships/image" Target="../media/image33.jpeg"/></Relationships>
</file>

<file path=ppt/slides/_rels/slide1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2.xml"/></Relationships>
</file>

<file path=ppt/slides/_rels/slide1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62.xml"/></Relationships>
</file>

<file path=ppt/slides/_rels/slide1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2.xml"/></Relationships>
</file>

<file path=ppt/slides/_rels/slide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2.xml"/></Relationships>
</file>

<file path=ppt/slides/_rels/slide1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62.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2.xml"/></Relationships>
</file>

<file path=ppt/slides/_rels/slide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2.xml"/></Relationships>
</file>

<file path=ppt/slides/_rels/slide1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2.xml"/></Relationships>
</file>

<file path=ppt/slides/_rels/slide1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2.xml"/></Relationships>
</file>

<file path=ppt/slides/_rels/slide1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62.xml"/></Relationships>
</file>

<file path=ppt/slides/_rels/slide1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2.xml"/></Relationships>
</file>

<file path=ppt/slides/_rels/slide1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2.xml"/></Relationships>
</file>

<file path=ppt/slides/_rels/slide1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2.xml"/></Relationships>
</file>

<file path=ppt/slides/_rels/slide1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2.xml"/></Relationships>
</file>

<file path=ppt/slides/_rels/slide1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2.xml"/></Relationships>
</file>

<file path=ppt/slides/_rels/slide1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2.xml"/></Relationships>
</file>

<file path=ppt/slides/_rels/slide1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2.xml"/></Relationships>
</file>

<file path=ppt/slides/_rels/slide1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2.xml"/></Relationships>
</file>

<file path=ppt/slides/_rels/slide1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2.xml"/></Relationships>
</file>

<file path=ppt/slides/_rels/slide1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2.xml"/></Relationships>
</file>

<file path=ppt/slides/_rels/slide1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2.xml"/></Relationships>
</file>

<file path=ppt/slides/_rels/slide1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2.xml"/></Relationships>
</file>

<file path=ppt/slides/_rels/slide1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2.xml"/></Relationships>
</file>

<file path=ppt/slides/_rels/slide1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2.xml"/></Relationships>
</file>

<file path=ppt/slides/_rels/slide1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62.xml"/></Relationships>
</file>

<file path=ppt/slides/_rels/slide1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2.xml"/></Relationships>
</file>

<file path=ppt/slides/_rels/slide1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2.xml"/></Relationships>
</file>

<file path=ppt/slides/_rels/slide1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05.xml"/></Relationships>
</file>

<file path=ppt/slides/_rels/slide1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0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6.xml"/></Relationships>
</file>

<file path=ppt/slides/_rels/slide1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0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6.xml"/></Relationships>
</file>

<file path=ppt/slides/_rels/slide1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6.xml"/></Relationships>
</file>

<file path=ppt/slides/_rels/slide1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6.xml"/></Relationships>
</file>

<file path=ppt/slides/_rels/slide1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17.xml"/></Relationships>
</file>

<file path=ppt/slides/_rels/slide1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17.xml"/></Relationships>
</file>

<file path=ppt/slides/_rels/slide1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17.xml"/></Relationships>
</file>

<file path=ppt/slides/_rels/slide1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7.xml"/></Relationships>
</file>

<file path=ppt/slides/_rels/slide1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17.xml"/></Relationships>
</file>

<file path=ppt/slides/_rels/slide1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17.xml"/></Relationships>
</file>

<file path=ppt/slides/_rels/slide1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17.xml"/></Relationships>
</file>

<file path=ppt/slides/_rels/slide1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7.xml"/></Relationships>
</file>

<file path=ppt/slides/_rels/slide1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17.xml"/></Relationships>
</file>

<file path=ppt/slides/_rels/slide1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17.xml"/></Relationships>
</file>

<file path=ppt/slides/_rels/slide1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7.xml"/></Relationships>
</file>

<file path=ppt/slides/_rels/slide1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17.xml"/></Relationships>
</file>

<file path=ppt/slides/_rels/slide1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17.xml"/><Relationship Id="rId4" Type="http://schemas.openxmlformats.org/officeDocument/2006/relationships/image" Target="../media/image105.png"/></Relationships>
</file>

<file path=ppt/slides/_rels/slide1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17.xml"/></Relationships>
</file>

<file path=ppt/slides/_rels/slide1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17.xml"/></Relationships>
</file>

<file path=ppt/slides/_rels/slide1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17.xml"/></Relationships>
</file>

<file path=ppt/slides/_rels/slide1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17.xml"/></Relationships>
</file>

<file path=ppt/slides/_rels/slide1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17.xml"/></Relationships>
</file>

<file path=ppt/slides/_rels/slide1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17.xml"/></Relationships>
</file>

<file path=ppt/slides/_rels/slide1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227.xml"/></Relationships>
</file>

<file path=ppt/slides/_rels/slide1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22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2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28.xml"/></Relationships>
</file>

<file path=ppt/slides/_rels/slide1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28.xml"/></Relationships>
</file>

<file path=ppt/slides/_rels/slide19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28.xml"/></Relationships>
</file>

<file path=ppt/slides/_rels/slide19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28.xml"/></Relationships>
</file>

<file path=ppt/slides/_rels/slide1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28.xml"/></Relationships>
</file>

<file path=ppt/slides/_rels/slide19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28.xml"/></Relationships>
</file>

<file path=ppt/slides/_rels/slide1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28.xml"/></Relationships>
</file>

<file path=ppt/slides/_rels/slide1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28.xml"/></Relationships>
</file>

<file path=ppt/slides/_rels/slide1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28.xml"/></Relationships>
</file>

<file path=ppt/slides/_rels/slide19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2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28.xml"/></Relationships>
</file>

<file path=ppt/slides/_rels/slide2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2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0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3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39.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24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252.xml"/></Relationships>
</file>

<file path=ppt/slides/_rels/slide21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50.xml"/></Relationships>
</file>

<file path=ppt/slides/_rels/slide21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50.xml"/></Relationships>
</file>

<file path=ppt/slides/_rels/slide21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50.xml"/></Relationships>
</file>

<file path=ppt/slides/_rels/slide22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50.xml"/></Relationships>
</file>

<file path=ppt/slides/_rels/slide22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50.xml"/></Relationships>
</file>

<file path=ppt/slides/_rels/slide22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50.xml"/></Relationships>
</file>

<file path=ppt/slides/_rels/slide22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50.xml"/></Relationships>
</file>

<file path=ppt/slides/_rels/slide22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50.xml"/></Relationships>
</file>

<file path=ppt/slides/_rels/slide22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50.xml"/></Relationships>
</file>

<file path=ppt/slides/_rels/slide2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50.xml"/></Relationships>
</file>

<file path=ppt/slides/_rels/slide22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50.xml"/></Relationships>
</file>

<file path=ppt/slides/_rels/slide22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6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0.xml"/><Relationship Id="rId5" Type="http://schemas.openxmlformats.org/officeDocument/2006/relationships/image" Target="../media/image13.png"/><Relationship Id="rId4" Type="http://schemas.openxmlformats.org/officeDocument/2006/relationships/image" Target="../media/image12.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1.xml.rels><?xml version="1.0" encoding="UTF-8" standalone="yes"?>
<Relationships xmlns="http://schemas.openxmlformats.org/package/2006/relationships"><Relationship Id="rId3" Type="http://schemas.openxmlformats.org/officeDocument/2006/relationships/hyperlink" Target="https://icd.who.int/browse11/l-m/en#http%3A%2F%2Fid.who.int%2Ficd%2Fentity%2F1516623224%2Fmms%2Fother" TargetMode="External"/><Relationship Id="rId2" Type="http://schemas.openxmlformats.org/officeDocument/2006/relationships/hyperlink" Target="https://icd.who.int/browse11/l-m/en#http%3A%2F%2Fid.who.int%2Ficd%2Fentity%2F1633056148" TargetMode="External"/><Relationship Id="rId1" Type="http://schemas.openxmlformats.org/officeDocument/2006/relationships/slideLayout" Target="../slideLayouts/slideLayout261.xml"/></Relationships>
</file>

<file path=ppt/slides/_rels/slide242.xml.rels><?xml version="1.0" encoding="UTF-8" standalone="yes"?>
<Relationships xmlns="http://schemas.openxmlformats.org/package/2006/relationships"><Relationship Id="rId3" Type="http://schemas.openxmlformats.org/officeDocument/2006/relationships/hyperlink" Target="https://icd.who.int/browse11/l-m/en#http%3A%2F%2Fid.who.int%2Ficd%2Fentity%2F1778475393" TargetMode="External"/><Relationship Id="rId2" Type="http://schemas.openxmlformats.org/officeDocument/2006/relationships/hyperlink" Target="https://icd.who.int/browse11/l-m/en#http%3A%2F%2Fid.who.int%2Ficd%2Fentity%2F2099486655" TargetMode="External"/><Relationship Id="rId1" Type="http://schemas.openxmlformats.org/officeDocument/2006/relationships/slideLayout" Target="../slideLayouts/slideLayout261.xml"/><Relationship Id="rId6" Type="http://schemas.openxmlformats.org/officeDocument/2006/relationships/hyperlink" Target="https://icd.who.int/browse11/l-m/en#http%3A%2F%2Fid.who.int%2Ficd%2Fentity%2F142052508%2Fmms%2Fother" TargetMode="External"/><Relationship Id="rId5" Type="http://schemas.openxmlformats.org/officeDocument/2006/relationships/hyperlink" Target="https://icd.who.int/browse11/l-m/en#http%3A%2F%2Fid.who.int%2Ficd%2Fentity%2F894774581" TargetMode="External"/><Relationship Id="rId4" Type="http://schemas.openxmlformats.org/officeDocument/2006/relationships/hyperlink" Target="https://icd.who.int/browse11/l-m/en#http%3A%2F%2Fid.who.int%2Ficd%2Fentity%2F139667543" TargetMode="Externa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9.xml.rels><?xml version="1.0" encoding="UTF-8" standalone="yes"?>
<Relationships xmlns="http://schemas.openxmlformats.org/package/2006/relationships"><Relationship Id="rId2" Type="http://schemas.openxmlformats.org/officeDocument/2006/relationships/hyperlink" Target="https://icd.who.int/browse11/l-m/en#http%3A%2F%2Fid.who.int%2Ficd%2Fentity%2F437941753" TargetMode="External"/><Relationship Id="rId1" Type="http://schemas.openxmlformats.org/officeDocument/2006/relationships/slideLayout" Target="../slideLayouts/slideLayout2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5.xml"/><Relationship Id="rId1" Type="http://schemas.openxmlformats.org/officeDocument/2006/relationships/slideLayout" Target="../slideLayouts/slideLayout27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4.xml"/></Relationships>
</file>

<file path=ppt/slides/_rels/slide25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9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26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94.xml"/></Relationships>
</file>

<file path=ppt/slides/_rels/slide2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94.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2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305.xml"/></Relationships>
</file>

<file path=ppt/slides/_rels/slide26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0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6.xml"/></Relationships>
</file>

<file path=ppt/slides/_rels/slide26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0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8.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8.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8.xml"/></Relationships>
</file>

<file path=ppt/slides/_rels/slide2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94.xml"/><Relationship Id="rId4" Type="http://schemas.openxmlformats.org/officeDocument/2006/relationships/image" Target="../media/image168.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7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05.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7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05.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28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94.xml"/></Relationships>
</file>

<file path=ppt/slides/_rels/slide28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9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28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9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28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94.xml"/></Relationships>
</file>

<file path=ppt/slides/_rels/slide28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94.xml"/></Relationships>
</file>

<file path=ppt/slides/_rels/slide28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9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hyperlink" Target="https://icd.who.int/browse11/l-m/en/#/http%3A%2F%2Fid.who.int%2Ficd%2Fentity%2F271422288" TargetMode="External"/><Relationship Id="rId2" Type="http://schemas.openxmlformats.org/officeDocument/2006/relationships/hyperlink" Target="https://icd.who.int/browse11/l-m/en/#/http%3A%2F%2Fid.who.int%2Ficd%2Fentity%2F1047754165%2Fmms%2Funspecified" TargetMode="Externa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hyperlink" Target="https://icd.who.int/browse11/l-m/en/#/http%3A%2F%2Fid.who.int%2Ficd%2Fentity%2F271422288" TargetMode="External"/><Relationship Id="rId2" Type="http://schemas.openxmlformats.org/officeDocument/2006/relationships/hyperlink" Target="https://icd.who.int/browse11/l-m/en/#/http%3A%2F%2Fid.who.int%2Ficd%2Fentity%2F1047754165%2Fmms%2Funspecified" TargetMode="External"/><Relationship Id="rId1" Type="http://schemas.openxmlformats.org/officeDocument/2006/relationships/slideLayout" Target="../slideLayouts/slideLayout74.xml"/><Relationship Id="rId4" Type="http://schemas.openxmlformats.org/officeDocument/2006/relationships/hyperlink" Target="https://icd.who.int/browse11/l-m/en/#/http%3A%2F%2Fid.who.int%2Ficd%2Fentity%2F1341689237"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icd.who.int/browse11/l-m/en/#/http%3A%2F%2Fid.who.int%2Ficd%2Fentity%2F440437263" TargetMode="Externa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3" Type="http://schemas.openxmlformats.org/officeDocument/2006/relationships/hyperlink" Target="https://icd.who.int/browse11/l-m/en#http%3A%2F%2Fid.who.int%2Ficd%2Fentity%2F1630407678" TargetMode="External"/><Relationship Id="rId2" Type="http://schemas.openxmlformats.org/officeDocument/2006/relationships/notesSlide" Target="../notesSlides/notesSlide7.xml"/><Relationship Id="rId1" Type="http://schemas.openxmlformats.org/officeDocument/2006/relationships/slideLayout" Target="../slideLayouts/slideLayout96.xml"/><Relationship Id="rId5" Type="http://schemas.openxmlformats.org/officeDocument/2006/relationships/hyperlink" Target="https://icd.who.int/browse11/l-m/en#http%3A%2F%2Fid.who.int%2Ficd%2Fentity%2F223744320" TargetMode="External"/><Relationship Id="rId4" Type="http://schemas.openxmlformats.org/officeDocument/2006/relationships/hyperlink" Target="https://icd.who.int/browse11/l-m/en#http%3A%2F%2Fid.who.int%2Ficd%2Fentity%2F714000734"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8.xml"/><Relationship Id="rId6" Type="http://schemas.openxmlformats.org/officeDocument/2006/relationships/hyperlink" Target="https://icd.who.int/browse11/l-m/en#http%3A%2F%2Fid.who.int%2Ficd%2Fentity%2F213855225" TargetMode="External"/><Relationship Id="rId5" Type="http://schemas.openxmlformats.org/officeDocument/2006/relationships/hyperlink" Target="https://icd.who.int/browse11/l-m/en#http%3A%2F%2Fid.who.int%2Ficd%2Fentity%2F1849568465" TargetMode="External"/><Relationship Id="rId4" Type="http://schemas.openxmlformats.org/officeDocument/2006/relationships/hyperlink" Target="https://icd.who.int/browse11/l-m/en#http%3A%2F%2Fid.who.int%2Ficd%2Fentity%2F192274757"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7.xml"/></Relationships>
</file>

<file path=ppt/slides/_rels/slide7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3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5394" y="226501"/>
            <a:ext cx="8915399" cy="777109"/>
          </a:xfrm>
        </p:spPr>
        <p:txBody>
          <a:bodyPr>
            <a:normAutofit fontScale="90000"/>
          </a:bodyPr>
          <a:lstStyle/>
          <a:p>
            <a:pPr algn="ctr"/>
            <a:r>
              <a:rPr lang="fa-IR" sz="6000" dirty="0" smtClean="0">
                <a:solidFill>
                  <a:srgbClr val="FF0000"/>
                </a:solidFill>
                <a:latin typeface="Calibri" pitchFamily="34" charset="0"/>
                <a:cs typeface="B Titr" pitchFamily="2" charset="-78"/>
              </a:rPr>
              <a:t>کدگذاری فصول 1-26</a:t>
            </a:r>
            <a:endParaRPr lang="fa-IR" sz="6000" dirty="0">
              <a:solidFill>
                <a:srgbClr val="FF0000"/>
              </a:solidFill>
              <a:latin typeface="Calibri" pitchFamily="34" charset="0"/>
              <a:cs typeface="B Titr" pitchFamily="2" charset="-78"/>
            </a:endParaRPr>
          </a:p>
        </p:txBody>
      </p:sp>
      <p:graphicFrame>
        <p:nvGraphicFramePr>
          <p:cNvPr id="3" name="Table 2"/>
          <p:cNvGraphicFramePr>
            <a:graphicFrameLocks noGrp="1"/>
          </p:cNvGraphicFramePr>
          <p:nvPr/>
        </p:nvGraphicFramePr>
        <p:xfrm>
          <a:off x="1951462" y="931969"/>
          <a:ext cx="8920976" cy="5368468"/>
        </p:xfrm>
        <a:graphic>
          <a:graphicData uri="http://schemas.openxmlformats.org/drawingml/2006/table">
            <a:tbl>
              <a:tblPr rtl="1"/>
              <a:tblGrid>
                <a:gridCol w="591254"/>
                <a:gridCol w="2104168"/>
                <a:gridCol w="834711"/>
                <a:gridCol w="834711"/>
                <a:gridCol w="834711"/>
                <a:gridCol w="2051999"/>
                <a:gridCol w="834711"/>
                <a:gridCol w="834711"/>
              </a:tblGrid>
              <a:tr h="335913">
                <a:tc>
                  <a:txBody>
                    <a:bodyPr/>
                    <a:lstStyle/>
                    <a:p>
                      <a:pPr algn="ctr" rtl="0" fontAlgn="t"/>
                      <a:r>
                        <a:rPr lang="fa-IR" sz="1000" b="1" i="0" u="none" strike="noStrike">
                          <a:solidFill>
                            <a:srgbClr val="FF0000"/>
                          </a:solidFill>
                          <a:latin typeface="B Nazanin"/>
                        </a:rPr>
                        <a:t>فصل</a:t>
                      </a:r>
                      <a:r>
                        <a:rPr lang="fa-IR" sz="1000" b="1" i="0" u="none" strike="noStrike">
                          <a:solidFill>
                            <a:srgbClr val="FF0000"/>
                          </a:solidFill>
                          <a:latin typeface="Times New Roman"/>
                        </a:rPr>
                        <a:t> </a:t>
                      </a:r>
                      <a:endParaRPr lang="fa-IR" sz="1000" b="1" i="0" u="none" strike="noStrike">
                        <a:solidFill>
                          <a:srgbClr val="FF0000"/>
                        </a:solidFill>
                        <a:latin typeface="B Nazani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1" i="0" u="none" strike="noStrike">
                          <a:solidFill>
                            <a:srgbClr val="FF0000"/>
                          </a:solidFill>
                          <a:latin typeface="B Nazanin"/>
                        </a:rPr>
                        <a:t> </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1" i="0" u="none" strike="noStrike">
                          <a:solidFill>
                            <a:srgbClr val="FF0000"/>
                          </a:solidFill>
                          <a:latin typeface="B Nazanin"/>
                        </a:rPr>
                        <a:t>کاراکتر اول</a:t>
                      </a:r>
                      <a:r>
                        <a:rPr lang="fa-IR" sz="1000" b="1" i="0" u="none" strike="noStrike">
                          <a:solidFill>
                            <a:srgbClr val="FF0000"/>
                          </a:solidFill>
                          <a:latin typeface="Times New Roman"/>
                        </a:rPr>
                        <a:t> </a:t>
                      </a:r>
                      <a:endParaRPr lang="fa-IR" sz="1000" b="1" i="0" u="none" strike="noStrike">
                        <a:solidFill>
                          <a:srgbClr val="FF0000"/>
                        </a:solidFill>
                        <a:latin typeface="B Nazani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1" i="0" u="none" strike="noStrike">
                          <a:solidFill>
                            <a:srgbClr val="FF0000"/>
                          </a:solidFill>
                          <a:latin typeface="B Nazanin"/>
                        </a:rPr>
                        <a:t>اولین</a:t>
                      </a:r>
                      <a:r>
                        <a:rPr lang="fa-IR" sz="1000" b="1" i="0" u="none" strike="noStrike">
                          <a:solidFill>
                            <a:srgbClr val="FF0000"/>
                          </a:solidFill>
                          <a:latin typeface="Times New Roman"/>
                        </a:rPr>
                        <a:t> رده </a:t>
                      </a:r>
                      <a:endParaRPr lang="fa-IR" sz="1000" b="1" i="0" u="none" strike="noStrike">
                        <a:solidFill>
                          <a:srgbClr val="FF0000"/>
                        </a:solidFill>
                        <a:latin typeface="B Nazani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1" i="0" u="none" strike="noStrike">
                          <a:solidFill>
                            <a:srgbClr val="FF0000"/>
                          </a:solidFill>
                          <a:latin typeface="B Nazanin"/>
                        </a:rPr>
                        <a:t>فصل</a:t>
                      </a:r>
                      <a:r>
                        <a:rPr lang="fa-IR" sz="1000" b="1" i="0" u="none" strike="noStrike">
                          <a:solidFill>
                            <a:srgbClr val="FF0000"/>
                          </a:solidFill>
                          <a:latin typeface="Times New Roman"/>
                        </a:rPr>
                        <a:t> </a:t>
                      </a:r>
                      <a:endParaRPr lang="fa-IR" sz="1000" b="1" i="0" u="none" strike="noStrike">
                        <a:solidFill>
                          <a:srgbClr val="FF0000"/>
                        </a:solidFill>
                        <a:latin typeface="B Nazani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1" i="0" u="none" strike="noStrike">
                          <a:solidFill>
                            <a:srgbClr val="FF0000"/>
                          </a:solidFill>
                          <a:latin typeface="B Nazanin"/>
                        </a:rPr>
                        <a:t> </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1" i="0" u="none" strike="noStrike">
                          <a:solidFill>
                            <a:srgbClr val="FF0000"/>
                          </a:solidFill>
                          <a:latin typeface="B Nazanin"/>
                        </a:rPr>
                        <a:t>کاراکتر اول</a:t>
                      </a:r>
                      <a:r>
                        <a:rPr lang="fa-IR" sz="1000" b="1" i="0" u="none" strike="noStrike">
                          <a:solidFill>
                            <a:srgbClr val="FF0000"/>
                          </a:solidFill>
                          <a:latin typeface="Times New Roman"/>
                        </a:rPr>
                        <a:t> </a:t>
                      </a:r>
                      <a:endParaRPr lang="fa-IR" sz="1000" b="1" i="0" u="none" strike="noStrike">
                        <a:solidFill>
                          <a:srgbClr val="FF0000"/>
                        </a:solidFill>
                        <a:latin typeface="B Nazani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1" i="0" u="none" strike="noStrike">
                          <a:solidFill>
                            <a:srgbClr val="FF0000"/>
                          </a:solidFill>
                          <a:latin typeface="B Nazanin"/>
                        </a:rPr>
                        <a:t>اولین</a:t>
                      </a:r>
                      <a:r>
                        <a:rPr lang="fa-IR" sz="1000" b="1" i="0" u="none" strike="noStrike">
                          <a:solidFill>
                            <a:srgbClr val="FF0000"/>
                          </a:solidFill>
                          <a:latin typeface="Times New Roman"/>
                        </a:rPr>
                        <a:t> رده </a:t>
                      </a:r>
                      <a:endParaRPr lang="fa-IR" sz="1000" b="1" i="0" u="none" strike="noStrike">
                        <a:solidFill>
                          <a:srgbClr val="FF0000"/>
                        </a:solidFill>
                        <a:latin typeface="B Nazani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r>
              <a:tr h="335913">
                <a:tc>
                  <a:txBody>
                    <a:bodyPr/>
                    <a:lstStyle/>
                    <a:p>
                      <a:pPr algn="ctr" rtl="0" fontAlgn="t"/>
                      <a:r>
                        <a:rPr lang="en-US" sz="1000" b="0" i="0" u="none" strike="noStrike">
                          <a:solidFill>
                            <a:srgbClr val="292934"/>
                          </a:solidFill>
                          <a:latin typeface="Times New Roman"/>
                        </a:rPr>
                        <a:t>1</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بیماری های عفونی و انگلی خاص</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1</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1A00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14</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بيماري هاي پوست</a:t>
                      </a:r>
                      <a:br>
                        <a:rPr lang="fa-IR" sz="1000" b="0" i="0"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E</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EA00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r>
              <a:tr h="663634">
                <a:tc>
                  <a:txBody>
                    <a:bodyPr/>
                    <a:lstStyle/>
                    <a:p>
                      <a:pPr algn="ctr" rtl="0" fontAlgn="t"/>
                      <a:r>
                        <a:rPr lang="en-US" sz="1000" b="0" i="0" u="none" strike="noStrike">
                          <a:solidFill>
                            <a:srgbClr val="292934"/>
                          </a:solidFill>
                          <a:latin typeface="Times New Roman"/>
                        </a:rPr>
                        <a:t>2</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نئوپلاسم ها</a:t>
                      </a:r>
                      <a:br>
                        <a:rPr lang="fa-IR" sz="1000" b="0" i="0"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2</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2A00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15</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بيماري هاي سیستم اسکلتی </a:t>
                      </a:r>
                      <a:r>
                        <a:rPr lang="fa-IR" sz="1000" b="0" i="1" u="none" strike="noStrike">
                          <a:solidFill>
                            <a:srgbClr val="292934"/>
                          </a:solidFill>
                          <a:latin typeface="Times New Roman"/>
                        </a:rPr>
                        <a:t> عضلانی و بافت همبند</a:t>
                      </a:r>
                      <a:br>
                        <a:rPr lang="fa-IR" sz="1000" b="0" i="1"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F</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FA00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r>
              <a:tr h="548932">
                <a:tc>
                  <a:txBody>
                    <a:bodyPr/>
                    <a:lstStyle/>
                    <a:p>
                      <a:pPr algn="ctr" rtl="0" fontAlgn="t"/>
                      <a:r>
                        <a:rPr lang="en-US" sz="1000" b="0" i="0" u="none" strike="noStrike">
                          <a:solidFill>
                            <a:srgbClr val="292934"/>
                          </a:solidFill>
                          <a:latin typeface="Times New Roman"/>
                        </a:rPr>
                        <a:t>3</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بيماري هاي خون و اندام های خون ساز</a:t>
                      </a:r>
                      <a:br>
                        <a:rPr lang="fa-IR" sz="1000" b="0" i="0"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3</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3A00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16</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بیماریهای سیستم ادراری تناسلی</a:t>
                      </a:r>
                      <a:br>
                        <a:rPr lang="fa-IR" sz="1000" b="0" i="0"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G</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GA00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r>
              <a:tr h="335913">
                <a:tc>
                  <a:txBody>
                    <a:bodyPr/>
                    <a:lstStyle/>
                    <a:p>
                      <a:pPr algn="ctr" rtl="0" fontAlgn="t"/>
                      <a:r>
                        <a:rPr lang="en-US" sz="1000" b="0" i="0" u="none" strike="noStrike">
                          <a:solidFill>
                            <a:srgbClr val="292934"/>
                          </a:solidFill>
                          <a:latin typeface="Times New Roman"/>
                        </a:rPr>
                        <a:t>4</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سیستم ایمنی</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4</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4A00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17</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وضعیتهای مرتبط با سلامت جنسی</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H</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HA00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r>
              <a:tr h="548932">
                <a:tc>
                  <a:txBody>
                    <a:bodyPr/>
                    <a:lstStyle/>
                    <a:p>
                      <a:pPr algn="ctr" rtl="0" fontAlgn="t"/>
                      <a:r>
                        <a:rPr lang="en-US" sz="1000" b="0" i="0" u="none" strike="noStrike">
                          <a:solidFill>
                            <a:srgbClr val="292934"/>
                          </a:solidFill>
                          <a:latin typeface="Times New Roman"/>
                        </a:rPr>
                        <a:t>5</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بيماري هاي غدد درون ریز، تغذیه ای و متابولیک</a:t>
                      </a:r>
                      <a:br>
                        <a:rPr lang="fa-IR" sz="1000" b="0" i="0"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5</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5A00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18</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 بارداری ، زایمان و دوران نفاسی</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J</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JA00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r>
              <a:tr h="368685">
                <a:tc>
                  <a:txBody>
                    <a:bodyPr/>
                    <a:lstStyle/>
                    <a:p>
                      <a:pPr algn="ctr" rtl="0" fontAlgn="t"/>
                      <a:r>
                        <a:rPr lang="en-US" sz="1000" b="0" i="0" u="none" strike="noStrike">
                          <a:solidFill>
                            <a:srgbClr val="292934"/>
                          </a:solidFill>
                          <a:latin typeface="Times New Roman"/>
                        </a:rPr>
                        <a:t>6</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اختلالات رفتاري و رواني</a:t>
                      </a:r>
                      <a:br>
                        <a:rPr lang="fa-IR" sz="1000" b="0" i="0"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6</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6A00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19</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بیماریهای دوره پریناتال</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K</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KA00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r>
              <a:tr h="368685">
                <a:tc>
                  <a:txBody>
                    <a:bodyPr/>
                    <a:lstStyle/>
                    <a:p>
                      <a:pPr algn="ctr" rtl="0" fontAlgn="t"/>
                      <a:r>
                        <a:rPr lang="en-US" sz="1000" b="0" i="0" u="none" strike="noStrike">
                          <a:solidFill>
                            <a:srgbClr val="292934"/>
                          </a:solidFill>
                          <a:latin typeface="Times New Roman"/>
                        </a:rPr>
                        <a:t>7</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اختلالات خواب و بيداري</a:t>
                      </a:r>
                      <a:br>
                        <a:rPr lang="fa-IR" sz="1000" b="0" i="0"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7</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7A00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20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ناهنجاری زنتیکی</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L</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LA00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r>
              <a:tr h="196632">
                <a:tc>
                  <a:txBody>
                    <a:bodyPr/>
                    <a:lstStyle/>
                    <a:p>
                      <a:pPr algn="ctr" rtl="0" fontAlgn="t"/>
                      <a:r>
                        <a:rPr lang="en-US" sz="1000" b="0" i="0" u="none" strike="noStrike">
                          <a:solidFill>
                            <a:srgbClr val="292934"/>
                          </a:solidFill>
                          <a:latin typeface="Times New Roman"/>
                        </a:rPr>
                        <a:t>8</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سیستم عصبی</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8</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8A00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21</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علائم و نشانه ها</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M</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MA00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r>
              <a:tr h="436278">
                <a:tc>
                  <a:txBody>
                    <a:bodyPr/>
                    <a:lstStyle/>
                    <a:p>
                      <a:pPr algn="ctr" rtl="0" fontAlgn="t"/>
                      <a:r>
                        <a:rPr lang="en-US" sz="1000" b="0" i="0" u="none" strike="noStrike">
                          <a:solidFill>
                            <a:srgbClr val="292934"/>
                          </a:solidFill>
                          <a:latin typeface="Times New Roman"/>
                        </a:rPr>
                        <a:t>9</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بيماري هاي سیستم بینایی</a:t>
                      </a:r>
                      <a:br>
                        <a:rPr lang="fa-IR" sz="1000" b="0" i="0"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9</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9A00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22</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آسیب ها و  مسمومیت ها  </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N</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NA00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r>
              <a:tr h="499774">
                <a:tc>
                  <a:txBody>
                    <a:bodyPr/>
                    <a:lstStyle/>
                    <a:p>
                      <a:pPr algn="ctr" rtl="0" fontAlgn="t"/>
                      <a:r>
                        <a:rPr lang="en-US" sz="1000" b="0" i="0" u="none" strike="noStrike">
                          <a:solidFill>
                            <a:srgbClr val="292934"/>
                          </a:solidFill>
                          <a:latin typeface="Times New Roman"/>
                        </a:rPr>
                        <a:t>10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بيماري هاي گوش و ماستوئید</a:t>
                      </a:r>
                      <a:br>
                        <a:rPr lang="fa-IR" sz="1000" b="0" i="0" u="none" strike="noStrike">
                          <a:solidFill>
                            <a:srgbClr val="292934"/>
                          </a:solidFill>
                          <a:latin typeface="Times New Roman"/>
                        </a:rPr>
                      </a:br>
                      <a:endParaRPr lang="fa-IR" sz="1000" b="0" i="0" u="none" strike="noStrike">
                        <a:solidFill>
                          <a:srgbClr val="292934"/>
                        </a:solidFill>
                        <a:latin typeface="Times New Roman"/>
                      </a:endParaRP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A</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AA00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23</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علت خارجی</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P</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PA00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r>
              <a:tr h="335913">
                <a:tc>
                  <a:txBody>
                    <a:bodyPr/>
                    <a:lstStyle/>
                    <a:p>
                      <a:pPr algn="ctr" rtl="0" fontAlgn="t"/>
                      <a:r>
                        <a:rPr lang="en-US" sz="1000" b="0" i="0" u="none" strike="noStrike">
                          <a:solidFill>
                            <a:srgbClr val="292934"/>
                          </a:solidFill>
                          <a:latin typeface="Times New Roman"/>
                        </a:rPr>
                        <a:t>11</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بیماری های سیستم گردش خون</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B</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BA00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24</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عوامل موثر برسلامت</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Q</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QA00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r>
              <a:tr h="196632">
                <a:tc>
                  <a:txBody>
                    <a:bodyPr/>
                    <a:lstStyle/>
                    <a:p>
                      <a:pPr algn="ctr" rtl="0" fontAlgn="t"/>
                      <a:r>
                        <a:rPr lang="en-US" sz="1000" b="0" i="0" u="none" strike="noStrike">
                          <a:solidFill>
                            <a:srgbClr val="292934"/>
                          </a:solidFill>
                          <a:latin typeface="Times New Roman"/>
                        </a:rPr>
                        <a:t>12</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بیماریهای سیستم تنفسی</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C</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CA00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25</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fa-IR" sz="1000" b="0" i="0" u="none" strike="noStrike">
                          <a:solidFill>
                            <a:srgbClr val="292934"/>
                          </a:solidFill>
                          <a:latin typeface="Times New Roman"/>
                        </a:rPr>
                        <a:t>کد هایی برای مقاصد خاص</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R</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c>
                  <a:txBody>
                    <a:bodyPr/>
                    <a:lstStyle/>
                    <a:p>
                      <a:pPr algn="ctr" rtl="0" fontAlgn="t"/>
                      <a:r>
                        <a:rPr lang="en-US" sz="1000" b="0" i="0" u="none" strike="noStrike">
                          <a:solidFill>
                            <a:srgbClr val="292934"/>
                          </a:solidFill>
                          <a:latin typeface="Times New Roman"/>
                        </a:rPr>
                        <a:t>RA00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ECE9E8"/>
                    </a:solidFill>
                  </a:tcPr>
                </a:tc>
              </a:tr>
              <a:tr h="196632">
                <a:tc>
                  <a:txBody>
                    <a:bodyPr/>
                    <a:lstStyle/>
                    <a:p>
                      <a:pPr algn="ctr" rtl="0" fontAlgn="t"/>
                      <a:r>
                        <a:rPr lang="en-US" sz="1000" b="0" i="0" u="none" strike="noStrike">
                          <a:solidFill>
                            <a:srgbClr val="292934"/>
                          </a:solidFill>
                          <a:latin typeface="Times New Roman"/>
                        </a:rPr>
                        <a:t>13</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بیماریهای سیستم گوارش </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D</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DA00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26</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fa-IR" sz="1000" b="0" i="0" u="none" strike="noStrike">
                          <a:solidFill>
                            <a:srgbClr val="292934"/>
                          </a:solidFill>
                          <a:latin typeface="Times New Roman"/>
                        </a:rPr>
                        <a:t>طب سنتی</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a:solidFill>
                            <a:srgbClr val="292934"/>
                          </a:solidFill>
                          <a:latin typeface="Times New Roman"/>
                        </a:rPr>
                        <a:t>S</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c>
                  <a:txBody>
                    <a:bodyPr/>
                    <a:lstStyle/>
                    <a:p>
                      <a:pPr algn="ctr" rtl="0" fontAlgn="t"/>
                      <a:r>
                        <a:rPr lang="en-US" sz="1000" b="0" i="0" u="none" strike="noStrike" dirty="0">
                          <a:solidFill>
                            <a:srgbClr val="292934"/>
                          </a:solidFill>
                          <a:latin typeface="Times New Roman"/>
                        </a:rPr>
                        <a:t>SA00</a:t>
                      </a:r>
                    </a:p>
                  </a:txBody>
                  <a:tcPr marL="7620" marR="7620" marT="7620" marB="0">
                    <a:lnL w="12700" cap="flat" cmpd="sng" algn="ctr">
                      <a:solidFill>
                        <a:srgbClr val="79463D"/>
                      </a:solidFill>
                      <a:prstDash val="solid"/>
                      <a:round/>
                      <a:headEnd type="none" w="med" len="med"/>
                      <a:tailEnd type="none" w="med" len="med"/>
                    </a:lnL>
                    <a:lnR w="12700" cap="flat" cmpd="sng" algn="ctr">
                      <a:solidFill>
                        <a:srgbClr val="79463D"/>
                      </a:solidFill>
                      <a:prstDash val="solid"/>
                      <a:round/>
                      <a:headEnd type="none" w="med" len="med"/>
                      <a:tailEnd type="none" w="med" len="med"/>
                    </a:lnR>
                    <a:lnT w="12700" cap="flat" cmpd="sng" algn="ctr">
                      <a:solidFill>
                        <a:srgbClr val="79463D"/>
                      </a:solidFill>
                      <a:prstDash val="solid"/>
                      <a:round/>
                      <a:headEnd type="none" w="med" len="med"/>
                      <a:tailEnd type="none" w="med" len="med"/>
                    </a:lnT>
                    <a:lnB w="12700" cap="flat" cmpd="sng" algn="ctr">
                      <a:solidFill>
                        <a:srgbClr val="79463D"/>
                      </a:solidFill>
                      <a:prstDash val="solid"/>
                      <a:round/>
                      <a:headEnd type="none" w="med" len="med"/>
                      <a:tailEnd type="none" w="med" len="med"/>
                    </a:lnB>
                    <a:solidFill>
                      <a:srgbClr val="D7CFCE"/>
                    </a:solidFill>
                  </a:tcPr>
                </a:tc>
              </a:tr>
            </a:tbl>
          </a:graphicData>
        </a:graphic>
      </p:graphicFrame>
    </p:spTree>
    <p:extLst>
      <p:ext uri="{BB962C8B-B14F-4D97-AF65-F5344CB8AC3E}">
        <p14:creationId xmlns:p14="http://schemas.microsoft.com/office/powerpoint/2010/main" xmlns="" val="1215267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sz="3600" dirty="0"/>
              <a:t>	</a:t>
            </a:r>
            <a:r>
              <a:rPr lang="en-US" sz="3200" dirty="0"/>
              <a:t>Pyogenic bacterial infections of the skin or subcutaneous tissues (1B70‑1B7Y)</a:t>
            </a:r>
          </a:p>
        </p:txBody>
      </p:sp>
      <p:sp>
        <p:nvSpPr>
          <p:cNvPr id="3" name="Content Placeholder 2"/>
          <p:cNvSpPr>
            <a:spLocks noGrp="1"/>
          </p:cNvSpPr>
          <p:nvPr>
            <p:ph idx="1"/>
          </p:nvPr>
        </p:nvSpPr>
        <p:spPr/>
        <p:txBody>
          <a:bodyPr/>
          <a:lstStyle/>
          <a:p>
            <a:r>
              <a:rPr lang="en-US" sz="2400" dirty="0"/>
              <a:t>	</a:t>
            </a:r>
            <a:r>
              <a:rPr lang="fa-IR" altLang="en-US" sz="2400" dirty="0"/>
              <a:t> این تاب بلوک  اختصاص به عفونت های باکتریایی پوست و بافت زیر جلدی دارد</a:t>
            </a:r>
          </a:p>
          <a:p>
            <a:pPr marL="0" indent="0">
              <a:buNone/>
            </a:pPr>
            <a:r>
              <a:rPr lang="fa-IR" altLang="en-US" sz="2400" dirty="0"/>
              <a:t> </a:t>
            </a:r>
            <a:endParaRPr lang="fa-IR" sz="2400" dirty="0"/>
          </a:p>
          <a:p>
            <a:pPr algn="l" rtl="0"/>
            <a:r>
              <a:rPr lang="en-US" sz="2400" dirty="0"/>
              <a:t>1B70 Bacterial cellulitis, erysipelas or </a:t>
            </a:r>
            <a:r>
              <a:rPr lang="en-US" sz="2400" dirty="0" err="1"/>
              <a:t>lymphangitis</a:t>
            </a:r>
            <a:r>
              <a:rPr lang="en-US" sz="2400" dirty="0"/>
              <a:t>  </a:t>
            </a:r>
          </a:p>
          <a:p>
            <a:pPr algn="l" rtl="0"/>
            <a:r>
              <a:rPr lang="en-US" sz="2400" dirty="0"/>
              <a:t>1B71 </a:t>
            </a:r>
            <a:r>
              <a:rPr lang="en-US" sz="2400" dirty="0" err="1"/>
              <a:t>Necrotising</a:t>
            </a:r>
            <a:r>
              <a:rPr lang="en-US" sz="2400" dirty="0"/>
              <a:t> fasciitis  </a:t>
            </a:r>
          </a:p>
          <a:p>
            <a:pPr algn="l" rtl="0"/>
            <a:r>
              <a:rPr lang="en-US" sz="2400" dirty="0"/>
              <a:t>1B72 Impetigo  </a:t>
            </a:r>
          </a:p>
          <a:p>
            <a:pPr algn="l" rtl="0"/>
            <a:r>
              <a:rPr lang="en-US" sz="2400" dirty="0"/>
              <a:t>1B73 </a:t>
            </a:r>
            <a:r>
              <a:rPr lang="en-US" sz="2400" dirty="0" err="1"/>
              <a:t>Ecthyma</a:t>
            </a:r>
            <a:r>
              <a:rPr lang="en-US" sz="2400" dirty="0"/>
              <a:t>  </a:t>
            </a:r>
          </a:p>
          <a:p>
            <a:pPr algn="l" rtl="0"/>
            <a:r>
              <a:rPr lang="en-US" sz="2400" dirty="0"/>
              <a:t>1B74 Superficial bacterial folliculitis  </a:t>
            </a:r>
          </a:p>
          <a:p>
            <a:pPr algn="l" rtl="0"/>
            <a:r>
              <a:rPr lang="en-US" sz="2400" dirty="0"/>
              <a:t>1B75 Deep bacterial folliculitis or pyogenic abscess of the skin </a:t>
            </a: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10</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6138711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a:defRPr/>
            </a:pPr>
            <a:r>
              <a:rPr lang="en-US" sz="3600" dirty="0">
                <a:solidFill>
                  <a:srgbClr val="3366FF"/>
                </a:solidFill>
              </a:rPr>
              <a:t>Circadian rhythm sleep-wake disorders  </a:t>
            </a:r>
            <a:endParaRPr lang="en-US" sz="24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ریتم خواب و بیداری </a:t>
            </a:r>
          </a:p>
          <a:p>
            <a:pPr marL="0" indent="0">
              <a:buNone/>
            </a:pPr>
            <a:endParaRPr lang="fa-IR" altLang="en-US" sz="2400" dirty="0"/>
          </a:p>
          <a:p>
            <a:pPr marL="0" indent="0" algn="l" rtl="0">
              <a:buNone/>
            </a:pPr>
            <a:endParaRPr lang="en-US" altLang="en-US" sz="2400" dirty="0"/>
          </a:p>
        </p:txBody>
      </p:sp>
      <p:sp>
        <p:nvSpPr>
          <p:cNvPr id="4" name="Footer Placeholder 3"/>
          <p:cNvSpPr>
            <a:spLocks noGrp="1"/>
          </p:cNvSpPr>
          <p:nvPr>
            <p:ph type="ftr" sz="quarter" idx="11"/>
          </p:nvPr>
        </p:nvSpPr>
        <p:spPr>
          <a:xfrm>
            <a:off x="7391400" y="6356350"/>
            <a:ext cx="32004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100</a:t>
            </a:fld>
            <a:endParaRPr lang="en-US" altLang="en-US" sz="1200">
              <a:solidFill>
                <a:srgbClr val="898989"/>
              </a:solidFill>
              <a:cs typeface="Arial" panose="020B0604020202020204" pitchFamily="34" charset="0"/>
            </a:endParaRPr>
          </a:p>
        </p:txBody>
      </p:sp>
      <p:graphicFrame>
        <p:nvGraphicFramePr>
          <p:cNvPr id="3" name="Table 2"/>
          <p:cNvGraphicFramePr>
            <a:graphicFrameLocks noGrp="1"/>
          </p:cNvGraphicFramePr>
          <p:nvPr>
            <p:extLst/>
          </p:nvPr>
        </p:nvGraphicFramePr>
        <p:xfrm>
          <a:off x="3276600" y="3121501"/>
          <a:ext cx="6096000" cy="111252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xmlns="" val="3918563372"/>
                    </a:ext>
                  </a:extLst>
                </a:gridCol>
              </a:tblGrid>
              <a:tr h="370840">
                <a:tc>
                  <a:txBody>
                    <a:bodyPr/>
                    <a:lstStyle/>
                    <a:p>
                      <a:pPr algn="l" rtl="0"/>
                      <a:r>
                        <a:rPr lang="en-US" sz="1800" b="0" i="0" u="none" strike="noStrike" kern="1200" dirty="0" smtClean="0">
                          <a:solidFill>
                            <a:schemeClr val="tx1"/>
                          </a:solidFill>
                          <a:effectLst/>
                          <a:latin typeface="+mn-lt"/>
                          <a:ea typeface="+mn-ea"/>
                          <a:cs typeface="+mn-cs"/>
                        </a:rPr>
                        <a:t>7A60</a:t>
                      </a:r>
                      <a:r>
                        <a:rPr lang="en-US" sz="1800" b="0" i="0" u="none" strike="noStrike" kern="1200" dirty="0">
                          <a:solidFill>
                            <a:schemeClr val="tx1"/>
                          </a:solidFill>
                          <a:effectLst/>
                          <a:latin typeface="+mn-lt"/>
                          <a:ea typeface="+mn-ea"/>
                          <a:cs typeface="+mn-cs"/>
                        </a:rPr>
                        <a:t> Delayed sleep-wake phase disorder  </a:t>
                      </a:r>
                    </a:p>
                  </a:txBody>
                  <a:tcPr marL="0" marR="0" marT="0" marB="0" anchor="ctr"/>
                </a:tc>
                <a:extLst>
                  <a:ext uri="{0D108BD9-81ED-4DB2-BD59-A6C34878D82A}">
                    <a16:rowId xmlns:a16="http://schemas.microsoft.com/office/drawing/2014/main" xmlns="" val="1987452543"/>
                  </a:ext>
                </a:extLst>
              </a:tr>
              <a:tr h="370840">
                <a:tc>
                  <a:txBody>
                    <a:bodyPr/>
                    <a:lstStyle/>
                    <a:p>
                      <a:pPr algn="l" rtl="0"/>
                      <a:r>
                        <a:rPr lang="en-US" sz="1800" b="0" i="0" u="none" strike="noStrike" kern="1200" dirty="0" smtClean="0">
                          <a:solidFill>
                            <a:schemeClr val="tx1"/>
                          </a:solidFill>
                          <a:effectLst/>
                          <a:latin typeface="+mn-lt"/>
                          <a:ea typeface="+mn-ea"/>
                          <a:cs typeface="+mn-cs"/>
                        </a:rPr>
                        <a:t>7A61 Advanced sleep-wake phase disorder  </a:t>
                      </a:r>
                      <a:endParaRPr lang="en-US" sz="1800" b="0" i="0"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3124024363"/>
                  </a:ext>
                </a:extLst>
              </a:tr>
              <a:tr h="370840">
                <a:tc>
                  <a:txBody>
                    <a:bodyPr/>
                    <a:lstStyle/>
                    <a:p>
                      <a:pPr algn="l" rtl="0"/>
                      <a:r>
                        <a:rPr lang="en-US" sz="1800" b="0" i="0" u="none" strike="noStrike" kern="1200" dirty="0" smtClean="0">
                          <a:solidFill>
                            <a:schemeClr val="tx1"/>
                          </a:solidFill>
                          <a:effectLst/>
                          <a:latin typeface="+mn-lt"/>
                          <a:ea typeface="+mn-ea"/>
                          <a:cs typeface="+mn-cs"/>
                        </a:rPr>
                        <a:t>7A62 Irregular sleep-wake rhythm disorder  </a:t>
                      </a:r>
                      <a:endParaRPr lang="en-US" sz="1800" b="0" i="0"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2138642220"/>
                  </a:ext>
                </a:extLst>
              </a:tr>
            </a:tbl>
          </a:graphicData>
        </a:graphic>
      </p:graphicFrame>
    </p:spTree>
    <p:extLst>
      <p:ext uri="{BB962C8B-B14F-4D97-AF65-F5344CB8AC3E}">
        <p14:creationId xmlns:p14="http://schemas.microsoft.com/office/powerpoint/2010/main" xmlns="" val="38661501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a:defRPr/>
            </a:pPr>
            <a:r>
              <a:rPr lang="en-US" dirty="0">
                <a:solidFill>
                  <a:srgbClr val="3366FF"/>
                </a:solidFill>
              </a:rPr>
              <a:t>Sleep-related movement disorders  </a:t>
            </a:r>
            <a:endParaRPr lang="en-US" sz="30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حرکتی مرتبط با خواب </a:t>
            </a:r>
          </a:p>
          <a:p>
            <a:pPr marL="0" indent="0">
              <a:buNone/>
            </a:pPr>
            <a:endParaRPr lang="fa-IR" altLang="en-US" sz="2400" dirty="0"/>
          </a:p>
          <a:p>
            <a:pPr marL="0" indent="0" algn="l" rtl="0">
              <a:buNone/>
            </a:pPr>
            <a:endParaRPr lang="en-US" altLang="en-US" sz="2400" dirty="0"/>
          </a:p>
        </p:txBody>
      </p:sp>
      <p:sp>
        <p:nvSpPr>
          <p:cNvPr id="4" name="Footer Placeholder 3"/>
          <p:cNvSpPr>
            <a:spLocks noGrp="1"/>
          </p:cNvSpPr>
          <p:nvPr>
            <p:ph type="ftr" sz="quarter" idx="11"/>
          </p:nvPr>
        </p:nvSpPr>
        <p:spPr>
          <a:xfrm>
            <a:off x="7391400" y="6356350"/>
            <a:ext cx="32004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101</a:t>
            </a:fld>
            <a:endParaRPr lang="en-US" altLang="en-US" sz="1200">
              <a:solidFill>
                <a:srgbClr val="898989"/>
              </a:solidFill>
              <a:cs typeface="Arial" panose="020B0604020202020204" pitchFamily="34" charset="0"/>
            </a:endParaRPr>
          </a:p>
        </p:txBody>
      </p:sp>
      <p:graphicFrame>
        <p:nvGraphicFramePr>
          <p:cNvPr id="3" name="Table 2"/>
          <p:cNvGraphicFramePr>
            <a:graphicFrameLocks noGrp="1"/>
          </p:cNvGraphicFramePr>
          <p:nvPr/>
        </p:nvGraphicFramePr>
        <p:xfrm>
          <a:off x="3276600" y="3121501"/>
          <a:ext cx="6096000" cy="74168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xmlns="" val="3918563372"/>
                    </a:ext>
                  </a:extLst>
                </a:gridCol>
              </a:tblGrid>
              <a:tr h="370840">
                <a:tc>
                  <a:txBody>
                    <a:bodyPr/>
                    <a:lstStyle/>
                    <a:p>
                      <a:pPr algn="l" rtl="0"/>
                      <a:r>
                        <a:rPr lang="en-US" sz="1800" b="1" i="0" u="none" strike="noStrike" kern="1200" dirty="0" smtClean="0">
                          <a:solidFill>
                            <a:schemeClr val="tx1"/>
                          </a:solidFill>
                          <a:effectLst/>
                          <a:latin typeface="+mn-lt"/>
                          <a:ea typeface="+mn-ea"/>
                          <a:cs typeface="+mn-cs"/>
                        </a:rPr>
                        <a:t>7A80</a:t>
                      </a:r>
                      <a:r>
                        <a:rPr lang="en-US" sz="1800" b="0" i="0" u="none" strike="noStrike" kern="1200" dirty="0" smtClean="0">
                          <a:solidFill>
                            <a:schemeClr val="tx1"/>
                          </a:solidFill>
                          <a:effectLst/>
                          <a:latin typeface="+mn-lt"/>
                          <a:ea typeface="+mn-ea"/>
                          <a:cs typeface="+mn-cs"/>
                        </a:rPr>
                        <a:t> Restless legs syndrome </a:t>
                      </a:r>
                      <a:r>
                        <a:rPr lang="en-US" sz="1800" b="0" i="0" kern="1200" dirty="0" smtClean="0">
                          <a:solidFill>
                            <a:schemeClr val="tx1"/>
                          </a:solidFill>
                          <a:effectLst/>
                          <a:latin typeface="+mn-lt"/>
                          <a:ea typeface="+mn-ea"/>
                          <a:cs typeface="+mn-cs"/>
                        </a:rPr>
                        <a:t> </a:t>
                      </a:r>
                      <a:endParaRPr lang="en-US" dirty="0">
                        <a:effectLst/>
                        <a:latin typeface="+mn-lt"/>
                      </a:endParaRPr>
                    </a:p>
                  </a:txBody>
                  <a:tcPr marL="0" marR="0" marT="0" marB="0" anchor="ctr"/>
                </a:tc>
                <a:extLst>
                  <a:ext uri="{0D108BD9-81ED-4DB2-BD59-A6C34878D82A}">
                    <a16:rowId xmlns:a16="http://schemas.microsoft.com/office/drawing/2014/main" xmlns="" val="1987452543"/>
                  </a:ext>
                </a:extLst>
              </a:tr>
              <a:tr h="370840">
                <a:tc>
                  <a:txBody>
                    <a:bodyPr/>
                    <a:lstStyle/>
                    <a:p>
                      <a:pPr algn="l" rtl="0"/>
                      <a:r>
                        <a:rPr lang="en-US" sz="1800" b="1" i="0" u="none" strike="noStrike" kern="1200" dirty="0" smtClean="0">
                          <a:solidFill>
                            <a:schemeClr val="tx1"/>
                          </a:solidFill>
                          <a:effectLst/>
                          <a:latin typeface="+mn-lt"/>
                          <a:ea typeface="+mn-ea"/>
                          <a:cs typeface="+mn-cs"/>
                        </a:rPr>
                        <a:t>7A82</a:t>
                      </a:r>
                      <a:r>
                        <a:rPr lang="en-US" sz="1800" b="0" i="0" u="none" strike="noStrike" kern="1200" dirty="0" smtClean="0">
                          <a:solidFill>
                            <a:schemeClr val="tx1"/>
                          </a:solidFill>
                          <a:effectLst/>
                          <a:latin typeface="+mn-lt"/>
                          <a:ea typeface="+mn-ea"/>
                          <a:cs typeface="+mn-cs"/>
                        </a:rPr>
                        <a:t> Sleep-related leg cramps </a:t>
                      </a:r>
                      <a:r>
                        <a:rPr lang="en-US" sz="1800" b="0" i="0" kern="1200" dirty="0" smtClean="0">
                          <a:solidFill>
                            <a:schemeClr val="tx1"/>
                          </a:solidFill>
                          <a:effectLst/>
                          <a:latin typeface="+mn-lt"/>
                          <a:ea typeface="+mn-ea"/>
                          <a:cs typeface="+mn-cs"/>
                        </a:rPr>
                        <a:t> </a:t>
                      </a:r>
                      <a:endParaRPr lang="en-US" dirty="0">
                        <a:effectLst/>
                        <a:latin typeface="+mn-lt"/>
                      </a:endParaRPr>
                    </a:p>
                  </a:txBody>
                  <a:tcPr marL="0" marR="0" marT="0" marB="0" anchor="ctr"/>
                </a:tc>
                <a:extLst>
                  <a:ext uri="{0D108BD9-81ED-4DB2-BD59-A6C34878D82A}">
                    <a16:rowId xmlns:a16="http://schemas.microsoft.com/office/drawing/2014/main" xmlns="" val="3124024363"/>
                  </a:ext>
                </a:extLst>
              </a:tr>
            </a:tbl>
          </a:graphicData>
        </a:graphic>
      </p:graphicFrame>
    </p:spTree>
    <p:extLst>
      <p:ext uri="{BB962C8B-B14F-4D97-AF65-F5344CB8AC3E}">
        <p14:creationId xmlns:p14="http://schemas.microsoft.com/office/powerpoint/2010/main" xmlns="" val="41639253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a:defRPr/>
            </a:pPr>
            <a:r>
              <a:rPr lang="en-US" dirty="0">
                <a:solidFill>
                  <a:srgbClr val="3366FF"/>
                </a:solidFill>
              </a:rPr>
              <a:t>Parasomnia disorders  </a:t>
            </a:r>
            <a:endParaRPr lang="en-US" sz="30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اختلالاتی شامل وحشت شبانه، راه رفتن در خواب، فلج خواب، کابوس و ...</a:t>
            </a:r>
          </a:p>
          <a:p>
            <a:pPr marL="0" indent="0">
              <a:buNone/>
            </a:pPr>
            <a:endParaRPr lang="fa-IR" altLang="en-US" sz="2400" dirty="0"/>
          </a:p>
          <a:p>
            <a:pPr marL="0" indent="0" algn="l" rtl="0">
              <a:buNone/>
            </a:pPr>
            <a:endParaRPr lang="en-US" altLang="en-US" sz="2400" dirty="0"/>
          </a:p>
        </p:txBody>
      </p:sp>
      <p:sp>
        <p:nvSpPr>
          <p:cNvPr id="4" name="Footer Placeholder 3"/>
          <p:cNvSpPr>
            <a:spLocks noGrp="1"/>
          </p:cNvSpPr>
          <p:nvPr>
            <p:ph type="ftr" sz="quarter" idx="11"/>
          </p:nvPr>
        </p:nvSpPr>
        <p:spPr>
          <a:xfrm>
            <a:off x="7315200" y="6356350"/>
            <a:ext cx="32766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102</a:t>
            </a:fld>
            <a:endParaRPr lang="en-US" altLang="en-US" sz="1200">
              <a:solidFill>
                <a:srgbClr val="898989"/>
              </a:solidFill>
              <a:cs typeface="Arial" panose="020B0604020202020204" pitchFamily="34" charset="0"/>
            </a:endParaRPr>
          </a:p>
        </p:txBody>
      </p:sp>
      <p:graphicFrame>
        <p:nvGraphicFramePr>
          <p:cNvPr id="3" name="Table 2"/>
          <p:cNvGraphicFramePr>
            <a:graphicFrameLocks noGrp="1"/>
          </p:cNvGraphicFramePr>
          <p:nvPr>
            <p:extLst/>
          </p:nvPr>
        </p:nvGraphicFramePr>
        <p:xfrm>
          <a:off x="3276600" y="3121501"/>
          <a:ext cx="6096000" cy="74168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xmlns="" val="3918563372"/>
                    </a:ext>
                  </a:extLst>
                </a:gridCol>
              </a:tblGrid>
              <a:tr h="370840">
                <a:tc>
                  <a:txBody>
                    <a:bodyPr/>
                    <a:lstStyle/>
                    <a:p>
                      <a:pPr algn="l" rtl="0"/>
                      <a:r>
                        <a:rPr lang="en-US" sz="1800" u="none" strike="noStrike" kern="1200" dirty="0" smtClean="0">
                          <a:solidFill>
                            <a:srgbClr val="000000"/>
                          </a:solidFill>
                          <a:effectLst/>
                          <a:latin typeface="+mn-lt"/>
                          <a:ea typeface="+mn-ea"/>
                          <a:cs typeface="+mn-cs"/>
                        </a:rPr>
                        <a:t>7B01.1</a:t>
                      </a:r>
                      <a:r>
                        <a:rPr lang="en-US" sz="1800" u="none" strike="noStrike" kern="1200" dirty="0">
                          <a:solidFill>
                            <a:srgbClr val="000000"/>
                          </a:solidFill>
                          <a:effectLst/>
                          <a:latin typeface="+mn-lt"/>
                          <a:ea typeface="+mn-ea"/>
                          <a:cs typeface="+mn-cs"/>
                        </a:rPr>
                        <a:t> Recurrent isolated sleep paralysis  </a:t>
                      </a:r>
                    </a:p>
                  </a:txBody>
                  <a:tcPr marL="0" marR="0" marT="0" marB="0" anchor="ctr"/>
                </a:tc>
                <a:extLst>
                  <a:ext uri="{0D108BD9-81ED-4DB2-BD59-A6C34878D82A}">
                    <a16:rowId xmlns:a16="http://schemas.microsoft.com/office/drawing/2014/main" xmlns="" val="1987452543"/>
                  </a:ext>
                </a:extLst>
              </a:tr>
              <a:tr h="370840">
                <a:tc>
                  <a:txBody>
                    <a:bodyPr/>
                    <a:lstStyle/>
                    <a:p>
                      <a:pPr algn="l" rtl="0"/>
                      <a:r>
                        <a:rPr lang="en-US" sz="1800" u="none" strike="noStrike" kern="1200" dirty="0" smtClean="0">
                          <a:solidFill>
                            <a:srgbClr val="000000"/>
                          </a:solidFill>
                          <a:effectLst/>
                          <a:latin typeface="+mn-lt"/>
                          <a:ea typeface="+mn-ea"/>
                          <a:cs typeface="+mn-cs"/>
                        </a:rPr>
                        <a:t>7B01.2</a:t>
                      </a:r>
                      <a:r>
                        <a:rPr lang="en-US" sz="1800" u="none" strike="noStrike" kern="1200" dirty="0">
                          <a:solidFill>
                            <a:srgbClr val="000000"/>
                          </a:solidFill>
                          <a:effectLst/>
                          <a:latin typeface="+mn-lt"/>
                          <a:ea typeface="+mn-ea"/>
                          <a:cs typeface="+mn-cs"/>
                        </a:rPr>
                        <a:t> Nightmare disorder  </a:t>
                      </a:r>
                    </a:p>
                  </a:txBody>
                  <a:tcPr marL="0" marR="0" marT="0" marB="0" anchor="ctr"/>
                </a:tc>
                <a:extLst>
                  <a:ext uri="{0D108BD9-81ED-4DB2-BD59-A6C34878D82A}">
                    <a16:rowId xmlns:a16="http://schemas.microsoft.com/office/drawing/2014/main" xmlns="" val="3124024363"/>
                  </a:ext>
                </a:extLst>
              </a:tr>
            </a:tbl>
          </a:graphicData>
        </a:graphic>
      </p:graphicFrame>
    </p:spTree>
    <p:extLst>
      <p:ext uri="{BB962C8B-B14F-4D97-AF65-F5344CB8AC3E}">
        <p14:creationId xmlns:p14="http://schemas.microsoft.com/office/powerpoint/2010/main" xmlns="" val="20084138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905000" y="951723"/>
            <a:ext cx="8229600" cy="4525963"/>
          </a:xfrm>
        </p:spPr>
        <p:txBody>
          <a:bodyPr/>
          <a:lstStyle/>
          <a:p>
            <a:endParaRPr lang="en-US" sz="2700" dirty="0"/>
          </a:p>
          <a:p>
            <a:endParaRPr lang="fa-IR" sz="2700" dirty="0"/>
          </a:p>
          <a:p>
            <a:endParaRPr lang="fa-IR" sz="2700" dirty="0"/>
          </a:p>
          <a:p>
            <a:endParaRPr lang="fa-IR" sz="2700" dirty="0"/>
          </a:p>
          <a:p>
            <a:r>
              <a:rPr lang="fa-IR" sz="2700" dirty="0"/>
              <a:t>حل نمونه مثال های کدگذاری </a:t>
            </a:r>
            <a:endParaRPr lang="en-US" sz="2700" dirty="0"/>
          </a:p>
          <a:p>
            <a:endParaRPr lang="fa-IR" sz="2700" dirty="0"/>
          </a:p>
          <a:p>
            <a:endParaRPr lang="en-US" dirty="0"/>
          </a:p>
        </p:txBody>
      </p:sp>
      <p:sp>
        <p:nvSpPr>
          <p:cNvPr id="4" name="Footer Placeholder 3">
            <a:extLst>
              <a:ext uri="{FF2B5EF4-FFF2-40B4-BE49-F238E27FC236}">
                <a16:creationId xmlns:a16="http://schemas.microsoft.com/office/drawing/2014/main" xmlns="" id="{01371B6E-BB89-74F8-FC98-25F678E27576}"/>
              </a:ext>
            </a:extLst>
          </p:cNvPr>
          <p:cNvSpPr>
            <a:spLocks noGrp="1"/>
          </p:cNvSpPr>
          <p:nvPr>
            <p:ph type="ftr" sz="quarter" idx="11"/>
          </p:nvPr>
        </p:nvSpPr>
        <p:spPr>
          <a:xfrm>
            <a:off x="7543800" y="6347412"/>
            <a:ext cx="31242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a:extLst>
              <a:ext uri="{FF2B5EF4-FFF2-40B4-BE49-F238E27FC236}">
                <a16:creationId xmlns:a16="http://schemas.microsoft.com/office/drawing/2014/main" xmlns="" id="{C5577467-D928-6437-06DE-34BBAEA0AD24}"/>
              </a:ext>
            </a:extLst>
          </p:cNvPr>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103</a:t>
            </a:fld>
            <a:endParaRPr lang="en-US" altLang="en-US">
              <a:latin typeface="Times New Roman" panose="02020603050405020304" pitchFamily="18" charset="0"/>
              <a:cs typeface="Arial" panose="020B0604020202020204" pitchFamily="34" charset="0"/>
            </a:endParaRP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xmlns="" val="27329182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dirty="0" smtClean="0"/>
              <a:t>Moderate</a:t>
            </a:r>
            <a:r>
              <a:rPr lang="en-US" dirty="0"/>
              <a:t> </a:t>
            </a:r>
            <a:r>
              <a:rPr lang="en-US" dirty="0" smtClean="0"/>
              <a:t>Chronic insomnia</a:t>
            </a:r>
          </a:p>
          <a:p>
            <a:pPr algn="l" rtl="0"/>
            <a:endParaRPr lang="en-US" b="1" dirty="0"/>
          </a:p>
          <a:p>
            <a:pPr algn="l" rtl="0"/>
            <a:endParaRPr lang="en-US" dirty="0"/>
          </a:p>
        </p:txBody>
      </p:sp>
      <p:sp>
        <p:nvSpPr>
          <p:cNvPr id="4" name="Footer Placeholder 3"/>
          <p:cNvSpPr>
            <a:spLocks noGrp="1"/>
          </p:cNvSpPr>
          <p:nvPr>
            <p:ph type="ftr" sz="quarter" idx="11"/>
          </p:nvPr>
        </p:nvSpPr>
        <p:spPr>
          <a:xfrm>
            <a:off x="7315200" y="6356350"/>
            <a:ext cx="33528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104</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38765487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dirty="0">
                <a:solidFill>
                  <a:srgbClr val="FF0000"/>
                </a:solidFill>
              </a:rPr>
              <a:t>Moderate </a:t>
            </a:r>
            <a:r>
              <a:rPr lang="en-US" dirty="0" smtClean="0">
                <a:solidFill>
                  <a:srgbClr val="FF0000"/>
                </a:solidFill>
              </a:rPr>
              <a:t>chronic insomnia</a:t>
            </a:r>
          </a:p>
          <a:p>
            <a:pPr algn="l" rtl="0"/>
            <a:endParaRPr lang="en-US" b="1" dirty="0"/>
          </a:p>
          <a:p>
            <a:pPr algn="l" rtl="0"/>
            <a:r>
              <a:rPr lang="en-US" dirty="0" smtClean="0"/>
              <a:t>7A00&amp;XS0T</a:t>
            </a:r>
            <a:endParaRPr lang="en-US" dirty="0"/>
          </a:p>
        </p:txBody>
      </p:sp>
      <p:sp>
        <p:nvSpPr>
          <p:cNvPr id="4" name="Footer Placeholder 3"/>
          <p:cNvSpPr>
            <a:spLocks noGrp="1"/>
          </p:cNvSpPr>
          <p:nvPr>
            <p:ph type="ftr" sz="quarter" idx="11"/>
          </p:nvPr>
        </p:nvSpPr>
        <p:spPr>
          <a:xfrm>
            <a:off x="7391400" y="6356350"/>
            <a:ext cx="32004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105</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36876151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undefined">
            <a:extLst>
              <a:ext uri="{FF2B5EF4-FFF2-40B4-BE49-F238E27FC236}">
                <a16:creationId xmlns:a16="http://schemas.microsoft.com/office/drawing/2014/main" xmlns="" id="{220AB254-D49B-429F-96D1-EDB3872BC61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3892" y="1081007"/>
            <a:ext cx="5286246" cy="469598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6C976CA4-444E-401B-BC1F-4A9C5CB65F78}"/>
              </a:ext>
            </a:extLst>
          </p:cNvPr>
          <p:cNvSpPr>
            <a:spLocks noGrp="1"/>
          </p:cNvSpPr>
          <p:nvPr>
            <p:ph type="ctrTitle"/>
          </p:nvPr>
        </p:nvSpPr>
        <p:spPr>
          <a:xfrm>
            <a:off x="6096000" y="1540972"/>
            <a:ext cx="4572000" cy="1450356"/>
          </a:xfrm>
          <a:solidFill>
            <a:srgbClr val="99CCFF"/>
          </a:solidFill>
        </p:spPr>
        <p:txBody>
          <a:bodyPr>
            <a:normAutofit/>
          </a:bodyPr>
          <a:lstStyle/>
          <a:p>
            <a:r>
              <a:rPr lang="fa-IR" sz="7200" b="1" dirty="0">
                <a:cs typeface="B Nazanin" panose="00000400000000000000" pitchFamily="2" charset="-78"/>
              </a:rPr>
              <a:t>فصل 8 </a:t>
            </a:r>
            <a:endParaRPr lang="en-US" sz="7200" b="1" dirty="0"/>
          </a:p>
        </p:txBody>
      </p:sp>
      <p:sp>
        <p:nvSpPr>
          <p:cNvPr id="3" name="Subtitle 2">
            <a:extLst>
              <a:ext uri="{FF2B5EF4-FFF2-40B4-BE49-F238E27FC236}">
                <a16:creationId xmlns:a16="http://schemas.microsoft.com/office/drawing/2014/main" xmlns="" id="{6E5147C4-B331-47B7-86F9-0DCEBB4382D9}"/>
              </a:ext>
            </a:extLst>
          </p:cNvPr>
          <p:cNvSpPr>
            <a:spLocks noGrp="1"/>
          </p:cNvSpPr>
          <p:nvPr>
            <p:ph type="subTitle" idx="1"/>
          </p:nvPr>
        </p:nvSpPr>
        <p:spPr>
          <a:xfrm>
            <a:off x="5136827" y="3246896"/>
            <a:ext cx="6927742" cy="1270419"/>
          </a:xfrm>
        </p:spPr>
        <p:txBody>
          <a:bodyPr>
            <a:normAutofit fontScale="77500" lnSpcReduction="20000"/>
          </a:bodyPr>
          <a:lstStyle/>
          <a:p>
            <a:pPr rtl="1"/>
            <a:r>
              <a:rPr lang="fa-IR" sz="3600" b="1" dirty="0">
                <a:solidFill>
                  <a:schemeClr val="accent6">
                    <a:lumMod val="50000"/>
                  </a:schemeClr>
                </a:solidFill>
                <a:cs typeface="B Nazanin" panose="00000400000000000000" pitchFamily="2" charset="-78"/>
              </a:rPr>
              <a:t>بیماریهای سیستم عصبی </a:t>
            </a:r>
          </a:p>
          <a:p>
            <a:pPr rtl="1"/>
            <a:endParaRPr lang="fa-IR" sz="3600" b="1" dirty="0">
              <a:solidFill>
                <a:schemeClr val="accent6">
                  <a:lumMod val="50000"/>
                </a:schemeClr>
              </a:solidFill>
              <a:cs typeface="B Nazanin" panose="00000400000000000000" pitchFamily="2" charset="-78"/>
            </a:endParaRPr>
          </a:p>
          <a:p>
            <a:pPr rtl="1"/>
            <a:r>
              <a:rPr lang="en-US" sz="3600" b="1" i="0" dirty="0">
                <a:solidFill>
                  <a:schemeClr val="accent6">
                    <a:lumMod val="50000"/>
                  </a:schemeClr>
                </a:solidFill>
                <a:effectLst/>
                <a:latin typeface="Arial" panose="020B0604020202020204" pitchFamily="34" charset="0"/>
              </a:rPr>
              <a:t>Diseases of the nervous system</a:t>
            </a:r>
            <a:endParaRPr lang="en-US" sz="3600" b="1" dirty="0">
              <a:solidFill>
                <a:schemeClr val="accent6">
                  <a:lumMod val="50000"/>
                </a:schemeClr>
              </a:solidFill>
            </a:endParaRPr>
          </a:p>
        </p:txBody>
      </p:sp>
      <p:grpSp>
        <p:nvGrpSpPr>
          <p:cNvPr id="4" name="Group 3">
            <a:extLst>
              <a:ext uri="{FF2B5EF4-FFF2-40B4-BE49-F238E27FC236}">
                <a16:creationId xmlns:a16="http://schemas.microsoft.com/office/drawing/2014/main" xmlns="" id="{7BD516BC-AD22-4864-96B4-197B2CEE18FD}"/>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53274228-A843-4337-A04A-C77172405E90}"/>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D6FD5D99-C9BB-4FC3-ACA3-146945728ECC}"/>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
        <p:nvSpPr>
          <p:cNvPr id="7" name="TextBox 6">
            <a:extLst>
              <a:ext uri="{FF2B5EF4-FFF2-40B4-BE49-F238E27FC236}">
                <a16:creationId xmlns:a16="http://schemas.microsoft.com/office/drawing/2014/main" xmlns="" id="{949939A3-68FD-4067-A818-FCF65A2CCC7E}"/>
              </a:ext>
            </a:extLst>
          </p:cNvPr>
          <p:cNvSpPr txBox="1"/>
          <p:nvPr/>
        </p:nvSpPr>
        <p:spPr>
          <a:xfrm>
            <a:off x="6524786" y="4585346"/>
            <a:ext cx="3998563" cy="1200329"/>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4472C4"/>
                </a:solidFill>
                <a:effectLst/>
                <a:uLnTx/>
                <a:uFillTx/>
                <a:latin typeface="Calibri" panose="020F0502020204030204"/>
                <a:ea typeface="+mn-ea"/>
                <a:cs typeface="B Nazanin" panose="00000400000000000000" pitchFamily="2" charset="-78"/>
              </a:rPr>
              <a:t>دکتر زهراسادات آزادمنجیر</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4472C4"/>
                </a:solidFill>
                <a:effectLst/>
                <a:uLnTx/>
                <a:uFillTx/>
                <a:latin typeface="Calibri" panose="020F0502020204030204"/>
                <a:ea typeface="+mn-ea"/>
                <a:cs typeface="B Nazanin" panose="00000400000000000000" pitchFamily="2" charset="-78"/>
              </a:rPr>
              <a:t>عضو هیات علمی دانشگاه علوم پزشکی تهران</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4472C4"/>
                </a:solidFill>
                <a:effectLst/>
                <a:uLnTx/>
                <a:uFillTx/>
                <a:latin typeface="Calibri" panose="020F0502020204030204"/>
                <a:ea typeface="+mn-ea"/>
                <a:cs typeface="B Nazanin" panose="00000400000000000000" pitchFamily="2" charset="-78"/>
              </a:rPr>
              <a:t>دکتری تخصصی مدیریت اطلاعات سلامت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B Nazanin" panose="00000400000000000000" pitchFamily="2" charset="-78"/>
              </a:rPr>
              <a:t>z.azadm@yahoo.com</a:t>
            </a:r>
          </a:p>
        </p:txBody>
      </p:sp>
    </p:spTree>
    <p:extLst>
      <p:ext uri="{BB962C8B-B14F-4D97-AF65-F5344CB8AC3E}">
        <p14:creationId xmlns:p14="http://schemas.microsoft.com/office/powerpoint/2010/main" xmlns="" val="34740594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349FB0-CCD2-41BA-AC2C-CF99A119032F}"/>
              </a:ext>
            </a:extLst>
          </p:cNvPr>
          <p:cNvSpPr>
            <a:spLocks noGrp="1"/>
          </p:cNvSpPr>
          <p:nvPr>
            <p:ph type="title"/>
          </p:nvPr>
        </p:nvSpPr>
        <p:spPr/>
        <p:txBody>
          <a:bodyPr/>
          <a:lstStyle/>
          <a:p>
            <a:pPr algn="ctr" rtl="1"/>
            <a:r>
              <a:rPr lang="fa-IR" b="1" dirty="0">
                <a:cs typeface="B Nazanin" panose="00000400000000000000" pitchFamily="2" charset="-78"/>
              </a:rPr>
              <a:t>مهمترین تفاوت ها با </a:t>
            </a:r>
            <a:r>
              <a:rPr lang="en-US" b="1" dirty="0">
                <a:cs typeface="B Nazanin" panose="00000400000000000000" pitchFamily="2" charset="-78"/>
              </a:rPr>
              <a:t>ICD-10</a:t>
            </a:r>
            <a:r>
              <a:rPr lang="fa-IR" b="1" dirty="0">
                <a:cs typeface="B Nazanin" panose="00000400000000000000" pitchFamily="2" charset="-78"/>
              </a:rPr>
              <a:t> </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62E3BFFB-F114-4565-8D0B-7050847D1D9D}"/>
              </a:ext>
            </a:extLst>
          </p:cNvPr>
          <p:cNvSpPr>
            <a:spLocks noGrp="1"/>
          </p:cNvSpPr>
          <p:nvPr>
            <p:ph idx="1"/>
          </p:nvPr>
        </p:nvSpPr>
        <p:spPr/>
        <p:txBody>
          <a:bodyPr>
            <a:normAutofit/>
          </a:bodyPr>
          <a:lstStyle/>
          <a:p>
            <a:pPr algn="r" rtl="1"/>
            <a:r>
              <a:rPr lang="fa-IR" dirty="0">
                <a:cs typeface="B Nazanin" panose="00000400000000000000" pitchFamily="2" charset="-78"/>
              </a:rPr>
              <a:t>اضافه شدن بیماری های عروقی مغز به این فصل و حذف از فصل بیماریهای گردش خون –(البته این گروه بیماری های این فصل با فصل 11، دارای والد چندگانه هستند)</a:t>
            </a:r>
          </a:p>
          <a:p>
            <a:pPr algn="r" rtl="1"/>
            <a:r>
              <a:rPr lang="en-US" b="0" i="0" u="none" strike="noStrike" baseline="0" dirty="0">
                <a:cs typeface="B Nazanin" panose="00000400000000000000" pitchFamily="2" charset="-78"/>
              </a:rPr>
              <a:t>Transient </a:t>
            </a:r>
            <a:r>
              <a:rPr lang="en-US" b="0" i="0" u="none" strike="noStrike" baseline="0" dirty="0" err="1">
                <a:cs typeface="B Nazanin" panose="00000400000000000000" pitchFamily="2" charset="-78"/>
              </a:rPr>
              <a:t>Ischaemic</a:t>
            </a:r>
            <a:r>
              <a:rPr lang="en-US" b="0" i="0" u="none" strike="noStrike" baseline="0" dirty="0">
                <a:cs typeface="B Nazanin" panose="00000400000000000000" pitchFamily="2" charset="-78"/>
              </a:rPr>
              <a:t> attack (TIA)</a:t>
            </a:r>
            <a:r>
              <a:rPr lang="fa-IR" b="0" i="0" u="none" strike="noStrike" baseline="0" dirty="0">
                <a:cs typeface="B Nazanin" panose="00000400000000000000" pitchFamily="2" charset="-78"/>
              </a:rPr>
              <a:t> نیز به این فصل منتقل شده </a:t>
            </a:r>
          </a:p>
          <a:p>
            <a:pPr algn="r" rtl="1"/>
            <a:r>
              <a:rPr lang="fa-IR" dirty="0">
                <a:cs typeface="B Nazanin" panose="00000400000000000000" pitchFamily="2" charset="-78"/>
              </a:rPr>
              <a:t>بلوک </a:t>
            </a:r>
            <a:r>
              <a:rPr lang="en-US" b="0" i="0" u="none" strike="noStrike" baseline="0" dirty="0">
                <a:cs typeface="B Nazanin" panose="00000400000000000000" pitchFamily="2" charset="-78"/>
              </a:rPr>
              <a:t>episodic and paroxysmal disorders</a:t>
            </a:r>
            <a:r>
              <a:rPr lang="fa-IR" b="0" i="0" u="none" strike="noStrike" baseline="0" dirty="0">
                <a:cs typeface="B Nazanin" panose="00000400000000000000" pitchFamily="2" charset="-78"/>
              </a:rPr>
              <a:t> در این طبقه بندی به اختلالات سردرد، صرع و اختلالات عروقی مغزی شکسته شدند</a:t>
            </a:r>
            <a:endParaRPr lang="en-US" b="0" i="0" u="none" strike="noStrike" baseline="0" dirty="0">
              <a:cs typeface="B Nazanin" panose="00000400000000000000" pitchFamily="2" charset="-78"/>
            </a:endParaRPr>
          </a:p>
          <a:p>
            <a:pPr algn="r" rtl="1"/>
            <a:r>
              <a:rPr lang="fa-IR" b="0" i="0" u="none" strike="noStrike" baseline="0" dirty="0">
                <a:cs typeface="B Nazanin" panose="00000400000000000000" pitchFamily="2" charset="-78"/>
              </a:rPr>
              <a:t>بخش اختلالات مربوط به خواب آنها در فصل 7 جایگذاری شد. </a:t>
            </a:r>
          </a:p>
          <a:p>
            <a:pPr algn="r" rtl="1"/>
            <a:endParaRPr lang="en-US" dirty="0">
              <a:cs typeface="B Nazanin" panose="00000400000000000000" pitchFamily="2" charset="-78"/>
            </a:endParaRPr>
          </a:p>
        </p:txBody>
      </p:sp>
      <p:grpSp>
        <p:nvGrpSpPr>
          <p:cNvPr id="4" name="Group 3">
            <a:extLst>
              <a:ext uri="{FF2B5EF4-FFF2-40B4-BE49-F238E27FC236}">
                <a16:creationId xmlns:a16="http://schemas.microsoft.com/office/drawing/2014/main" xmlns="" id="{902CC01B-2DA8-4903-AD82-67AA9183E369}"/>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E5E8E6A2-963B-40FD-92E6-D9FA64B77A0D}"/>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136D9FC9-80C3-4807-8B90-CB7F17FF8EAE}"/>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32484596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8AE486-67D1-4250-8E93-136475FD2DF1}"/>
              </a:ext>
            </a:extLst>
          </p:cNvPr>
          <p:cNvSpPr>
            <a:spLocks noGrp="1"/>
          </p:cNvSpPr>
          <p:nvPr>
            <p:ph type="title"/>
          </p:nvPr>
        </p:nvSpPr>
        <p:spPr>
          <a:solidFill>
            <a:srgbClr val="FF0000"/>
          </a:solidFill>
        </p:spPr>
        <p:txBody>
          <a:bodyPr/>
          <a:lstStyle/>
          <a:p>
            <a:pPr algn="ctr"/>
            <a:r>
              <a:rPr lang="fa-IR" b="1" dirty="0">
                <a:solidFill>
                  <a:schemeClr val="bg1"/>
                </a:solidFill>
                <a:latin typeface="Arial" panose="020B0604020202020204" pitchFamily="34" charset="0"/>
                <a:cs typeface="B Nazanin" panose="00000400000000000000" pitchFamily="2" charset="-78"/>
              </a:rPr>
              <a:t>موارد استثناء این فصل</a:t>
            </a:r>
            <a:endParaRPr lang="en-US" dirty="0">
              <a:solidFill>
                <a:schemeClr val="bg1"/>
              </a:solidFill>
            </a:endParaRPr>
          </a:p>
        </p:txBody>
      </p:sp>
      <p:sp>
        <p:nvSpPr>
          <p:cNvPr id="3" name="Content Placeholder 2">
            <a:extLst>
              <a:ext uri="{FF2B5EF4-FFF2-40B4-BE49-F238E27FC236}">
                <a16:creationId xmlns:a16="http://schemas.microsoft.com/office/drawing/2014/main" xmlns="" id="{F604D395-AE46-48C7-9A61-D4F6F03C45C4}"/>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en-US" b="0" i="0" dirty="0">
                <a:effectLst/>
                <a:latin typeface="Arial" panose="020B0604020202020204" pitchFamily="34" charset="0"/>
                <a:cs typeface="B Nazanin" panose="00000400000000000000" pitchFamily="2" charset="-78"/>
              </a:rPr>
              <a:t>Endocrine, nutritional or metabolic diseases </a:t>
            </a:r>
            <a:r>
              <a:rPr lang="en-US" b="0" i="0" u="none" strike="noStrike" dirty="0">
                <a:effectLst/>
                <a:latin typeface="Arial" panose="020B0604020202020204" pitchFamily="34" charset="0"/>
                <a:cs typeface="B Nazanin" panose="00000400000000000000" pitchFamily="2" charset="-78"/>
                <a:hlinkClick r:id="rId3" tooltip="link to the entity">
                  <a:extLst>
                    <a:ext uri="{A12FA001-AC4F-418D-AE19-62706E023703}">
                      <ahyp:hlinkClr xmlns="" xmlns:ahyp="http://schemas.microsoft.com/office/drawing/2018/hyperlinkcolor" val="tx"/>
                    </a:ext>
                  </a:extLst>
                </a:hlinkClick>
              </a:rPr>
              <a:t>(5A00-5D46)</a:t>
            </a:r>
            <a:endParaRPr lang="fa-IR" b="0" i="0" u="none" strike="noStrike" dirty="0">
              <a:effectLst/>
              <a:latin typeface="Arial" panose="020B0604020202020204" pitchFamily="34" charset="0"/>
              <a:cs typeface="B Nazanin" panose="00000400000000000000" pitchFamily="2" charset="-78"/>
            </a:endParaRPr>
          </a:p>
          <a:p>
            <a:pPr algn="r" rtl="1">
              <a:buFont typeface="Arial" panose="020B0604020202020204" pitchFamily="34" charset="0"/>
              <a:buChar char="•"/>
            </a:pPr>
            <a:r>
              <a:rPr lang="fa-IR" dirty="0">
                <a:latin typeface="Arial" panose="020B0604020202020204" pitchFamily="34" charset="0"/>
                <a:cs typeface="B Nazanin" panose="00000400000000000000" pitchFamily="2" charset="-78"/>
              </a:rPr>
              <a:t>بیماریهای متابولیک، تغذیه ای و غدد درون ریز</a:t>
            </a:r>
            <a:endParaRPr lang="en-US" b="0" i="0" dirty="0">
              <a:effectLst/>
              <a:latin typeface="Arial" panose="020B0604020202020204" pitchFamily="34" charset="0"/>
              <a:cs typeface="B Nazanin" panose="00000400000000000000" pitchFamily="2" charset="-78"/>
            </a:endParaRPr>
          </a:p>
          <a:p>
            <a:pPr algn="l">
              <a:buFont typeface="Arial" panose="020B0604020202020204" pitchFamily="34" charset="0"/>
              <a:buChar char="•"/>
            </a:pPr>
            <a:r>
              <a:rPr lang="en-US" b="0" i="0" dirty="0">
                <a:effectLst/>
                <a:latin typeface="Arial" panose="020B0604020202020204" pitchFamily="34" charset="0"/>
                <a:cs typeface="B Nazanin" panose="00000400000000000000" pitchFamily="2" charset="-78"/>
              </a:rPr>
              <a:t>Complications of pregnancy, childbirth and the puerperium </a:t>
            </a:r>
            <a:r>
              <a:rPr lang="en-US" b="0" i="0" u="none" strike="noStrike" dirty="0">
                <a:effectLst/>
                <a:latin typeface="Arial" panose="020B0604020202020204" pitchFamily="34" charset="0"/>
                <a:cs typeface="B Nazanin" panose="00000400000000000000" pitchFamily="2" charset="-78"/>
                <a:hlinkClick r:id="rId4" tooltip="link to the entity">
                  <a:extLst>
                    <a:ext uri="{A12FA001-AC4F-418D-AE19-62706E023703}">
                      <ahyp:hlinkClr xmlns="" xmlns:ahyp="http://schemas.microsoft.com/office/drawing/2018/hyperlinkcolor" val="tx"/>
                    </a:ext>
                  </a:extLst>
                </a:hlinkClick>
              </a:rPr>
              <a:t>(JA00-JB6Z)</a:t>
            </a:r>
            <a:endParaRPr lang="fa-IR" b="0" i="0" u="none" strike="noStrike" dirty="0">
              <a:effectLst/>
              <a:latin typeface="Arial" panose="020B0604020202020204" pitchFamily="34" charset="0"/>
              <a:cs typeface="B Nazanin" panose="00000400000000000000" pitchFamily="2" charset="-78"/>
            </a:endParaRPr>
          </a:p>
          <a:p>
            <a:pPr algn="r" rtl="1">
              <a:buFont typeface="Arial" panose="020B0604020202020204" pitchFamily="34" charset="0"/>
              <a:buChar char="•"/>
            </a:pPr>
            <a:r>
              <a:rPr lang="fa-IR" dirty="0">
                <a:latin typeface="Arial" panose="020B0604020202020204" pitchFamily="34" charset="0"/>
                <a:cs typeface="B Nazanin" panose="00000400000000000000" pitchFamily="2" charset="-78"/>
              </a:rPr>
              <a:t>عوارض بارداری، زایمان و دوران نفاسی</a:t>
            </a:r>
            <a:endParaRPr lang="en-US" b="0" i="0" dirty="0">
              <a:effectLst/>
              <a:latin typeface="Arial" panose="020B0604020202020204" pitchFamily="34" charset="0"/>
              <a:cs typeface="B Nazanin" panose="00000400000000000000" pitchFamily="2" charset="-78"/>
            </a:endParaRPr>
          </a:p>
          <a:p>
            <a:pPr algn="l">
              <a:buFont typeface="Arial" panose="020B0604020202020204" pitchFamily="34" charset="0"/>
              <a:buChar char="•"/>
            </a:pPr>
            <a:r>
              <a:rPr lang="en-US" b="0" i="0" dirty="0">
                <a:effectLst/>
                <a:latin typeface="Arial" panose="020B0604020202020204" pitchFamily="34" charset="0"/>
                <a:cs typeface="B Nazanin" panose="00000400000000000000" pitchFamily="2" charset="-78"/>
              </a:rPr>
              <a:t>Certain conditions originating in the perinatal period </a:t>
            </a:r>
            <a:r>
              <a:rPr lang="en-US" b="0" i="0" u="none" strike="noStrike" dirty="0">
                <a:effectLst/>
                <a:latin typeface="Arial" panose="020B0604020202020204" pitchFamily="34" charset="0"/>
                <a:cs typeface="B Nazanin" panose="00000400000000000000" pitchFamily="2" charset="-78"/>
                <a:hlinkClick r:id="rId5" tooltip="link to the entity">
                  <a:extLst>
                    <a:ext uri="{A12FA001-AC4F-418D-AE19-62706E023703}">
                      <ahyp:hlinkClr xmlns="" xmlns:ahyp="http://schemas.microsoft.com/office/drawing/2018/hyperlinkcolor" val="tx"/>
                    </a:ext>
                  </a:extLst>
                </a:hlinkClick>
              </a:rPr>
              <a:t>(KA00-KD5Z)</a:t>
            </a:r>
            <a:endParaRPr lang="fa-IR" b="0" i="0" u="none" strike="noStrike" dirty="0">
              <a:effectLst/>
              <a:latin typeface="Arial" panose="020B0604020202020204" pitchFamily="34" charset="0"/>
              <a:cs typeface="B Nazanin" panose="00000400000000000000" pitchFamily="2" charset="-78"/>
            </a:endParaRPr>
          </a:p>
          <a:p>
            <a:pPr algn="r" rtl="1">
              <a:buFont typeface="Arial" panose="020B0604020202020204" pitchFamily="34" charset="0"/>
              <a:buChar char="•"/>
            </a:pPr>
            <a:r>
              <a:rPr lang="fa-IR" b="0" i="0" dirty="0">
                <a:effectLst/>
                <a:latin typeface="Arial" panose="020B0604020202020204" pitchFamily="34" charset="0"/>
                <a:cs typeface="B Nazanin" panose="00000400000000000000" pitchFamily="2" charset="-78"/>
              </a:rPr>
              <a:t>وضعیت های منشاء گرفته از دوران حول تولد</a:t>
            </a:r>
            <a:endParaRPr lang="en-US" b="0" i="0" dirty="0">
              <a:effectLst/>
              <a:latin typeface="Arial" panose="020B0604020202020204" pitchFamily="34" charset="0"/>
              <a:cs typeface="B Nazanin" panose="00000400000000000000" pitchFamily="2" charset="-78"/>
            </a:endParaRPr>
          </a:p>
          <a:p>
            <a:pPr algn="l">
              <a:buFont typeface="Arial" panose="020B0604020202020204" pitchFamily="34" charset="0"/>
              <a:buChar char="•"/>
            </a:pPr>
            <a:r>
              <a:rPr lang="en-US" b="0" i="0" dirty="0">
                <a:effectLst/>
                <a:latin typeface="Arial" panose="020B0604020202020204" pitchFamily="34" charset="0"/>
                <a:cs typeface="B Nazanin" panose="00000400000000000000" pitchFamily="2" charset="-78"/>
              </a:rPr>
              <a:t>Injury, poisoning or certain other consequences of external causes </a:t>
            </a:r>
            <a:r>
              <a:rPr lang="en-US" b="0" i="0" u="none" strike="noStrike" dirty="0">
                <a:effectLst/>
                <a:latin typeface="Arial" panose="020B0604020202020204" pitchFamily="34" charset="0"/>
                <a:cs typeface="B Nazanin" panose="00000400000000000000" pitchFamily="2" charset="-78"/>
                <a:hlinkClick r:id="rId6" tooltip="link to the entity">
                  <a:extLst>
                    <a:ext uri="{A12FA001-AC4F-418D-AE19-62706E023703}">
                      <ahyp:hlinkClr xmlns="" xmlns:ahyp="http://schemas.microsoft.com/office/drawing/2018/hyperlinkcolor" val="tx"/>
                    </a:ext>
                  </a:extLst>
                </a:hlinkClick>
              </a:rPr>
              <a:t>(NA00-NF2Z)</a:t>
            </a:r>
            <a:endParaRPr lang="fa-IR" b="0" i="0" u="none" strike="noStrike" dirty="0">
              <a:effectLst/>
              <a:latin typeface="Arial" panose="020B0604020202020204" pitchFamily="34" charset="0"/>
              <a:cs typeface="B Nazanin" panose="00000400000000000000" pitchFamily="2" charset="-78"/>
            </a:endParaRPr>
          </a:p>
          <a:p>
            <a:pPr algn="r" rtl="1">
              <a:buFont typeface="Arial" panose="020B0604020202020204" pitchFamily="34" charset="0"/>
              <a:buChar char="•"/>
            </a:pPr>
            <a:r>
              <a:rPr lang="fa-IR" dirty="0">
                <a:latin typeface="Arial" panose="020B0604020202020204" pitchFamily="34" charset="0"/>
                <a:cs typeface="B Nazanin" panose="00000400000000000000" pitchFamily="2" charset="-78"/>
              </a:rPr>
              <a:t>آسیب، مسمومیت و سایر پیامدهای علت خارجی</a:t>
            </a:r>
            <a:endParaRPr lang="en-US" b="0" i="0" dirty="0">
              <a:effectLst/>
              <a:latin typeface="Arial" panose="020B0604020202020204" pitchFamily="34" charset="0"/>
              <a:cs typeface="B Nazanin" panose="00000400000000000000" pitchFamily="2" charset="-78"/>
            </a:endParaRPr>
          </a:p>
          <a:p>
            <a:endParaRPr lang="en-US" dirty="0">
              <a:cs typeface="B Nazanin" panose="00000400000000000000" pitchFamily="2" charset="-78"/>
            </a:endParaRPr>
          </a:p>
        </p:txBody>
      </p:sp>
      <p:grpSp>
        <p:nvGrpSpPr>
          <p:cNvPr id="4" name="Group 3">
            <a:extLst>
              <a:ext uri="{FF2B5EF4-FFF2-40B4-BE49-F238E27FC236}">
                <a16:creationId xmlns:a16="http://schemas.microsoft.com/office/drawing/2014/main" xmlns="" id="{D694D140-3DD9-4237-914B-F5C238822532}"/>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310E578C-5821-4DA1-A265-62266C2E985E}"/>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8302F889-CE91-4425-A3FB-44BB3B394B30}"/>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11563402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1F95C-753A-4F9C-81DE-BAAD62C98115}"/>
              </a:ext>
            </a:extLst>
          </p:cNvPr>
          <p:cNvSpPr>
            <a:spLocks noGrp="1"/>
          </p:cNvSpPr>
          <p:nvPr>
            <p:ph type="title"/>
          </p:nvPr>
        </p:nvSpPr>
        <p:spPr>
          <a:xfrm>
            <a:off x="838200" y="365125"/>
            <a:ext cx="10515600" cy="947529"/>
          </a:xfrm>
          <a:solidFill>
            <a:schemeClr val="accent6">
              <a:lumMod val="20000"/>
              <a:lumOff val="80000"/>
            </a:schemeClr>
          </a:solidFill>
        </p:spPr>
        <p:txBody>
          <a:bodyPr>
            <a:normAutofit/>
          </a:bodyPr>
          <a:lstStyle/>
          <a:p>
            <a:pPr algn="ctr" rtl="1"/>
            <a:r>
              <a:rPr lang="fa-IR" b="1" dirty="0">
                <a:cs typeface="B Nazanin" panose="00000400000000000000" pitchFamily="2" charset="-78"/>
              </a:rPr>
              <a:t>مواردی که خارج از این فصل طبقه بندی شدند</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9D008B72-E6A8-4709-BBAF-6B70740AD982}"/>
              </a:ext>
            </a:extLst>
          </p:cNvPr>
          <p:cNvSpPr>
            <a:spLocks noGrp="1"/>
          </p:cNvSpPr>
          <p:nvPr>
            <p:ph idx="1"/>
          </p:nvPr>
        </p:nvSpPr>
        <p:spPr>
          <a:xfrm>
            <a:off x="449451" y="1531156"/>
            <a:ext cx="10904349" cy="4667251"/>
          </a:xfrm>
        </p:spPr>
        <p:txBody>
          <a:bodyPr>
            <a:normAutofit/>
          </a:bodyPr>
          <a:lstStyle/>
          <a:p>
            <a:pPr algn="l">
              <a:buFont typeface="Arial" panose="020B0604020202020204" pitchFamily="34" charset="0"/>
              <a:buChar char="•"/>
            </a:pPr>
            <a:r>
              <a:rPr lang="en-US" sz="2000" b="0" i="0" dirty="0">
                <a:effectLst/>
                <a:latin typeface="Arial" panose="020B0604020202020204" pitchFamily="34" charset="0"/>
                <a:cs typeface="B Nazanin" panose="00000400000000000000" pitchFamily="2" charset="-78"/>
              </a:rPr>
              <a:t>Non-viral and unspecified infections of the central nervous system </a:t>
            </a:r>
            <a:r>
              <a:rPr lang="en-US" sz="2000" b="0" i="0" u="none" strike="noStrike" dirty="0">
                <a:solidFill>
                  <a:srgbClr val="0563C1"/>
                </a:solidFill>
                <a:effectLst/>
                <a:latin typeface="Arial" panose="020B0604020202020204" pitchFamily="34" charset="0"/>
                <a:cs typeface="B Nazanin" panose="00000400000000000000" pitchFamily="2" charset="-78"/>
                <a:hlinkClick r:id="rId3" tooltip="link to the entity">
                  <a:extLst>
                    <a:ext uri="{A12FA001-AC4F-418D-AE19-62706E023703}">
                      <ahyp:hlinkClr xmlns="" xmlns:ahyp="http://schemas.microsoft.com/office/drawing/2018/hyperlinkcolor" val="tx"/>
                    </a:ext>
                  </a:extLst>
                </a:hlinkClick>
              </a:rPr>
              <a:t>(1D00-1D0Z</a:t>
            </a:r>
            <a:r>
              <a:rPr lang="en-US" sz="2000" b="0" i="0" u="none" strike="noStrike" dirty="0">
                <a:effectLst/>
                <a:latin typeface="Arial" panose="020B0604020202020204" pitchFamily="34" charset="0"/>
                <a:cs typeface="B Nazanin" panose="00000400000000000000" pitchFamily="2" charset="-78"/>
                <a:hlinkClick r:id="rId3" tooltip="link to the entity">
                  <a:extLst>
                    <a:ext uri="{A12FA001-AC4F-418D-AE19-62706E023703}">
                      <ahyp:hlinkClr xmlns="" xmlns:ahyp="http://schemas.microsoft.com/office/drawing/2018/hyperlinkcolor" val="tx"/>
                    </a:ext>
                  </a:extLst>
                </a:hlinkClick>
              </a:rPr>
              <a:t>)</a:t>
            </a:r>
            <a:endParaRPr lang="fa-IR" sz="2000" b="0" i="0" u="none" strike="noStrike" dirty="0">
              <a:effectLst/>
              <a:latin typeface="Arial" panose="020B0604020202020204" pitchFamily="34" charset="0"/>
              <a:cs typeface="B Nazanin" panose="00000400000000000000" pitchFamily="2" charset="-78"/>
            </a:endParaRPr>
          </a:p>
          <a:p>
            <a:pPr algn="r" rtl="1">
              <a:buFont typeface="Arial" panose="020B0604020202020204" pitchFamily="34" charset="0"/>
              <a:buChar char="•"/>
            </a:pPr>
            <a:r>
              <a:rPr lang="fa-IR" sz="2000" dirty="0">
                <a:latin typeface="Arial" panose="020B0604020202020204" pitchFamily="34" charset="0"/>
                <a:cs typeface="B Nazanin" panose="00000400000000000000" pitchFamily="2" charset="-78"/>
              </a:rPr>
              <a:t>عفونت های نامشخص و عفونت های غیرویروسی سیستم عصبی مرکزی </a:t>
            </a:r>
            <a:endParaRPr lang="en-US" sz="2000" b="0" i="0" dirty="0">
              <a:effectLst/>
              <a:latin typeface="Arial" panose="020B0604020202020204" pitchFamily="34" charset="0"/>
              <a:cs typeface="B Nazanin" panose="00000400000000000000" pitchFamily="2" charset="-78"/>
            </a:endParaRPr>
          </a:p>
          <a:p>
            <a:pPr algn="l">
              <a:buFont typeface="Arial" panose="020B0604020202020204" pitchFamily="34" charset="0"/>
              <a:buChar char="•"/>
            </a:pPr>
            <a:r>
              <a:rPr lang="en-US" sz="2000" b="0" i="0" dirty="0">
                <a:effectLst/>
                <a:latin typeface="Arial" panose="020B0604020202020204" pitchFamily="34" charset="0"/>
                <a:cs typeface="B Nazanin" panose="00000400000000000000" pitchFamily="2" charset="-78"/>
              </a:rPr>
              <a:t>Neoplasms of the nervous system </a:t>
            </a:r>
            <a:r>
              <a:rPr lang="en-US" sz="2000" b="0" i="0" u="none" strike="noStrike" dirty="0">
                <a:solidFill>
                  <a:srgbClr val="0563C1"/>
                </a:solidFill>
                <a:effectLst/>
                <a:latin typeface="Arial" panose="020B0604020202020204" pitchFamily="34" charset="0"/>
                <a:cs typeface="B Nazanin" panose="00000400000000000000" pitchFamily="2" charset="-78"/>
                <a:hlinkClick r:id="rId4" tooltip="link to the entity">
                  <a:extLst>
                    <a:ext uri="{A12FA001-AC4F-418D-AE19-62706E023703}">
                      <ahyp:hlinkClr xmlns="" xmlns:ahyp="http://schemas.microsoft.com/office/drawing/2018/hyperlinkcolor" val="tx"/>
                    </a:ext>
                  </a:extLst>
                </a:hlinkClick>
              </a:rPr>
              <a:t>(Chapter 2: 2A00-2A0Z</a:t>
            </a:r>
            <a:r>
              <a:rPr lang="en-US" sz="2000" b="0" i="0" u="none" strike="noStrike" dirty="0">
                <a:effectLst/>
                <a:latin typeface="Arial" panose="020B0604020202020204" pitchFamily="34" charset="0"/>
                <a:cs typeface="B Nazanin" panose="00000400000000000000" pitchFamily="2" charset="-78"/>
                <a:hlinkClick r:id="rId4" tooltip="link to the entity">
                  <a:extLst>
                    <a:ext uri="{A12FA001-AC4F-418D-AE19-62706E023703}">
                      <ahyp:hlinkClr xmlns="" xmlns:ahyp="http://schemas.microsoft.com/office/drawing/2018/hyperlinkcolor" val="tx"/>
                    </a:ext>
                  </a:extLst>
                </a:hlinkClick>
              </a:rPr>
              <a:t>)</a:t>
            </a:r>
            <a:endParaRPr lang="fa-IR" sz="2000" b="0" i="0" u="none" strike="noStrike" dirty="0">
              <a:effectLst/>
              <a:latin typeface="Arial" panose="020B0604020202020204" pitchFamily="34" charset="0"/>
              <a:cs typeface="B Nazanin" panose="00000400000000000000" pitchFamily="2" charset="-78"/>
            </a:endParaRPr>
          </a:p>
          <a:p>
            <a:pPr algn="r" rtl="1">
              <a:buFont typeface="Arial" panose="020B0604020202020204" pitchFamily="34" charset="0"/>
              <a:buChar char="•"/>
            </a:pPr>
            <a:r>
              <a:rPr lang="fa-IR" sz="2000" dirty="0">
                <a:latin typeface="Arial" panose="020B0604020202020204" pitchFamily="34" charset="0"/>
                <a:cs typeface="B Nazanin" panose="00000400000000000000" pitchFamily="2" charset="-78"/>
              </a:rPr>
              <a:t>نئوپلاسم های سیستم عصبی </a:t>
            </a:r>
            <a:endParaRPr lang="en-US" sz="2000" b="0" i="0" dirty="0">
              <a:effectLst/>
              <a:latin typeface="Arial" panose="020B0604020202020204" pitchFamily="34" charset="0"/>
              <a:cs typeface="B Nazanin" panose="00000400000000000000" pitchFamily="2" charset="-78"/>
            </a:endParaRPr>
          </a:p>
          <a:p>
            <a:pPr algn="l">
              <a:buFont typeface="Arial" panose="020B0604020202020204" pitchFamily="34" charset="0"/>
              <a:buChar char="•"/>
            </a:pPr>
            <a:r>
              <a:rPr lang="en-US" sz="2000" b="0" i="0" dirty="0">
                <a:effectLst/>
                <a:latin typeface="Arial" panose="020B0604020202020204" pitchFamily="34" charset="0"/>
                <a:cs typeface="B Nazanin" panose="00000400000000000000" pitchFamily="2" charset="-78"/>
              </a:rPr>
              <a:t>Dissociative neurological symptom disorder </a:t>
            </a:r>
            <a:r>
              <a:rPr lang="en-US" sz="2000" b="0" i="0" dirty="0">
                <a:solidFill>
                  <a:srgbClr val="000000"/>
                </a:solidFill>
                <a:effectLst/>
                <a:latin typeface="Arial" panose="020B0604020202020204" pitchFamily="34" charset="0"/>
              </a:rPr>
              <a:t> </a:t>
            </a:r>
            <a:r>
              <a:rPr lang="en-US" sz="2000" b="0" i="0" u="none" strike="noStrike" dirty="0">
                <a:solidFill>
                  <a:srgbClr val="3B7690"/>
                </a:solidFill>
                <a:effectLst/>
                <a:latin typeface="Arial" panose="020B0604020202020204" pitchFamily="34" charset="0"/>
                <a:hlinkClick r:id="rId5" tooltip="link to the entity"/>
              </a:rPr>
              <a:t>(Chapter 6: 6B60)</a:t>
            </a:r>
            <a:endParaRPr lang="en-US" sz="2000" b="0" i="0" dirty="0">
              <a:solidFill>
                <a:srgbClr val="000000"/>
              </a:solidFill>
              <a:effectLst/>
              <a:latin typeface="Arial" panose="020B0604020202020204" pitchFamily="34" charset="0"/>
            </a:endParaRPr>
          </a:p>
          <a:p>
            <a:pPr algn="r" rtl="1">
              <a:buFont typeface="Arial" panose="020B0604020202020204" pitchFamily="34" charset="0"/>
              <a:buChar char="•"/>
            </a:pPr>
            <a:r>
              <a:rPr lang="fa-IR" sz="2000" dirty="0">
                <a:latin typeface="Arial" panose="020B0604020202020204" pitchFamily="34" charset="0"/>
                <a:cs typeface="B Nazanin" panose="00000400000000000000" pitchFamily="2" charset="-78"/>
              </a:rPr>
              <a:t>اختلالات با علایم عصبی تجزیه ای مثل فراموشی، جداشدن از هویت خود، حالت خلسه  </a:t>
            </a:r>
            <a:endParaRPr lang="en-US" sz="2000" b="0" i="0" dirty="0">
              <a:effectLst/>
              <a:latin typeface="Arial" panose="020B0604020202020204" pitchFamily="34" charset="0"/>
              <a:cs typeface="B Nazanin" panose="00000400000000000000" pitchFamily="2" charset="-78"/>
            </a:endParaRPr>
          </a:p>
          <a:p>
            <a:r>
              <a:rPr lang="en-US" sz="2000" b="0" i="0" dirty="0">
                <a:effectLst/>
                <a:latin typeface="Arial" panose="020B0604020202020204" pitchFamily="34" charset="0"/>
                <a:cs typeface="B Nazanin" panose="00000400000000000000" pitchFamily="2" charset="-78"/>
              </a:rPr>
              <a:t>Paralytic symptoms </a:t>
            </a:r>
            <a:r>
              <a:rPr lang="en-US" sz="2000" b="0" i="0" u="none" strike="noStrike" dirty="0">
                <a:solidFill>
                  <a:srgbClr val="3B7690"/>
                </a:solidFill>
                <a:effectLst/>
                <a:latin typeface="Arial" panose="020B0604020202020204" pitchFamily="34" charset="0"/>
                <a:hlinkClick r:id="rId6" tooltip="link to the entity"/>
              </a:rPr>
              <a:t>(chapter 21: MB50-MB5Z)</a:t>
            </a:r>
            <a:endParaRPr lang="en-US" sz="2000" b="0" i="0" u="none" strike="noStrike" dirty="0">
              <a:effectLst/>
              <a:latin typeface="Arial" panose="020B0604020202020204" pitchFamily="34" charset="0"/>
              <a:cs typeface="B Nazanin" panose="00000400000000000000" pitchFamily="2" charset="-78"/>
            </a:endParaRPr>
          </a:p>
          <a:p>
            <a:pPr algn="r" rtl="1">
              <a:buFont typeface="Arial" panose="020B0604020202020204" pitchFamily="34" charset="0"/>
              <a:buChar char="•"/>
            </a:pPr>
            <a:r>
              <a:rPr lang="fa-IR" sz="2000" b="0" i="0" dirty="0">
                <a:effectLst/>
                <a:latin typeface="Arial" panose="020B0604020202020204" pitchFamily="34" charset="0"/>
                <a:cs typeface="B Nazanin" panose="00000400000000000000" pitchFamily="2" charset="-78"/>
              </a:rPr>
              <a:t>علایم پارالایتیک یا فلجی </a:t>
            </a:r>
            <a:endParaRPr lang="en-US" sz="2000" b="0" i="0" dirty="0">
              <a:effectLst/>
              <a:latin typeface="Arial" panose="020B0604020202020204" pitchFamily="34" charset="0"/>
              <a:cs typeface="B Nazanin" panose="00000400000000000000" pitchFamily="2" charset="-78"/>
            </a:endParaRPr>
          </a:p>
          <a:p>
            <a:pPr algn="l">
              <a:buFont typeface="Arial" panose="020B0604020202020204" pitchFamily="34" charset="0"/>
              <a:buChar char="•"/>
            </a:pPr>
            <a:r>
              <a:rPr lang="en-US" sz="2000" b="0" i="0" dirty="0">
                <a:effectLst/>
                <a:latin typeface="Arial" panose="020B0604020202020204" pitchFamily="34" charset="0"/>
                <a:cs typeface="B Nazanin" panose="00000400000000000000" pitchFamily="2" charset="-78"/>
              </a:rPr>
              <a:t>Diseases of the nervous system complicating pregnancy, childbirth or the puerperium </a:t>
            </a:r>
            <a:r>
              <a:rPr lang="en-US" sz="2000" b="0" i="0" u="none" strike="noStrike" dirty="0">
                <a:solidFill>
                  <a:srgbClr val="3B7690"/>
                </a:solidFill>
                <a:effectLst/>
                <a:latin typeface="Arial" panose="020B0604020202020204" pitchFamily="34" charset="0"/>
                <a:hlinkClick r:id="rId7" tooltip="link to the entity"/>
              </a:rPr>
              <a:t>(chapter 18: JB64.3)</a:t>
            </a:r>
            <a:endParaRPr lang="en-US" sz="2000" b="0" i="0" dirty="0">
              <a:solidFill>
                <a:srgbClr val="000000"/>
              </a:solidFill>
              <a:effectLst/>
              <a:latin typeface="Arial" panose="020B0604020202020204" pitchFamily="34" charset="0"/>
            </a:endParaRPr>
          </a:p>
          <a:p>
            <a:pPr algn="r" rtl="1">
              <a:buFont typeface="Arial" panose="020B0604020202020204" pitchFamily="34" charset="0"/>
              <a:buChar char="•"/>
            </a:pPr>
            <a:r>
              <a:rPr lang="fa-IR" sz="2000" b="0" i="0" dirty="0">
                <a:effectLst/>
                <a:latin typeface="Arial" panose="020B0604020202020204" pitchFamily="34" charset="0"/>
                <a:cs typeface="B Nazanin" panose="00000400000000000000" pitchFamily="2" charset="-78"/>
              </a:rPr>
              <a:t>بیماری های سیستم عصبی که بارداری ، زایمان و نفاسی را دچار عارضه می کند</a:t>
            </a:r>
            <a:endParaRPr lang="en-US" sz="2000" b="0" i="0" dirty="0">
              <a:effectLst/>
              <a:latin typeface="Arial" panose="020B0604020202020204" pitchFamily="34" charset="0"/>
              <a:cs typeface="B Nazanin" panose="00000400000000000000" pitchFamily="2" charset="-78"/>
            </a:endParaRPr>
          </a:p>
          <a:p>
            <a:pPr rtl="1"/>
            <a:endParaRPr lang="en-US" sz="1600" dirty="0"/>
          </a:p>
        </p:txBody>
      </p:sp>
      <p:grpSp>
        <p:nvGrpSpPr>
          <p:cNvPr id="4" name="Group 3">
            <a:extLst>
              <a:ext uri="{FF2B5EF4-FFF2-40B4-BE49-F238E27FC236}">
                <a16:creationId xmlns:a16="http://schemas.microsoft.com/office/drawing/2014/main" xmlns="" id="{FDA409D4-4C19-4147-92B2-0618A3064B50}"/>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B42D7B3F-BF7B-4DC7-8E2E-C8B582CABDC5}"/>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5D6746A0-1465-4388-9FFD-BEF477F007D4}"/>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
        <p:nvSpPr>
          <p:cNvPr id="9" name="TextBox 8">
            <a:extLst>
              <a:ext uri="{FF2B5EF4-FFF2-40B4-BE49-F238E27FC236}">
                <a16:creationId xmlns:a16="http://schemas.microsoft.com/office/drawing/2014/main" xmlns="" id="{2AAC6410-D55A-44F0-AC0D-B99A2823EA9D}"/>
              </a:ext>
            </a:extLst>
          </p:cNvPr>
          <p:cNvSpPr txBox="1"/>
          <p:nvPr/>
        </p:nvSpPr>
        <p:spPr>
          <a:xfrm rot="19764731">
            <a:off x="152402" y="432374"/>
            <a:ext cx="1800385" cy="369332"/>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Code elsewhere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11663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نکته</a:t>
            </a:r>
            <a:endParaRPr lang="en-US" dirty="0"/>
          </a:p>
        </p:txBody>
      </p:sp>
      <p:sp>
        <p:nvSpPr>
          <p:cNvPr id="3" name="Content Placeholder 2"/>
          <p:cNvSpPr>
            <a:spLocks noGrp="1"/>
          </p:cNvSpPr>
          <p:nvPr>
            <p:ph idx="1"/>
          </p:nvPr>
        </p:nvSpPr>
        <p:spPr/>
        <p:txBody>
          <a:bodyPr/>
          <a:lstStyle/>
          <a:p>
            <a:r>
              <a:rPr lang="fa-IR" dirty="0"/>
              <a:t>بیماری های عفونی ویروسی، انگلی و قارچی پوست در این بلوک قرار نمی گیرند.</a:t>
            </a:r>
            <a:endParaRPr lang="en-US"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11</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5734871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27372E-B393-42F0-9DB8-3EF801F70B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15B1F71-5172-4323-9E8E-BE8DAFA34B1C}"/>
              </a:ext>
            </a:extLst>
          </p:cNvPr>
          <p:cNvSpPr>
            <a:spLocks noGrp="1"/>
          </p:cNvSpPr>
          <p:nvPr>
            <p:ph idx="1"/>
          </p:nvPr>
        </p:nvSpPr>
        <p:spPr/>
        <p:txBody>
          <a:bodyPr>
            <a:normAutofit/>
          </a:bodyPr>
          <a:lstStyle/>
          <a:p>
            <a:pPr algn="l">
              <a:buFont typeface="Arial" panose="020B0604020202020204" pitchFamily="34" charset="0"/>
              <a:buChar char="•"/>
            </a:pPr>
            <a:r>
              <a:rPr lang="en-US" sz="2000" b="0" i="0" dirty="0">
                <a:effectLst/>
                <a:latin typeface="Arial" panose="020B0604020202020204" pitchFamily="34" charset="0"/>
                <a:cs typeface="B Nazanin" panose="00000400000000000000" pitchFamily="2" charset="-78"/>
              </a:rPr>
              <a:t>Structural developmental anomalies of the nervous system </a:t>
            </a:r>
            <a:r>
              <a:rPr lang="en-US" sz="2000" b="0" i="0" u="none" strike="noStrike" dirty="0">
                <a:solidFill>
                  <a:srgbClr val="3B7690"/>
                </a:solidFill>
                <a:effectLst/>
                <a:latin typeface="Arial" panose="020B0604020202020204" pitchFamily="34" charset="0"/>
                <a:hlinkClick r:id="rId3" tooltip="link to the entity"/>
              </a:rPr>
              <a:t>(chapter 20: LA00-LA0Z)</a:t>
            </a:r>
            <a:endParaRPr lang="en-US" sz="2000" b="0" i="0" dirty="0">
              <a:solidFill>
                <a:srgbClr val="000000"/>
              </a:solidFill>
              <a:effectLst/>
              <a:latin typeface="Arial" panose="020B0604020202020204" pitchFamily="34" charset="0"/>
            </a:endParaRPr>
          </a:p>
          <a:p>
            <a:pPr algn="r" rtl="1">
              <a:buFont typeface="Arial" panose="020B0604020202020204" pitchFamily="34" charset="0"/>
              <a:buChar char="•"/>
            </a:pPr>
            <a:r>
              <a:rPr lang="fa-IR" sz="2000" b="0" i="0" dirty="0">
                <a:effectLst/>
                <a:latin typeface="Arial" panose="020B0604020202020204" pitchFamily="34" charset="0"/>
                <a:cs typeface="B Nazanin" panose="00000400000000000000" pitchFamily="2" charset="-78"/>
              </a:rPr>
              <a:t>ناهنجاریهای رشد ساختاری سیستم عصبی </a:t>
            </a:r>
            <a:endParaRPr lang="en-US" sz="2000" b="0" i="0" dirty="0">
              <a:effectLst/>
              <a:latin typeface="Arial" panose="020B0604020202020204" pitchFamily="34" charset="0"/>
              <a:cs typeface="B Nazanin" panose="00000400000000000000" pitchFamily="2" charset="-78"/>
            </a:endParaRPr>
          </a:p>
          <a:p>
            <a:pPr algn="l">
              <a:buFont typeface="Arial" panose="020B0604020202020204" pitchFamily="34" charset="0"/>
              <a:buChar char="•"/>
            </a:pPr>
            <a:r>
              <a:rPr lang="en-US" sz="2000" b="0" i="0" dirty="0">
                <a:effectLst/>
                <a:latin typeface="Arial" panose="020B0604020202020204" pitchFamily="34" charset="0"/>
                <a:cs typeface="B Nazanin" panose="00000400000000000000" pitchFamily="2" charset="-78"/>
              </a:rPr>
              <a:t>Syndromes with central nervous system anomalies as a major feature </a:t>
            </a:r>
            <a:r>
              <a:rPr lang="en-US" sz="2000" b="0" i="0" u="none" strike="noStrike" dirty="0">
                <a:solidFill>
                  <a:srgbClr val="3B7690"/>
                </a:solidFill>
                <a:effectLst/>
                <a:latin typeface="Arial" panose="020B0604020202020204" pitchFamily="34" charset="0"/>
                <a:hlinkClick r:id="rId4" tooltip="link to the entity"/>
              </a:rPr>
              <a:t>(chapter 20: LD20)</a:t>
            </a:r>
            <a:endParaRPr lang="en-US" sz="2000" b="0" i="0" dirty="0">
              <a:solidFill>
                <a:srgbClr val="000000"/>
              </a:solidFill>
              <a:effectLst/>
              <a:latin typeface="Arial" panose="020B0604020202020204" pitchFamily="34" charset="0"/>
            </a:endParaRPr>
          </a:p>
          <a:p>
            <a:pPr algn="r" rtl="1">
              <a:buFont typeface="Arial" panose="020B0604020202020204" pitchFamily="34" charset="0"/>
              <a:buChar char="•"/>
            </a:pPr>
            <a:r>
              <a:rPr lang="fa-IR" sz="2000" dirty="0">
                <a:latin typeface="Arial" panose="020B0604020202020204" pitchFamily="34" charset="0"/>
                <a:cs typeface="B Nazanin" panose="00000400000000000000" pitchFamily="2" charset="-78"/>
              </a:rPr>
              <a:t>سندرم ها با ویژگی اصلی ناهنجاری  سیستم عصبی مرکزی </a:t>
            </a:r>
            <a:endParaRPr lang="en-US" sz="2000" b="0" i="0" dirty="0">
              <a:effectLst/>
              <a:latin typeface="Arial" panose="020B0604020202020204" pitchFamily="34" charset="0"/>
              <a:cs typeface="B Nazanin" panose="00000400000000000000" pitchFamily="2" charset="-78"/>
            </a:endParaRPr>
          </a:p>
          <a:p>
            <a:r>
              <a:rPr lang="en-US" sz="2000" b="0" i="0" dirty="0">
                <a:effectLst/>
                <a:latin typeface="Arial" panose="020B0604020202020204" pitchFamily="34" charset="0"/>
                <a:cs typeface="B Nazanin" panose="00000400000000000000" pitchFamily="2" charset="-78"/>
              </a:rPr>
              <a:t>Injuries of the nervous system </a:t>
            </a:r>
            <a:r>
              <a:rPr lang="en-US" sz="2000" b="0" i="0" u="none" strike="noStrike" dirty="0">
                <a:solidFill>
                  <a:srgbClr val="3B7690"/>
                </a:solidFill>
                <a:effectLst/>
                <a:latin typeface="Arial" panose="020B0604020202020204" pitchFamily="34" charset="0"/>
                <a:hlinkClick r:id="rId5" tooltip="link to the entity"/>
              </a:rPr>
              <a:t>(chapter 22 )</a:t>
            </a:r>
            <a:endParaRPr lang="fa-IR" sz="2000" b="0" i="0" u="none" strike="noStrike" dirty="0">
              <a:effectLst/>
              <a:latin typeface="Arial" panose="020B0604020202020204" pitchFamily="34" charset="0"/>
              <a:cs typeface="B Nazanin" panose="00000400000000000000" pitchFamily="2" charset="-78"/>
            </a:endParaRPr>
          </a:p>
          <a:p>
            <a:pPr algn="r" rtl="1">
              <a:buFont typeface="Arial" panose="020B0604020202020204" pitchFamily="34" charset="0"/>
              <a:buChar char="•"/>
            </a:pPr>
            <a:r>
              <a:rPr lang="fa-IR" sz="2000" dirty="0">
                <a:latin typeface="Arial" panose="020B0604020202020204" pitchFamily="34" charset="0"/>
                <a:cs typeface="B Nazanin" panose="00000400000000000000" pitchFamily="2" charset="-78"/>
              </a:rPr>
              <a:t>آسیب ها به سیستم عصبی </a:t>
            </a:r>
            <a:endParaRPr lang="en-US" sz="2000" b="0" i="0" dirty="0">
              <a:effectLst/>
              <a:latin typeface="Arial" panose="020B0604020202020204" pitchFamily="34" charset="0"/>
              <a:cs typeface="B Nazanin" panose="00000400000000000000" pitchFamily="2" charset="-78"/>
            </a:endParaRPr>
          </a:p>
          <a:p>
            <a:pPr algn="l">
              <a:buFont typeface="Arial" panose="020B0604020202020204" pitchFamily="34" charset="0"/>
              <a:buChar char="•"/>
            </a:pPr>
            <a:r>
              <a:rPr lang="en-US" sz="2000" b="0" i="0" dirty="0">
                <a:effectLst/>
                <a:latin typeface="Arial" panose="020B0604020202020204" pitchFamily="34" charset="0"/>
                <a:cs typeface="B Nazanin" panose="00000400000000000000" pitchFamily="2" charset="-78"/>
              </a:rPr>
              <a:t>Symptoms, signs or clinical findings of the nervous system </a:t>
            </a:r>
            <a:r>
              <a:rPr lang="en-US" sz="2000" b="0" i="0" u="none" strike="noStrike" dirty="0">
                <a:solidFill>
                  <a:srgbClr val="3B7690"/>
                </a:solidFill>
                <a:effectLst/>
                <a:latin typeface="Arial" panose="020B0604020202020204" pitchFamily="34" charset="0"/>
                <a:hlinkClick r:id="rId6" tooltip="link to the entity"/>
              </a:rPr>
              <a:t>(chapter 21: MB40-MB9Y)</a:t>
            </a:r>
            <a:endParaRPr lang="en-US" sz="2000" b="0" i="0" dirty="0">
              <a:solidFill>
                <a:srgbClr val="000000"/>
              </a:solidFill>
              <a:effectLst/>
              <a:latin typeface="Arial" panose="020B0604020202020204" pitchFamily="34" charset="0"/>
            </a:endParaRPr>
          </a:p>
          <a:p>
            <a:pPr algn="r" rtl="1">
              <a:buFont typeface="Arial" panose="020B0604020202020204" pitchFamily="34" charset="0"/>
              <a:buChar char="•"/>
            </a:pPr>
            <a:r>
              <a:rPr lang="fa-IR" sz="2000" dirty="0">
                <a:latin typeface="Arial" panose="020B0604020202020204" pitchFamily="34" charset="0"/>
                <a:cs typeface="B Nazanin" panose="00000400000000000000" pitchFamily="2" charset="-78"/>
              </a:rPr>
              <a:t>علایم و نشانه ها و یافته های بالینی سیستم عصبی </a:t>
            </a:r>
            <a:endParaRPr lang="en-US" sz="2000" b="0" i="0" dirty="0">
              <a:effectLst/>
              <a:latin typeface="Arial" panose="020B0604020202020204" pitchFamily="34" charset="0"/>
              <a:cs typeface="B Nazanin" panose="00000400000000000000" pitchFamily="2" charset="-78"/>
            </a:endParaRPr>
          </a:p>
          <a:p>
            <a:endParaRPr lang="en-US" sz="2000" dirty="0"/>
          </a:p>
        </p:txBody>
      </p:sp>
      <p:grpSp>
        <p:nvGrpSpPr>
          <p:cNvPr id="4" name="Group 3">
            <a:extLst>
              <a:ext uri="{FF2B5EF4-FFF2-40B4-BE49-F238E27FC236}">
                <a16:creationId xmlns:a16="http://schemas.microsoft.com/office/drawing/2014/main" xmlns="" id="{BF2FC00D-4174-413B-8103-A32010CCFD4B}"/>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6972A065-A3AE-4826-9285-ACB9064D6997}"/>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0DBDDA35-A61D-44E3-8309-1F08B1AFB606}"/>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
        <p:nvSpPr>
          <p:cNvPr id="7" name="TextBox 6">
            <a:extLst>
              <a:ext uri="{FF2B5EF4-FFF2-40B4-BE49-F238E27FC236}">
                <a16:creationId xmlns:a16="http://schemas.microsoft.com/office/drawing/2014/main" xmlns="" id="{F05CA50B-F226-4807-9B06-A53DA6557606}"/>
              </a:ext>
            </a:extLst>
          </p:cNvPr>
          <p:cNvSpPr txBox="1"/>
          <p:nvPr/>
        </p:nvSpPr>
        <p:spPr>
          <a:xfrm rot="19764731">
            <a:off x="152402" y="432374"/>
            <a:ext cx="1800385" cy="369332"/>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Code elsewhere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377696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4F655-68BC-4F89-8B9C-877001FA469B}"/>
              </a:ext>
            </a:extLst>
          </p:cNvPr>
          <p:cNvSpPr>
            <a:spLocks noGrp="1"/>
          </p:cNvSpPr>
          <p:nvPr>
            <p:ph type="title"/>
          </p:nvPr>
        </p:nvSpPr>
        <p:spPr>
          <a:solidFill>
            <a:schemeClr val="accent4">
              <a:lumMod val="60000"/>
              <a:lumOff val="40000"/>
            </a:schemeClr>
          </a:solidFill>
        </p:spPr>
        <p:txBody>
          <a:bodyPr/>
          <a:lstStyle/>
          <a:p>
            <a:pPr algn="r" rtl="1"/>
            <a:r>
              <a:rPr lang="fa-IR" b="1" dirty="0">
                <a:cs typeface="B Nazanin" panose="00000400000000000000" pitchFamily="2" charset="-78"/>
              </a:rPr>
              <a:t>اختلالات حرکتی</a:t>
            </a:r>
            <a:r>
              <a:rPr lang="en-US" b="1" dirty="0">
                <a:cs typeface="B Nazanin" panose="00000400000000000000" pitchFamily="2" charset="-78"/>
              </a:rPr>
              <a:t> </a:t>
            </a:r>
            <a:r>
              <a:rPr lang="en-US" b="1" i="0" dirty="0">
                <a:effectLst/>
                <a:latin typeface="Helvetica Neue"/>
              </a:rPr>
              <a:t>Movement disorders         </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F74044CA-E20B-4053-8974-EC6997B8CF04}"/>
              </a:ext>
            </a:extLst>
          </p:cNvPr>
          <p:cNvSpPr>
            <a:spLocks noGrp="1"/>
          </p:cNvSpPr>
          <p:nvPr>
            <p:ph sz="half" idx="1"/>
          </p:nvPr>
        </p:nvSpPr>
        <p:spPr/>
        <p:txBody>
          <a:bodyPr>
            <a:normAutofit fontScale="70000" lnSpcReduction="20000"/>
          </a:bodyPr>
          <a:lstStyle/>
          <a:p>
            <a:pPr marL="0" indent="0">
              <a:buNone/>
            </a:pPr>
            <a:endParaRPr lang="en-US" dirty="0"/>
          </a:p>
          <a:p>
            <a:r>
              <a:rPr lang="en-US" dirty="0"/>
              <a:t>8A00 Parkinsonism  </a:t>
            </a:r>
          </a:p>
          <a:p>
            <a:r>
              <a:rPr lang="en-US" dirty="0"/>
              <a:t>8A01 Choreiform disorders  </a:t>
            </a:r>
          </a:p>
          <a:p>
            <a:r>
              <a:rPr lang="en-US" dirty="0"/>
              <a:t>8A02 Dystonic disorders  </a:t>
            </a:r>
          </a:p>
          <a:p>
            <a:r>
              <a:rPr lang="en-US" dirty="0"/>
              <a:t>8A03 Ataxic disorders  </a:t>
            </a:r>
          </a:p>
          <a:p>
            <a:r>
              <a:rPr lang="en-US" dirty="0"/>
              <a:t>8A04 Disorders associated with tremor  </a:t>
            </a:r>
          </a:p>
          <a:p>
            <a:r>
              <a:rPr lang="en-US" dirty="0"/>
              <a:t>8A05 Tic disorders  </a:t>
            </a:r>
          </a:p>
          <a:p>
            <a:r>
              <a:rPr lang="en-US" dirty="0"/>
              <a:t>8A06 Myoclonic disorders  </a:t>
            </a:r>
          </a:p>
          <a:p>
            <a:r>
              <a:rPr lang="en-US" dirty="0"/>
              <a:t>8A07 Certain specified movement disorder  </a:t>
            </a:r>
          </a:p>
          <a:p>
            <a:r>
              <a:rPr lang="en-US" dirty="0">
                <a:solidFill>
                  <a:schemeClr val="bg2">
                    <a:lumMod val="75000"/>
                  </a:schemeClr>
                </a:solidFill>
              </a:rPr>
              <a:t>7A80 Restless legs syndrome  </a:t>
            </a:r>
          </a:p>
          <a:p>
            <a:r>
              <a:rPr lang="en-US" dirty="0">
                <a:solidFill>
                  <a:schemeClr val="bg2">
                    <a:lumMod val="75000"/>
                  </a:schemeClr>
                </a:solidFill>
              </a:rPr>
              <a:t>7A81 Periodic limb movement disorder  </a:t>
            </a:r>
          </a:p>
          <a:p>
            <a:r>
              <a:rPr lang="en-US" dirty="0">
                <a:solidFill>
                  <a:schemeClr val="bg2">
                    <a:lumMod val="75000"/>
                  </a:schemeClr>
                </a:solidFill>
              </a:rPr>
              <a:t>8B88.2 Hemifacial spasm </a:t>
            </a:r>
          </a:p>
        </p:txBody>
      </p:sp>
      <p:sp>
        <p:nvSpPr>
          <p:cNvPr id="4" name="Content Placeholder 3">
            <a:extLst>
              <a:ext uri="{FF2B5EF4-FFF2-40B4-BE49-F238E27FC236}">
                <a16:creationId xmlns:a16="http://schemas.microsoft.com/office/drawing/2014/main" xmlns="" id="{B7A33967-3330-4AC4-ADD8-372BA8D860E9}"/>
              </a:ext>
            </a:extLst>
          </p:cNvPr>
          <p:cNvSpPr>
            <a:spLocks noGrp="1"/>
          </p:cNvSpPr>
          <p:nvPr>
            <p:ph sz="half" idx="2"/>
          </p:nvPr>
        </p:nvSpPr>
        <p:spPr>
          <a:xfrm>
            <a:off x="5842861" y="1825625"/>
            <a:ext cx="5510939" cy="4351338"/>
          </a:xfrm>
        </p:spPr>
        <p:txBody>
          <a:bodyPr>
            <a:normAutofit fontScale="70000" lnSpcReduction="20000"/>
          </a:bodyPr>
          <a:lstStyle/>
          <a:p>
            <a:pPr algn="r" rtl="1"/>
            <a:r>
              <a:rPr lang="fa-IR" b="1" dirty="0">
                <a:cs typeface="B Nazanin" panose="00000400000000000000" pitchFamily="2" charset="-78"/>
              </a:rPr>
              <a:t>پارکینسونیسم</a:t>
            </a:r>
          </a:p>
          <a:p>
            <a:pPr algn="r" rtl="1"/>
            <a:r>
              <a:rPr lang="fa-IR" b="1" dirty="0">
                <a:cs typeface="B Nazanin" panose="00000400000000000000" pitchFamily="2" charset="-78"/>
              </a:rPr>
              <a:t>اختلالات کره </a:t>
            </a:r>
          </a:p>
          <a:p>
            <a:pPr algn="r" rtl="1"/>
            <a:r>
              <a:rPr lang="fa-IR" b="1" dirty="0">
                <a:cs typeface="B Nazanin" panose="00000400000000000000" pitchFamily="2" charset="-78"/>
              </a:rPr>
              <a:t>اختلالات انقباضی عضلات </a:t>
            </a:r>
          </a:p>
          <a:p>
            <a:pPr algn="r" rtl="1"/>
            <a:r>
              <a:rPr lang="fa-IR" b="1" dirty="0">
                <a:cs typeface="B Nazanin" panose="00000400000000000000" pitchFamily="2" charset="-78"/>
              </a:rPr>
              <a:t>اختلالات آتاکسی (</a:t>
            </a:r>
            <a:r>
              <a:rPr lang="fa-IR" b="1" i="0" dirty="0">
                <a:solidFill>
                  <a:srgbClr val="202124"/>
                </a:solidFill>
                <a:effectLst/>
                <a:latin typeface="Google Sans"/>
                <a:cs typeface="B Nazanin" panose="00000400000000000000" pitchFamily="2" charset="-78"/>
              </a:rPr>
              <a:t>ناهماهنگی و بی‌نظمی حرکات عضلات)</a:t>
            </a:r>
          </a:p>
          <a:p>
            <a:pPr algn="r" rtl="1"/>
            <a:r>
              <a:rPr lang="fa-IR" b="1" dirty="0">
                <a:solidFill>
                  <a:srgbClr val="202124"/>
                </a:solidFill>
                <a:latin typeface="Google Sans"/>
                <a:cs typeface="B Nazanin" panose="00000400000000000000" pitchFamily="2" charset="-78"/>
              </a:rPr>
              <a:t>اخلالات همراه با لرزش</a:t>
            </a:r>
          </a:p>
          <a:p>
            <a:pPr algn="r" rtl="1"/>
            <a:r>
              <a:rPr lang="fa-IR" b="1" dirty="0">
                <a:solidFill>
                  <a:srgbClr val="202124"/>
                </a:solidFill>
                <a:latin typeface="Google Sans"/>
                <a:cs typeface="B Nazanin" panose="00000400000000000000" pitchFamily="2" charset="-78"/>
              </a:rPr>
              <a:t>اختلالات تیک عصبی </a:t>
            </a:r>
          </a:p>
          <a:p>
            <a:pPr algn="r" rtl="1"/>
            <a:r>
              <a:rPr lang="fa-IR" b="1" dirty="0">
                <a:solidFill>
                  <a:srgbClr val="202124"/>
                </a:solidFill>
                <a:latin typeface="Google Sans"/>
                <a:cs typeface="B Nazanin" panose="00000400000000000000" pitchFamily="2" charset="-78"/>
              </a:rPr>
              <a:t>اختلالات مایوکلینیک</a:t>
            </a:r>
          </a:p>
          <a:p>
            <a:pPr algn="r" rtl="1"/>
            <a:r>
              <a:rPr lang="fa-IR" b="1" dirty="0">
                <a:solidFill>
                  <a:srgbClr val="202124"/>
                </a:solidFill>
                <a:latin typeface="Google Sans"/>
                <a:cs typeface="B Nazanin" panose="00000400000000000000" pitchFamily="2" charset="-78"/>
              </a:rPr>
              <a:t>اختلال حرکتی معین </a:t>
            </a:r>
            <a:endParaRPr lang="en-US" b="1" dirty="0"/>
          </a:p>
        </p:txBody>
      </p:sp>
      <p:grpSp>
        <p:nvGrpSpPr>
          <p:cNvPr id="5" name="Group 4">
            <a:extLst>
              <a:ext uri="{FF2B5EF4-FFF2-40B4-BE49-F238E27FC236}">
                <a16:creationId xmlns:a16="http://schemas.microsoft.com/office/drawing/2014/main" xmlns="" id="{507D06F4-8A37-435E-AD3C-7FFCFC3B5998}"/>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C513A631-974E-4B63-9DD8-F37F856E8F1E}"/>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961B782A-B08C-4C7B-B808-1BF9FA280778}"/>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21443556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5B702-E2AC-41B8-A813-AF81240C7B31}"/>
              </a:ext>
            </a:extLst>
          </p:cNvPr>
          <p:cNvSpPr>
            <a:spLocks noGrp="1"/>
          </p:cNvSpPr>
          <p:nvPr>
            <p:ph type="title"/>
          </p:nvPr>
        </p:nvSpPr>
        <p:spPr>
          <a:solidFill>
            <a:srgbClr val="336699"/>
          </a:solidFill>
        </p:spPr>
        <p:txBody>
          <a:bodyPr/>
          <a:lstStyle/>
          <a:p>
            <a:pPr algn="ctr" rtl="1"/>
            <a:r>
              <a:rPr lang="en-US" b="1" i="0" dirty="0">
                <a:solidFill>
                  <a:schemeClr val="bg1"/>
                </a:solidFill>
                <a:effectLst/>
                <a:latin typeface="Helvetica Neue"/>
              </a:rPr>
              <a:t>8A00 Parkinsonism</a:t>
            </a:r>
            <a:endParaRPr lang="en-US" dirty="0">
              <a:solidFill>
                <a:schemeClr val="bg1"/>
              </a:solidFill>
            </a:endParaRPr>
          </a:p>
        </p:txBody>
      </p:sp>
      <p:sp>
        <p:nvSpPr>
          <p:cNvPr id="3" name="Content Placeholder 2">
            <a:extLst>
              <a:ext uri="{FF2B5EF4-FFF2-40B4-BE49-F238E27FC236}">
                <a16:creationId xmlns:a16="http://schemas.microsoft.com/office/drawing/2014/main" xmlns="" id="{82B16283-7FD0-466D-85D3-E447A890E3BD}"/>
              </a:ext>
            </a:extLst>
          </p:cNvPr>
          <p:cNvSpPr>
            <a:spLocks noGrp="1"/>
          </p:cNvSpPr>
          <p:nvPr>
            <p:ph idx="1"/>
          </p:nvPr>
        </p:nvSpPr>
        <p:spPr>
          <a:xfrm>
            <a:off x="650929" y="1825624"/>
            <a:ext cx="10702871" cy="4462505"/>
          </a:xfrm>
        </p:spPr>
        <p:txBody>
          <a:bodyPr>
            <a:normAutofit/>
          </a:bodyPr>
          <a:lstStyle/>
          <a:p>
            <a:pPr marL="0" indent="0" algn="r" rtl="1">
              <a:buNone/>
            </a:pPr>
            <a:r>
              <a:rPr lang="fa-IR" sz="2600" dirty="0">
                <a:latin typeface="Arial" panose="020B0604020202020204" pitchFamily="34" charset="0"/>
                <a:cs typeface="B Nazanin" panose="00000400000000000000" pitchFamily="2" charset="-78"/>
              </a:rPr>
              <a:t>پارکینسونیسم یک سندرم بالینی است که با چهار ویژگی اصلی مشخص می‌شود:</a:t>
            </a:r>
            <a:endParaRPr lang="en-US" sz="2600" dirty="0">
              <a:latin typeface="Arial" panose="020B0604020202020204" pitchFamily="34" charset="0"/>
              <a:cs typeface="B Nazanin" panose="00000400000000000000" pitchFamily="2" charset="-78"/>
            </a:endParaRPr>
          </a:p>
          <a:p>
            <a:pPr marL="514350" indent="-514350" algn="r" rtl="1">
              <a:buFont typeface="+mj-lt"/>
              <a:buAutoNum type="arabicPeriod"/>
            </a:pPr>
            <a:r>
              <a:rPr lang="fa-IR" sz="2600" dirty="0">
                <a:latin typeface="Arial" panose="020B0604020202020204" pitchFamily="34" charset="0"/>
                <a:cs typeface="B Nazanin" panose="00000400000000000000" pitchFamily="2" charset="-78"/>
              </a:rPr>
              <a:t> لرزش در حالت استراحت</a:t>
            </a:r>
            <a:r>
              <a:rPr lang="en-US" sz="2400" b="0" i="0" dirty="0">
                <a:effectLst/>
                <a:latin typeface="Arial" panose="020B0604020202020204" pitchFamily="34" charset="0"/>
                <a:cs typeface="B Nazanin" panose="00000400000000000000" pitchFamily="2" charset="-78"/>
              </a:rPr>
              <a:t>rest tremor</a:t>
            </a:r>
            <a:endParaRPr lang="en-US" sz="2400" dirty="0">
              <a:latin typeface="Arial" panose="020B0604020202020204" pitchFamily="34" charset="0"/>
              <a:cs typeface="B Nazanin" panose="00000400000000000000" pitchFamily="2" charset="-78"/>
            </a:endParaRPr>
          </a:p>
          <a:p>
            <a:pPr marL="514350" indent="-514350" algn="r" rtl="1">
              <a:buFont typeface="+mj-lt"/>
              <a:buAutoNum type="arabicPeriod"/>
            </a:pPr>
            <a:r>
              <a:rPr lang="fa-IR" sz="2600" dirty="0">
                <a:latin typeface="Arial" panose="020B0604020202020204" pitchFamily="34" charset="0"/>
                <a:cs typeface="B Nazanin" panose="00000400000000000000" pitchFamily="2" charset="-78"/>
              </a:rPr>
              <a:t> سفتی عضلانی</a:t>
            </a:r>
            <a:r>
              <a:rPr lang="en-US" sz="2400" b="0" i="0" dirty="0">
                <a:effectLst/>
                <a:latin typeface="Arial" panose="020B0604020202020204" pitchFamily="34" charset="0"/>
                <a:cs typeface="B Nazanin" panose="00000400000000000000" pitchFamily="2" charset="-78"/>
              </a:rPr>
              <a:t>muscular rigidity </a:t>
            </a:r>
            <a:endParaRPr lang="en-US" sz="2600" dirty="0">
              <a:latin typeface="Arial" panose="020B0604020202020204" pitchFamily="34" charset="0"/>
              <a:cs typeface="B Nazanin" panose="00000400000000000000" pitchFamily="2" charset="-78"/>
            </a:endParaRPr>
          </a:p>
          <a:p>
            <a:pPr marL="514350" indent="-514350" algn="r" rtl="1">
              <a:buFont typeface="+mj-lt"/>
              <a:buAutoNum type="arabicPeriod"/>
            </a:pPr>
            <a:r>
              <a:rPr lang="fa-IR" sz="2600" dirty="0">
                <a:latin typeface="Arial" panose="020B0604020202020204" pitchFamily="34" charset="0"/>
                <a:cs typeface="B Nazanin" panose="00000400000000000000" pitchFamily="2" charset="-78"/>
              </a:rPr>
              <a:t> آکینزی یا برادی‌کینزی</a:t>
            </a:r>
            <a:r>
              <a:rPr lang="en-US" sz="2600" b="0" i="0" dirty="0">
                <a:effectLst/>
                <a:latin typeface="Arial" panose="020B0604020202020204" pitchFamily="34" charset="0"/>
                <a:cs typeface="B Nazanin" panose="00000400000000000000" pitchFamily="2" charset="-78"/>
              </a:rPr>
              <a:t> </a:t>
            </a:r>
            <a:r>
              <a:rPr lang="en-US" sz="2400" dirty="0">
                <a:latin typeface="Arial" panose="020B0604020202020204" pitchFamily="34" charset="0"/>
                <a:cs typeface="B Nazanin" panose="00000400000000000000" pitchFamily="2" charset="-78"/>
              </a:rPr>
              <a:t>akinesia or bradykinesia </a:t>
            </a:r>
          </a:p>
          <a:p>
            <a:pPr marL="514350" indent="-514350" algn="r" rtl="1">
              <a:buFont typeface="+mj-lt"/>
              <a:buAutoNum type="arabicPeriod"/>
            </a:pPr>
            <a:r>
              <a:rPr lang="fa-IR" sz="2600" dirty="0">
                <a:latin typeface="Arial" panose="020B0604020202020204" pitchFamily="34" charset="0"/>
                <a:cs typeface="B Nazanin" panose="00000400000000000000" pitchFamily="2" charset="-78"/>
              </a:rPr>
              <a:t> و اختلالات وضعیتی </a:t>
            </a:r>
            <a:r>
              <a:rPr lang="en-US" sz="2400" dirty="0">
                <a:latin typeface="Arial" panose="020B0604020202020204" pitchFamily="34" charset="0"/>
                <a:cs typeface="B Nazanin" panose="00000400000000000000" pitchFamily="2" charset="-78"/>
              </a:rPr>
              <a:t>postural disturbances  </a:t>
            </a:r>
            <a:r>
              <a:rPr lang="fa-IR" sz="2400" dirty="0">
                <a:latin typeface="Arial" panose="020B0604020202020204" pitchFamily="34" charset="0"/>
                <a:cs typeface="B Nazanin" panose="00000400000000000000" pitchFamily="2" charset="-78"/>
              </a:rPr>
              <a:t> </a:t>
            </a:r>
            <a:r>
              <a:rPr lang="fa-IR" sz="2600" dirty="0">
                <a:latin typeface="Arial" panose="020B0604020202020204" pitchFamily="34" charset="0"/>
                <a:cs typeface="B Nazanin" panose="00000400000000000000" pitchFamily="2" charset="-78"/>
              </a:rPr>
              <a:t>که شامل راه رفتن به هم ریخته </a:t>
            </a:r>
            <a:r>
              <a:rPr lang="en-US" sz="2600" b="0" i="0" dirty="0">
                <a:effectLst/>
                <a:latin typeface="Arial" panose="020B0604020202020204" pitchFamily="34" charset="0"/>
                <a:cs typeface="B Nazanin" panose="00000400000000000000" pitchFamily="2" charset="-78"/>
              </a:rPr>
              <a:t> </a:t>
            </a:r>
            <a:r>
              <a:rPr lang="en-US" sz="2400" dirty="0">
                <a:latin typeface="Arial" panose="020B0604020202020204" pitchFamily="34" charset="0"/>
                <a:cs typeface="B Nazanin" panose="00000400000000000000" pitchFamily="2" charset="-78"/>
              </a:rPr>
              <a:t>shuffling gait </a:t>
            </a:r>
            <a:r>
              <a:rPr lang="fa-IR" sz="2600" dirty="0">
                <a:latin typeface="Arial" panose="020B0604020202020204" pitchFamily="34" charset="0"/>
                <a:cs typeface="B Nazanin" panose="00000400000000000000" pitchFamily="2" charset="-78"/>
              </a:rPr>
              <a:t>و شانه های خمیده </a:t>
            </a:r>
            <a:r>
              <a:rPr lang="en-US" sz="2400" dirty="0">
                <a:latin typeface="Arial" panose="020B0604020202020204" pitchFamily="34" charset="0"/>
                <a:cs typeface="B Nazanin" panose="00000400000000000000" pitchFamily="2" charset="-78"/>
              </a:rPr>
              <a:t>flexed posture </a:t>
            </a:r>
            <a:r>
              <a:rPr lang="fa-IR" sz="2400" dirty="0">
                <a:latin typeface="Arial" panose="020B0604020202020204" pitchFamily="34" charset="0"/>
                <a:cs typeface="B Nazanin" panose="00000400000000000000" pitchFamily="2" charset="-78"/>
              </a:rPr>
              <a:t> </a:t>
            </a:r>
            <a:r>
              <a:rPr lang="fa-IR" sz="2600" dirty="0">
                <a:latin typeface="Arial" panose="020B0604020202020204" pitchFamily="34" charset="0"/>
                <a:cs typeface="B Nazanin" panose="00000400000000000000" pitchFamily="2" charset="-78"/>
              </a:rPr>
              <a:t>و از دست دادن رفلکس‌های وضعیتی </a:t>
            </a:r>
            <a:r>
              <a:rPr lang="en-US" sz="2600" b="0" i="0" dirty="0">
                <a:effectLst/>
                <a:latin typeface="Arial" panose="020B0604020202020204" pitchFamily="34" charset="0"/>
                <a:cs typeface="B Nazanin" panose="00000400000000000000" pitchFamily="2" charset="-78"/>
              </a:rPr>
              <a:t> </a:t>
            </a:r>
            <a:r>
              <a:rPr lang="en-US" sz="2400" dirty="0">
                <a:latin typeface="Arial" panose="020B0604020202020204" pitchFamily="34" charset="0"/>
                <a:cs typeface="B Nazanin" panose="00000400000000000000" pitchFamily="2" charset="-78"/>
              </a:rPr>
              <a:t>loss of postural reflexes</a:t>
            </a:r>
            <a:r>
              <a:rPr lang="fa-IR" sz="2400" dirty="0">
                <a:latin typeface="Arial" panose="020B0604020202020204" pitchFamily="34" charset="0"/>
                <a:cs typeface="B Nazanin" panose="00000400000000000000" pitchFamily="2" charset="-78"/>
              </a:rPr>
              <a:t> </a:t>
            </a:r>
            <a:r>
              <a:rPr lang="fa-IR" sz="2600" dirty="0">
                <a:latin typeface="Arial" panose="020B0604020202020204" pitchFamily="34" charset="0"/>
                <a:cs typeface="B Nazanin" panose="00000400000000000000" pitchFamily="2" charset="-78"/>
              </a:rPr>
              <a:t>است.</a:t>
            </a:r>
            <a:endParaRPr lang="en-US" sz="2600" dirty="0">
              <a:latin typeface="Arial" panose="020B0604020202020204" pitchFamily="34" charset="0"/>
              <a:cs typeface="B Nazanin" panose="00000400000000000000" pitchFamily="2" charset="-78"/>
            </a:endParaRPr>
          </a:p>
        </p:txBody>
      </p:sp>
      <p:grpSp>
        <p:nvGrpSpPr>
          <p:cNvPr id="4" name="Group 3">
            <a:extLst>
              <a:ext uri="{FF2B5EF4-FFF2-40B4-BE49-F238E27FC236}">
                <a16:creationId xmlns:a16="http://schemas.microsoft.com/office/drawing/2014/main" xmlns="" id="{14358AF4-CEB8-498B-94B9-F62C63B3286F}"/>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37A030EB-11E0-4D5F-9D8F-20C537EAFBD9}"/>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DDF66486-B966-481A-B54E-7928A1247C38}"/>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40163792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05485-9A38-4977-B4BB-B9527F249CB7}"/>
              </a:ext>
            </a:extLst>
          </p:cNvPr>
          <p:cNvSpPr>
            <a:spLocks noGrp="1"/>
          </p:cNvSpPr>
          <p:nvPr>
            <p:ph type="title"/>
          </p:nvPr>
        </p:nvSpPr>
        <p:spPr>
          <a:solidFill>
            <a:srgbClr val="0099CC"/>
          </a:solidFill>
        </p:spPr>
        <p:txBody>
          <a:bodyPr/>
          <a:lstStyle/>
          <a:p>
            <a:r>
              <a:rPr lang="en-US" b="1" i="0" dirty="0">
                <a:solidFill>
                  <a:schemeClr val="bg1"/>
                </a:solidFill>
                <a:effectLst/>
                <a:latin typeface="Arial" panose="020B0604020202020204" pitchFamily="34" charset="0"/>
              </a:rPr>
              <a:t>8A00.0 Parkinson disease</a:t>
            </a:r>
            <a:endParaRPr lang="en-US" dirty="0">
              <a:solidFill>
                <a:schemeClr val="bg1"/>
              </a:solidFill>
            </a:endParaRPr>
          </a:p>
        </p:txBody>
      </p:sp>
      <p:sp>
        <p:nvSpPr>
          <p:cNvPr id="3" name="Content Placeholder 2">
            <a:extLst>
              <a:ext uri="{FF2B5EF4-FFF2-40B4-BE49-F238E27FC236}">
                <a16:creationId xmlns:a16="http://schemas.microsoft.com/office/drawing/2014/main" xmlns="" id="{C98F082D-88D1-47E5-ABD6-61ED983EB420}"/>
              </a:ext>
            </a:extLst>
          </p:cNvPr>
          <p:cNvSpPr>
            <a:spLocks noGrp="1"/>
          </p:cNvSpPr>
          <p:nvPr>
            <p:ph idx="1"/>
          </p:nvPr>
        </p:nvSpPr>
        <p:spPr/>
        <p:txBody>
          <a:bodyPr/>
          <a:lstStyle/>
          <a:p>
            <a:pPr algn="just" rtl="1"/>
            <a:r>
              <a:rPr lang="fa-IR" dirty="0">
                <a:cs typeface="B Nazanin" panose="00000400000000000000" pitchFamily="2" charset="-78"/>
              </a:rPr>
              <a:t>اگر به همراه دمانس یا درد اسکلتی عضلانی باشد، نیاز است از کدهای </a:t>
            </a:r>
            <a:r>
              <a:rPr lang="en-US" dirty="0" err="1">
                <a:cs typeface="B Nazanin" panose="00000400000000000000" pitchFamily="2" charset="-78"/>
              </a:rPr>
              <a:t>Postcoordination</a:t>
            </a:r>
            <a:r>
              <a:rPr lang="fa-IR" dirty="0">
                <a:cs typeface="B Nazanin" panose="00000400000000000000" pitchFamily="2" charset="-78"/>
              </a:rPr>
              <a:t> استفاده شود. </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xmlns="" id="{B104429D-3B69-473C-9614-F54911F54FA0}"/>
              </a:ext>
            </a:extLst>
          </p:cNvPr>
          <p:cNvPicPr>
            <a:picLocks noChangeAspect="1"/>
          </p:cNvPicPr>
          <p:nvPr/>
        </p:nvPicPr>
        <p:blipFill>
          <a:blip r:embed="rId2">
            <a:extLst>
              <a:ext uri="{BEBA8EAE-BF5A-486C-A8C5-ECC9F3942E4B}">
                <a14:imgProps xmlns:a14="http://schemas.microsoft.com/office/drawing/2010/main" xmlns="">
                  <a14:imgLayer r:embed="rId3">
                    <a14:imgEffect>
                      <a14:brightnessContrast contrast="-40000"/>
                    </a14:imgEffect>
                  </a14:imgLayer>
                </a14:imgProps>
              </a:ext>
            </a:extLst>
          </a:blip>
          <a:stretch>
            <a:fillRect/>
          </a:stretch>
        </p:blipFill>
        <p:spPr>
          <a:xfrm>
            <a:off x="1190251" y="2291084"/>
            <a:ext cx="5457897" cy="3778544"/>
          </a:xfrm>
          <a:prstGeom prst="rect">
            <a:avLst/>
          </a:prstGeom>
        </p:spPr>
      </p:pic>
      <p:grpSp>
        <p:nvGrpSpPr>
          <p:cNvPr id="6" name="Group 5">
            <a:extLst>
              <a:ext uri="{FF2B5EF4-FFF2-40B4-BE49-F238E27FC236}">
                <a16:creationId xmlns:a16="http://schemas.microsoft.com/office/drawing/2014/main" xmlns="" id="{CA533789-F278-4098-BEE0-99AECE046F7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77B162E-305F-4523-8BA6-BCB9FECC7D13}"/>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14F041CA-C1AB-437B-9BB3-6FB9F0E32728}"/>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5122" name="Picture 2">
            <a:extLst>
              <a:ext uri="{FF2B5EF4-FFF2-40B4-BE49-F238E27FC236}">
                <a16:creationId xmlns:a16="http://schemas.microsoft.com/office/drawing/2014/main" xmlns="" id="{5B10E72D-4055-4320-84F5-88C6F7A6D04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034682" y="2640628"/>
            <a:ext cx="4286250" cy="3429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37411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7E39C-91A5-4A1A-AD5D-9F2643EC9943}"/>
              </a:ext>
            </a:extLst>
          </p:cNvPr>
          <p:cNvSpPr>
            <a:spLocks noGrp="1"/>
          </p:cNvSpPr>
          <p:nvPr>
            <p:ph type="title"/>
          </p:nvPr>
        </p:nvSpPr>
        <p:spPr>
          <a:solidFill>
            <a:srgbClr val="008000"/>
          </a:solidFill>
        </p:spPr>
        <p:txBody>
          <a:bodyPr>
            <a:normAutofit/>
          </a:bodyPr>
          <a:lstStyle/>
          <a:p>
            <a:pPr algn="ctr" rtl="1"/>
            <a:r>
              <a:rPr lang="fa-IR" sz="3600" b="1" dirty="0">
                <a:solidFill>
                  <a:schemeClr val="bg1"/>
                </a:solidFill>
                <a:cs typeface="B Nazanin" panose="00000400000000000000" pitchFamily="2" charset="-78"/>
              </a:rPr>
              <a:t>اختلالات کره شکل     </a:t>
            </a:r>
            <a:r>
              <a:rPr lang="en-US" sz="3600" b="1" dirty="0">
                <a:solidFill>
                  <a:schemeClr val="bg1"/>
                </a:solidFill>
                <a:cs typeface="B Nazanin" panose="00000400000000000000" pitchFamily="2" charset="-78"/>
              </a:rPr>
              <a:t> </a:t>
            </a:r>
            <a:r>
              <a:rPr lang="en-US" sz="3600" b="1" i="0" dirty="0">
                <a:solidFill>
                  <a:schemeClr val="bg1"/>
                </a:solidFill>
                <a:effectLst/>
                <a:latin typeface="Helvetica Neue"/>
              </a:rPr>
              <a:t>8A01 Choreiform disorders</a:t>
            </a:r>
            <a:endParaRPr lang="en-US" sz="3600" b="1" dirty="0">
              <a:solidFill>
                <a:schemeClr val="bg1"/>
              </a:solidFill>
            </a:endParaRPr>
          </a:p>
        </p:txBody>
      </p:sp>
      <p:sp>
        <p:nvSpPr>
          <p:cNvPr id="3" name="Content Placeholder 2">
            <a:extLst>
              <a:ext uri="{FF2B5EF4-FFF2-40B4-BE49-F238E27FC236}">
                <a16:creationId xmlns:a16="http://schemas.microsoft.com/office/drawing/2014/main" xmlns="" id="{D392C1AA-D2BF-41F3-96F2-19AA6410CC23}"/>
              </a:ext>
            </a:extLst>
          </p:cNvPr>
          <p:cNvSpPr>
            <a:spLocks noGrp="1"/>
          </p:cNvSpPr>
          <p:nvPr>
            <p:ph idx="1"/>
          </p:nvPr>
        </p:nvSpPr>
        <p:spPr>
          <a:xfrm>
            <a:off x="1131376" y="1825625"/>
            <a:ext cx="10222424" cy="4351338"/>
          </a:xfrm>
        </p:spPr>
        <p:txBody>
          <a:bodyPr>
            <a:normAutofit/>
          </a:bodyPr>
          <a:lstStyle/>
          <a:p>
            <a:pPr algn="just" rtl="1"/>
            <a:r>
              <a:rPr lang="en-US" sz="2400" dirty="0">
                <a:cs typeface="B Nazanin" panose="00000400000000000000" pitchFamily="2" charset="-78"/>
              </a:rPr>
              <a:t>Chorea </a:t>
            </a:r>
            <a:r>
              <a:rPr lang="fa-IR" sz="2400" dirty="0">
                <a:cs typeface="B Nazanin" panose="00000400000000000000" pitchFamily="2" charset="-78"/>
              </a:rPr>
              <a:t> شامل حرکات نامنظم، غیر تکراری، که به طور تصادفی از یک قسمت بدن به قسمت دیگر حرکت می کند. این گروه بیماری شامل انواع اختلالات کره فرم از قبیل کره ارثی، کره ثانویه به بیماری های ژنتیکی، عفونی، خود ایمنی و داروها می باشند. </a:t>
            </a:r>
          </a:p>
          <a:p>
            <a:pPr algn="just" rtl="1"/>
            <a:r>
              <a:rPr lang="fa-IR" sz="2400" dirty="0">
                <a:cs typeface="B Nazanin" panose="00000400000000000000" pitchFamily="2" charset="-78"/>
              </a:rPr>
              <a:t>انواع کره شامل کره ارثی خوش خیم، کره ثانویه و همی کره و همی بالیسموس است. </a:t>
            </a:r>
          </a:p>
          <a:p>
            <a:pPr algn="just" rtl="1"/>
            <a:endParaRPr lang="en-US" sz="2400" dirty="0">
              <a:cs typeface="B Nazanin" panose="00000400000000000000" pitchFamily="2" charset="-78"/>
            </a:endParaRPr>
          </a:p>
        </p:txBody>
      </p:sp>
      <p:pic>
        <p:nvPicPr>
          <p:cNvPr id="5" name="Picture 4">
            <a:extLst>
              <a:ext uri="{FF2B5EF4-FFF2-40B4-BE49-F238E27FC236}">
                <a16:creationId xmlns:a16="http://schemas.microsoft.com/office/drawing/2014/main" xmlns="" id="{B07D6031-9634-46E3-BAE4-032BDDC9B624}"/>
              </a:ext>
            </a:extLst>
          </p:cNvPr>
          <p:cNvPicPr>
            <a:picLocks noChangeAspect="1"/>
          </p:cNvPicPr>
          <p:nvPr/>
        </p:nvPicPr>
        <p:blipFill rotWithShape="1">
          <a:blip r:embed="rId2"/>
          <a:srcRect l="5709"/>
          <a:stretch/>
        </p:blipFill>
        <p:spPr>
          <a:xfrm>
            <a:off x="557939" y="3714507"/>
            <a:ext cx="5088610" cy="2036779"/>
          </a:xfrm>
          <a:prstGeom prst="rect">
            <a:avLst/>
          </a:prstGeom>
        </p:spPr>
      </p:pic>
      <p:sp>
        <p:nvSpPr>
          <p:cNvPr id="7" name="TextBox 6">
            <a:extLst>
              <a:ext uri="{FF2B5EF4-FFF2-40B4-BE49-F238E27FC236}">
                <a16:creationId xmlns:a16="http://schemas.microsoft.com/office/drawing/2014/main" xmlns="" id="{3A30F9BD-E521-40CE-B164-554CEB588942}"/>
              </a:ext>
            </a:extLst>
          </p:cNvPr>
          <p:cNvSpPr txBox="1"/>
          <p:nvPr/>
        </p:nvSpPr>
        <p:spPr>
          <a:xfrm>
            <a:off x="4477719" y="5714031"/>
            <a:ext cx="6876081" cy="400110"/>
          </a:xfrm>
          <a:prstGeom prst="rect">
            <a:avLst/>
          </a:prstGeom>
          <a:solidFill>
            <a:srgbClr val="FFFF00"/>
          </a:solid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در کره های ثانوی، تعیین و کدگذاری علت و اتیولوژی بیماری الزام می باشد</a:t>
            </a:r>
          </a:p>
        </p:txBody>
      </p:sp>
      <p:sp>
        <p:nvSpPr>
          <p:cNvPr id="11" name="TextBox 10">
            <a:extLst>
              <a:ext uri="{FF2B5EF4-FFF2-40B4-BE49-F238E27FC236}">
                <a16:creationId xmlns:a16="http://schemas.microsoft.com/office/drawing/2014/main" xmlns="" id="{CA6B825A-D8B9-4DA6-B42A-8EA034932F10}"/>
              </a:ext>
            </a:extLst>
          </p:cNvPr>
          <p:cNvSpPr txBox="1"/>
          <p:nvPr/>
        </p:nvSpPr>
        <p:spPr>
          <a:xfrm>
            <a:off x="6096000" y="3877307"/>
            <a:ext cx="5257800" cy="1200329"/>
          </a:xfrm>
          <a:prstGeom prst="rect">
            <a:avLst/>
          </a:prstGeom>
          <a:solidFill>
            <a:schemeClr val="accent5">
              <a:lumMod val="40000"/>
              <a:lumOff val="60000"/>
            </a:schemeClr>
          </a:solid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بالیسم به معنای پرتاب کردن در زبان یونانی به حرکات پرتابی شدید و نامنظم اندام ها اشاره دارد که عمدتاً به دلیل انقباضات عضلات پروگزیمال است.</a:t>
            </a:r>
          </a:p>
        </p:txBody>
      </p:sp>
      <p:grpSp>
        <p:nvGrpSpPr>
          <p:cNvPr id="12" name="Group 11">
            <a:extLst>
              <a:ext uri="{FF2B5EF4-FFF2-40B4-BE49-F238E27FC236}">
                <a16:creationId xmlns:a16="http://schemas.microsoft.com/office/drawing/2014/main" xmlns="" id="{3EDE8465-BD70-40F3-94B3-F299CF2FB12E}"/>
              </a:ext>
            </a:extLst>
          </p:cNvPr>
          <p:cNvGrpSpPr/>
          <p:nvPr/>
        </p:nvGrpSpPr>
        <p:grpSpPr>
          <a:xfrm>
            <a:off x="2140770" y="6288130"/>
            <a:ext cx="8976719" cy="472418"/>
            <a:chOff x="2140770" y="6288130"/>
            <a:chExt cx="8976719" cy="472418"/>
          </a:xfrm>
        </p:grpSpPr>
        <p:sp>
          <p:nvSpPr>
            <p:cNvPr id="13" name="TextBox 12">
              <a:extLst>
                <a:ext uri="{FF2B5EF4-FFF2-40B4-BE49-F238E27FC236}">
                  <a16:creationId xmlns:a16="http://schemas.microsoft.com/office/drawing/2014/main" xmlns="" id="{B8BD992D-68B0-40B6-AA58-3C97A41B4DD1}"/>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E9D18AFE-165C-4DD3-857B-5C1A26B1FCAD}"/>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4587783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9A9646-8088-48C0-9F95-182B4027D9FE}"/>
              </a:ext>
            </a:extLst>
          </p:cNvPr>
          <p:cNvSpPr>
            <a:spLocks noGrp="1"/>
          </p:cNvSpPr>
          <p:nvPr>
            <p:ph type="title"/>
          </p:nvPr>
        </p:nvSpPr>
        <p:spPr>
          <a:solidFill>
            <a:srgbClr val="66FF33"/>
          </a:solidFill>
        </p:spPr>
        <p:txBody>
          <a:bodyPr>
            <a:normAutofit/>
          </a:bodyPr>
          <a:lstStyle/>
          <a:p>
            <a:pPr algn="ctr" rtl="1"/>
            <a:r>
              <a:rPr lang="fa-IR" sz="3200" b="1" dirty="0">
                <a:cs typeface="B Nazanin" panose="00000400000000000000" pitchFamily="2" charset="-78"/>
              </a:rPr>
              <a:t>همی بالیسموس </a:t>
            </a:r>
            <a:r>
              <a:rPr lang="en-US" sz="3200" b="1" i="0" dirty="0">
                <a:effectLst/>
                <a:latin typeface="Helvetica Neue"/>
              </a:rPr>
              <a:t>8A01.2 Hemichorea or hemiballismus</a:t>
            </a:r>
            <a:endParaRPr lang="en-US" sz="3200" b="1" dirty="0"/>
          </a:p>
        </p:txBody>
      </p:sp>
      <p:sp>
        <p:nvSpPr>
          <p:cNvPr id="3" name="Content Placeholder 2">
            <a:extLst>
              <a:ext uri="{FF2B5EF4-FFF2-40B4-BE49-F238E27FC236}">
                <a16:creationId xmlns:a16="http://schemas.microsoft.com/office/drawing/2014/main" xmlns="" id="{583C8FEA-D65C-48D5-85D9-E1B45BA8DB04}"/>
              </a:ext>
            </a:extLst>
          </p:cNvPr>
          <p:cNvSpPr>
            <a:spLocks noGrp="1"/>
          </p:cNvSpPr>
          <p:nvPr>
            <p:ph idx="1"/>
          </p:nvPr>
        </p:nvSpPr>
        <p:spPr>
          <a:xfrm>
            <a:off x="5052446" y="1825625"/>
            <a:ext cx="6301353" cy="4351338"/>
          </a:xfrm>
        </p:spPr>
        <p:txBody>
          <a:bodyPr/>
          <a:lstStyle/>
          <a:p>
            <a:pPr algn="r" rtl="1"/>
            <a:r>
              <a:rPr lang="fa-IR" dirty="0">
                <a:cs typeface="B Nazanin" panose="00000400000000000000" pitchFamily="2" charset="-78"/>
              </a:rPr>
              <a:t>همیبالیسم به حرکاتی اطلاق می شود که اندام های فوقانی و تحتانی را در یک طرف با یا بدون درگیری صورت درگیر می کند.</a:t>
            </a:r>
            <a:endParaRPr lang="en-US" dirty="0"/>
          </a:p>
        </p:txBody>
      </p:sp>
      <p:pic>
        <p:nvPicPr>
          <p:cNvPr id="1026" name="Picture 2" descr="Chorea, Athetosis, dan Hemiballismus | Medicastore.com">
            <a:extLst>
              <a:ext uri="{FF2B5EF4-FFF2-40B4-BE49-F238E27FC236}">
                <a16:creationId xmlns:a16="http://schemas.microsoft.com/office/drawing/2014/main" xmlns="" id="{5D4E37FC-EBD0-45FE-9623-6BA6F7BC73E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95840" y="1801855"/>
            <a:ext cx="3152173" cy="422456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E8D3D672-83F8-45F4-BDA3-C1129C69C5C0}"/>
              </a:ext>
            </a:extLst>
          </p:cNvPr>
          <p:cNvPicPr>
            <a:picLocks noChangeAspect="1"/>
          </p:cNvPicPr>
          <p:nvPr/>
        </p:nvPicPr>
        <p:blipFill>
          <a:blip r:embed="rId3"/>
          <a:stretch>
            <a:fillRect/>
          </a:stretch>
        </p:blipFill>
        <p:spPr>
          <a:xfrm>
            <a:off x="5944331" y="3782716"/>
            <a:ext cx="4206654" cy="1378219"/>
          </a:xfrm>
          <a:prstGeom prst="rect">
            <a:avLst/>
          </a:prstGeom>
        </p:spPr>
      </p:pic>
      <p:grpSp>
        <p:nvGrpSpPr>
          <p:cNvPr id="7" name="Group 6">
            <a:extLst>
              <a:ext uri="{FF2B5EF4-FFF2-40B4-BE49-F238E27FC236}">
                <a16:creationId xmlns:a16="http://schemas.microsoft.com/office/drawing/2014/main" xmlns="" id="{BAE19481-8478-4926-81D0-29D4F30D2EB5}"/>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02827044-7702-414D-BC85-49560B9D891E}"/>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E65B15C8-1200-4607-AAEE-54427187DD6C}"/>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8399143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9B570-3E19-45CE-BBD0-9D885346E175}"/>
              </a:ext>
            </a:extLst>
          </p:cNvPr>
          <p:cNvSpPr>
            <a:spLocks noGrp="1"/>
          </p:cNvSpPr>
          <p:nvPr>
            <p:ph type="title"/>
          </p:nvPr>
        </p:nvSpPr>
        <p:spPr>
          <a:solidFill>
            <a:srgbClr val="9900CC"/>
          </a:solidFill>
        </p:spPr>
        <p:txBody>
          <a:bodyPr>
            <a:normAutofit/>
          </a:bodyPr>
          <a:lstStyle/>
          <a:p>
            <a:pPr algn="ctr" rtl="1"/>
            <a:r>
              <a:rPr lang="fa-IR" sz="4000" b="1" dirty="0">
                <a:solidFill>
                  <a:schemeClr val="bg1"/>
                </a:solidFill>
                <a:cs typeface="B Nazanin" panose="00000400000000000000" pitchFamily="2" charset="-78"/>
              </a:rPr>
              <a:t>اختلالات دیستونیک </a:t>
            </a:r>
            <a:r>
              <a:rPr lang="en-US" sz="4000" b="1" i="0" dirty="0">
                <a:solidFill>
                  <a:schemeClr val="bg1"/>
                </a:solidFill>
                <a:effectLst/>
                <a:latin typeface="Helvetica Neue"/>
              </a:rPr>
              <a:t>8A02 Dystonic disorders</a:t>
            </a:r>
            <a:endParaRPr lang="en-US" sz="4000" b="1" dirty="0">
              <a:solidFill>
                <a:schemeClr val="bg1"/>
              </a:solidFill>
            </a:endParaRPr>
          </a:p>
        </p:txBody>
      </p:sp>
      <p:sp>
        <p:nvSpPr>
          <p:cNvPr id="3" name="Content Placeholder 2">
            <a:extLst>
              <a:ext uri="{FF2B5EF4-FFF2-40B4-BE49-F238E27FC236}">
                <a16:creationId xmlns:a16="http://schemas.microsoft.com/office/drawing/2014/main" xmlns="" id="{8CD391DF-CF1B-43A1-B42A-5DB873E8E203}"/>
              </a:ext>
            </a:extLst>
          </p:cNvPr>
          <p:cNvSpPr>
            <a:spLocks noGrp="1"/>
          </p:cNvSpPr>
          <p:nvPr>
            <p:ph idx="1"/>
          </p:nvPr>
        </p:nvSpPr>
        <p:spPr/>
        <p:txBody>
          <a:bodyPr/>
          <a:lstStyle/>
          <a:p>
            <a:pPr algn="r" rtl="1"/>
            <a:r>
              <a:rPr lang="fa-IR" dirty="0">
                <a:cs typeface="B Nazanin" panose="00000400000000000000" pitchFamily="2" charset="-78"/>
              </a:rPr>
              <a:t>یک اختلال حرکتی است که باعث انقباض غیر ارادی عضلات می شود. </a:t>
            </a:r>
          </a:p>
          <a:p>
            <a:pPr algn="r" rtl="1"/>
            <a:r>
              <a:rPr lang="fa-IR" dirty="0">
                <a:cs typeface="B Nazanin" panose="00000400000000000000" pitchFamily="2" charset="-78"/>
              </a:rPr>
              <a:t>در اختلالات دیستونیک ثانویه، کدگذاری علت الزامی است.</a:t>
            </a:r>
            <a:endParaRPr lang="en-US" dirty="0"/>
          </a:p>
        </p:txBody>
      </p:sp>
      <p:pic>
        <p:nvPicPr>
          <p:cNvPr id="5" name="Picture 4">
            <a:extLst>
              <a:ext uri="{FF2B5EF4-FFF2-40B4-BE49-F238E27FC236}">
                <a16:creationId xmlns:a16="http://schemas.microsoft.com/office/drawing/2014/main" xmlns="" id="{5A3644FF-F129-40C5-B21F-BC9FB5F1367E}"/>
              </a:ext>
            </a:extLst>
          </p:cNvPr>
          <p:cNvPicPr>
            <a:picLocks noChangeAspect="1"/>
          </p:cNvPicPr>
          <p:nvPr/>
        </p:nvPicPr>
        <p:blipFill>
          <a:blip r:embed="rId2"/>
          <a:stretch>
            <a:fillRect/>
          </a:stretch>
        </p:blipFill>
        <p:spPr>
          <a:xfrm>
            <a:off x="243244" y="3046497"/>
            <a:ext cx="5852756" cy="2677507"/>
          </a:xfrm>
          <a:prstGeom prst="rect">
            <a:avLst/>
          </a:prstGeom>
        </p:spPr>
      </p:pic>
      <p:pic>
        <p:nvPicPr>
          <p:cNvPr id="7" name="Picture 6">
            <a:extLst>
              <a:ext uri="{FF2B5EF4-FFF2-40B4-BE49-F238E27FC236}">
                <a16:creationId xmlns:a16="http://schemas.microsoft.com/office/drawing/2014/main" xmlns="" id="{35E74D07-F21D-468A-AE46-87A745D2C191}"/>
              </a:ext>
            </a:extLst>
          </p:cNvPr>
          <p:cNvPicPr>
            <a:picLocks noChangeAspect="1"/>
          </p:cNvPicPr>
          <p:nvPr/>
        </p:nvPicPr>
        <p:blipFill rotWithShape="1">
          <a:blip r:embed="rId3"/>
          <a:srcRect t="54228"/>
          <a:stretch/>
        </p:blipFill>
        <p:spPr>
          <a:xfrm>
            <a:off x="5380500" y="3046497"/>
            <a:ext cx="5973300" cy="1819971"/>
          </a:xfrm>
          <a:prstGeom prst="rect">
            <a:avLst/>
          </a:prstGeom>
        </p:spPr>
      </p:pic>
      <p:grpSp>
        <p:nvGrpSpPr>
          <p:cNvPr id="8" name="Group 7">
            <a:extLst>
              <a:ext uri="{FF2B5EF4-FFF2-40B4-BE49-F238E27FC236}">
                <a16:creationId xmlns:a16="http://schemas.microsoft.com/office/drawing/2014/main" xmlns="" id="{CE44A124-B7DC-4E0F-8B3F-2725DEFF898E}"/>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F33ECE39-31C2-4506-81D3-2B001A6953F5}"/>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6BE7571A-E853-4B1C-B6C0-6B17AD5C881C}"/>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3989387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BC1C6-F95E-4717-8D4E-4A9DA1089ADC}"/>
              </a:ext>
            </a:extLst>
          </p:cNvPr>
          <p:cNvSpPr>
            <a:spLocks noGrp="1"/>
          </p:cNvSpPr>
          <p:nvPr>
            <p:ph type="title"/>
          </p:nvPr>
        </p:nvSpPr>
        <p:spPr>
          <a:solidFill>
            <a:srgbClr val="FF66FF"/>
          </a:solidFill>
        </p:spPr>
        <p:txBody>
          <a:bodyPr/>
          <a:lstStyle/>
          <a:p>
            <a:pPr algn="ctr" rtl="1"/>
            <a:r>
              <a:rPr lang="fa-IR" b="1" dirty="0">
                <a:cs typeface="B Nazanin" panose="00000400000000000000" pitchFamily="2" charset="-78"/>
              </a:rPr>
              <a:t>اختلالات آتاکسی </a:t>
            </a:r>
            <a:r>
              <a:rPr lang="en-US" b="1" i="0" dirty="0">
                <a:effectLst/>
                <a:latin typeface="Helvetica Neue"/>
                <a:cs typeface="B Nazanin" panose="00000400000000000000" pitchFamily="2" charset="-78"/>
              </a:rPr>
              <a:t>8A03 Ataxic disorders</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F99CBD10-64D7-48AD-B155-75432C2D67D0}"/>
              </a:ext>
            </a:extLst>
          </p:cNvPr>
          <p:cNvSpPr>
            <a:spLocks noGrp="1"/>
          </p:cNvSpPr>
          <p:nvPr>
            <p:ph idx="1"/>
          </p:nvPr>
        </p:nvSpPr>
        <p:spPr>
          <a:xfrm>
            <a:off x="838200" y="1690688"/>
            <a:ext cx="10515600" cy="4351338"/>
          </a:xfrm>
        </p:spPr>
        <p:txBody>
          <a:bodyPr>
            <a:normAutofit/>
          </a:bodyPr>
          <a:lstStyle/>
          <a:p>
            <a:pPr algn="r" rtl="1"/>
            <a:r>
              <a:rPr lang="fa-IR" sz="2400" dirty="0">
                <a:cs typeface="B Nazanin" panose="00000400000000000000" pitchFamily="2" charset="-78"/>
              </a:rPr>
              <a:t>کلمه "</a:t>
            </a:r>
            <a:r>
              <a:rPr lang="en-US" sz="2400" dirty="0">
                <a:cs typeface="B Nazanin" panose="00000400000000000000" pitchFamily="2" charset="-78"/>
              </a:rPr>
              <a:t>ataxia</a:t>
            </a:r>
            <a:r>
              <a:rPr lang="fa-IR" sz="2400" dirty="0">
                <a:cs typeface="B Nazanin" panose="00000400000000000000" pitchFamily="2" charset="-78"/>
              </a:rPr>
              <a:t>" از کلمه یونانی "</a:t>
            </a:r>
            <a:r>
              <a:rPr lang="en-US" sz="2400" dirty="0">
                <a:cs typeface="B Nazanin" panose="00000400000000000000" pitchFamily="2" charset="-78"/>
              </a:rPr>
              <a:t>a taxis" </a:t>
            </a:r>
            <a:r>
              <a:rPr lang="fa-IR" sz="2400" dirty="0">
                <a:cs typeface="B Nazanin" panose="00000400000000000000" pitchFamily="2" charset="-78"/>
              </a:rPr>
              <a:t>به معنای "بدون نظم و هماهنگی" گرفته شده است.</a:t>
            </a:r>
          </a:p>
          <a:p>
            <a:pPr algn="r" rtl="1"/>
            <a:r>
              <a:rPr lang="fa-IR" sz="2400" dirty="0">
                <a:cs typeface="B Nazanin" panose="00000400000000000000" pitchFamily="2" charset="-78"/>
              </a:rPr>
              <a:t>افراد مبتلا به آتاکسی در هماهنگی اجزای بدنشان مشکل دارند زیرا بخش هایی از سیستم عصبی که حرکت و تعادل را کنترل می کنند تحت تأثیر قرار می گیرند.</a:t>
            </a:r>
          </a:p>
          <a:p>
            <a:pPr algn="r" rtl="1"/>
            <a:r>
              <a:rPr lang="fa-IR" sz="2400" dirty="0">
                <a:cs typeface="B Nazanin" panose="00000400000000000000" pitchFamily="2" charset="-78"/>
              </a:rPr>
              <a:t>آتاکسی ممکن است انگشتان، دست ها، بازوها، پاها، بدن، گفتار و حرکات چشم را تحت تاثیر قرار دهد.</a:t>
            </a:r>
          </a:p>
          <a:p>
            <a:pPr algn="r" rtl="1"/>
            <a:endParaRPr lang="en-US" sz="2400" dirty="0">
              <a:cs typeface="B Nazanin" panose="00000400000000000000" pitchFamily="2" charset="-78"/>
            </a:endParaRPr>
          </a:p>
        </p:txBody>
      </p:sp>
      <p:pic>
        <p:nvPicPr>
          <p:cNvPr id="5" name="Picture 4">
            <a:extLst>
              <a:ext uri="{FF2B5EF4-FFF2-40B4-BE49-F238E27FC236}">
                <a16:creationId xmlns:a16="http://schemas.microsoft.com/office/drawing/2014/main" xmlns="" id="{622174A5-19B1-4D00-A259-EAEDA5090A93}"/>
              </a:ext>
            </a:extLst>
          </p:cNvPr>
          <p:cNvPicPr>
            <a:picLocks noChangeAspect="1"/>
          </p:cNvPicPr>
          <p:nvPr/>
        </p:nvPicPr>
        <p:blipFill>
          <a:blip r:embed="rId2"/>
          <a:stretch>
            <a:fillRect/>
          </a:stretch>
        </p:blipFill>
        <p:spPr>
          <a:xfrm>
            <a:off x="1153009" y="3665723"/>
            <a:ext cx="5092808" cy="2253714"/>
          </a:xfrm>
          <a:prstGeom prst="rect">
            <a:avLst/>
          </a:prstGeom>
        </p:spPr>
      </p:pic>
      <p:grpSp>
        <p:nvGrpSpPr>
          <p:cNvPr id="6" name="Group 5">
            <a:extLst>
              <a:ext uri="{FF2B5EF4-FFF2-40B4-BE49-F238E27FC236}">
                <a16:creationId xmlns:a16="http://schemas.microsoft.com/office/drawing/2014/main" xmlns="" id="{3CC7F8B9-DB6D-48FC-8113-0A6A0AE0F3F6}"/>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998452DC-8AE6-4F77-8C5C-3436118E8C31}"/>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1484033A-8CE7-4B5D-8572-F753849C4A9C}"/>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7170" name="Picture 2" descr="Ataxia Icons - Free SVG &amp; PNG Ataxia Images - Noun Project">
            <a:extLst>
              <a:ext uri="{FF2B5EF4-FFF2-40B4-BE49-F238E27FC236}">
                <a16:creationId xmlns:a16="http://schemas.microsoft.com/office/drawing/2014/main" xmlns="" id="{93381841-142C-4C13-8C55-9002FD513A8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11158" y="3587255"/>
            <a:ext cx="2827833" cy="28278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060879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EF23A-C435-4AC7-84C3-A723151860AA}"/>
              </a:ext>
            </a:extLst>
          </p:cNvPr>
          <p:cNvSpPr>
            <a:spLocks noGrp="1"/>
          </p:cNvSpPr>
          <p:nvPr>
            <p:ph type="title"/>
          </p:nvPr>
        </p:nvSpPr>
        <p:spPr>
          <a:solidFill>
            <a:srgbClr val="FF7C80"/>
          </a:solidFill>
        </p:spPr>
        <p:txBody>
          <a:bodyPr>
            <a:normAutofit/>
          </a:bodyPr>
          <a:lstStyle/>
          <a:p>
            <a:pPr algn="ctr" rtl="1"/>
            <a:r>
              <a:rPr lang="fa-IR" sz="2800" b="1" dirty="0">
                <a:cs typeface="B Nazanin" panose="00000400000000000000" pitchFamily="2" charset="-78"/>
              </a:rPr>
              <a:t>اختلالات همراه با ترمور(لرزش)</a:t>
            </a:r>
            <a:r>
              <a:rPr lang="en-US" sz="2800" b="1" dirty="0">
                <a:cs typeface="B Nazanin" panose="00000400000000000000" pitchFamily="2" charset="-78"/>
              </a:rPr>
              <a:t> </a:t>
            </a:r>
            <a:r>
              <a:rPr lang="en-US" sz="2800" b="1" i="0" dirty="0">
                <a:effectLst/>
                <a:latin typeface="Helvetica Neue"/>
              </a:rPr>
              <a:t>8A04 Disorders associated with tremor</a:t>
            </a:r>
            <a:endParaRPr lang="en-US" sz="2800" b="1" dirty="0"/>
          </a:p>
        </p:txBody>
      </p:sp>
      <p:sp>
        <p:nvSpPr>
          <p:cNvPr id="3" name="Content Placeholder 2">
            <a:extLst>
              <a:ext uri="{FF2B5EF4-FFF2-40B4-BE49-F238E27FC236}">
                <a16:creationId xmlns:a16="http://schemas.microsoft.com/office/drawing/2014/main" xmlns="" id="{C0C0F97C-A0A8-41FA-8029-EC3B83CF4A96}"/>
              </a:ext>
            </a:extLst>
          </p:cNvPr>
          <p:cNvSpPr>
            <a:spLocks noGrp="1"/>
          </p:cNvSpPr>
          <p:nvPr>
            <p:ph idx="1"/>
          </p:nvPr>
        </p:nvSpPr>
        <p:spPr/>
        <p:txBody>
          <a:bodyPr>
            <a:normAutofit/>
          </a:bodyPr>
          <a:lstStyle/>
          <a:p>
            <a:pPr algn="r" rtl="1"/>
            <a:r>
              <a:rPr lang="fa-IR" sz="2400" dirty="0">
                <a:cs typeface="B Nazanin" panose="00000400000000000000" pitchFamily="2" charset="-78"/>
              </a:rPr>
              <a:t>لرزش </a:t>
            </a:r>
            <a:r>
              <a:rPr lang="fa-IR" sz="2400" b="1" dirty="0">
                <a:solidFill>
                  <a:srgbClr val="FF0000"/>
                </a:solidFill>
                <a:cs typeface="B Nazanin" panose="00000400000000000000" pitchFamily="2" charset="-78"/>
              </a:rPr>
              <a:t>یک نوسان غیر ارادی بخشی از بدن </a:t>
            </a:r>
            <a:r>
              <a:rPr lang="fa-IR" sz="2400" dirty="0">
                <a:cs typeface="B Nazanin" panose="00000400000000000000" pitchFamily="2" charset="-78"/>
              </a:rPr>
              <a:t>است و معمولاً بر اساس شرایط رفتاری که در آن رخ می دهد طبقه بندی می شود.</a:t>
            </a:r>
          </a:p>
          <a:p>
            <a:pPr algn="just" rtl="1"/>
            <a:r>
              <a:rPr lang="fa-IR" sz="2400" dirty="0">
                <a:cs typeface="B Nazanin" panose="00000400000000000000" pitchFamily="2" charset="-78"/>
              </a:rPr>
              <a:t>لرزش ممکن است در طول تلاش برای آرام سازی (</a:t>
            </a:r>
            <a:r>
              <a:rPr lang="en-US" sz="2400" b="0" i="0" dirty="0">
                <a:solidFill>
                  <a:srgbClr val="000000"/>
                </a:solidFill>
                <a:effectLst/>
                <a:latin typeface="Arial" panose="020B0604020202020204" pitchFamily="34" charset="0"/>
                <a:cs typeface="B Nazanin" panose="00000400000000000000" pitchFamily="2" charset="-78"/>
              </a:rPr>
              <a:t>rest tremor</a:t>
            </a:r>
            <a:r>
              <a:rPr lang="fa-IR" sz="2400" dirty="0">
                <a:cs typeface="B Nazanin" panose="00000400000000000000" pitchFamily="2" charset="-78"/>
              </a:rPr>
              <a:t>)، در طول یک وضعیت ارادی (</a:t>
            </a:r>
            <a:r>
              <a:rPr lang="en-US" sz="2400" b="0" i="0" dirty="0">
                <a:solidFill>
                  <a:srgbClr val="000000"/>
                </a:solidFill>
                <a:effectLst/>
                <a:latin typeface="Arial" panose="020B0604020202020204" pitchFamily="34" charset="0"/>
                <a:cs typeface="B Nazanin" panose="00000400000000000000" pitchFamily="2" charset="-78"/>
              </a:rPr>
              <a:t>postural tremor</a:t>
            </a:r>
            <a:r>
              <a:rPr lang="fa-IR" sz="2400" dirty="0">
                <a:cs typeface="B Nazanin" panose="00000400000000000000" pitchFamily="2" charset="-78"/>
              </a:rPr>
              <a:t>)، یا در طول یک حرکت ارادی (</a:t>
            </a:r>
            <a:r>
              <a:rPr lang="en-US" sz="2400" b="0" i="0" dirty="0">
                <a:solidFill>
                  <a:srgbClr val="000000"/>
                </a:solidFill>
                <a:effectLst/>
                <a:latin typeface="Arial" panose="020B0604020202020204" pitchFamily="34" charset="0"/>
                <a:cs typeface="B Nazanin" panose="00000400000000000000" pitchFamily="2" charset="-78"/>
              </a:rPr>
              <a:t>kinetic tremor</a:t>
            </a:r>
            <a:r>
              <a:rPr lang="fa-IR" sz="2400" dirty="0">
                <a:cs typeface="B Nazanin" panose="00000400000000000000" pitchFamily="2" charset="-78"/>
              </a:rPr>
              <a:t>) رخ دهد.</a:t>
            </a:r>
            <a:endParaRPr lang="en-US" sz="2400" dirty="0">
              <a:cs typeface="B Nazanin" panose="00000400000000000000" pitchFamily="2" charset="-78"/>
            </a:endParaRPr>
          </a:p>
        </p:txBody>
      </p:sp>
      <p:pic>
        <p:nvPicPr>
          <p:cNvPr id="5" name="Picture 4">
            <a:extLst>
              <a:ext uri="{FF2B5EF4-FFF2-40B4-BE49-F238E27FC236}">
                <a16:creationId xmlns:a16="http://schemas.microsoft.com/office/drawing/2014/main" xmlns="" id="{60341FB3-90C2-49D4-9F5A-11238F8F4F8E}"/>
              </a:ext>
            </a:extLst>
          </p:cNvPr>
          <p:cNvPicPr>
            <a:picLocks noChangeAspect="1"/>
          </p:cNvPicPr>
          <p:nvPr/>
        </p:nvPicPr>
        <p:blipFill>
          <a:blip r:embed="rId2"/>
          <a:stretch>
            <a:fillRect/>
          </a:stretch>
        </p:blipFill>
        <p:spPr>
          <a:xfrm>
            <a:off x="838200" y="3305495"/>
            <a:ext cx="4880675" cy="2982635"/>
          </a:xfrm>
          <a:prstGeom prst="rect">
            <a:avLst/>
          </a:prstGeom>
        </p:spPr>
      </p:pic>
      <p:grpSp>
        <p:nvGrpSpPr>
          <p:cNvPr id="6" name="Group 5">
            <a:extLst>
              <a:ext uri="{FF2B5EF4-FFF2-40B4-BE49-F238E27FC236}">
                <a16:creationId xmlns:a16="http://schemas.microsoft.com/office/drawing/2014/main" xmlns="" id="{440FFF28-CD83-49B0-A150-96303D9FC95F}"/>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E15BA306-46F0-459C-8027-A377876C49D6}"/>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0F9FF296-7D61-4634-BE95-5DF53F052FFB}"/>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8196" name="Picture 4" descr="Tremors">
            <a:extLst>
              <a:ext uri="{FF2B5EF4-FFF2-40B4-BE49-F238E27FC236}">
                <a16:creationId xmlns:a16="http://schemas.microsoft.com/office/drawing/2014/main" xmlns="" id="{BA044DE6-5F7C-436D-87CA-8B500AF064F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951350" y="3429000"/>
            <a:ext cx="4687091" cy="2444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95222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AF1C2-9068-460D-B64F-56147D215AD8}"/>
              </a:ext>
            </a:extLst>
          </p:cNvPr>
          <p:cNvSpPr>
            <a:spLocks noGrp="1"/>
          </p:cNvSpPr>
          <p:nvPr>
            <p:ph type="title"/>
          </p:nvPr>
        </p:nvSpPr>
        <p:spPr>
          <a:solidFill>
            <a:srgbClr val="FFFF66"/>
          </a:solidFill>
        </p:spPr>
        <p:txBody>
          <a:bodyPr/>
          <a:lstStyle/>
          <a:p>
            <a:pPr algn="ctr" rtl="1"/>
            <a:r>
              <a:rPr lang="fa-IR" b="1" dirty="0">
                <a:cs typeface="B Nazanin" panose="00000400000000000000" pitchFamily="2" charset="-78"/>
              </a:rPr>
              <a:t>اختلالات تیک </a:t>
            </a:r>
            <a:r>
              <a:rPr lang="en-US" b="1" i="0" dirty="0">
                <a:effectLst/>
                <a:latin typeface="Helvetica Neue"/>
              </a:rPr>
              <a:t>8A05 Tic disorders</a:t>
            </a:r>
            <a:endParaRPr lang="en-US" b="1" dirty="0"/>
          </a:p>
        </p:txBody>
      </p:sp>
      <p:sp>
        <p:nvSpPr>
          <p:cNvPr id="3" name="Content Placeholder 2">
            <a:extLst>
              <a:ext uri="{FF2B5EF4-FFF2-40B4-BE49-F238E27FC236}">
                <a16:creationId xmlns:a16="http://schemas.microsoft.com/office/drawing/2014/main" xmlns="" id="{33BC3CC9-5357-4FF8-B725-3F26F7F710CE}"/>
              </a:ext>
            </a:extLst>
          </p:cNvPr>
          <p:cNvSpPr>
            <a:spLocks noGrp="1"/>
          </p:cNvSpPr>
          <p:nvPr>
            <p:ph idx="1"/>
          </p:nvPr>
        </p:nvSpPr>
        <p:spPr/>
        <p:txBody>
          <a:bodyPr/>
          <a:lstStyle/>
          <a:p>
            <a:pPr algn="r" rtl="1"/>
            <a:r>
              <a:rPr lang="fa-IR" dirty="0">
                <a:cs typeface="B Nazanin" panose="00000400000000000000" pitchFamily="2" charset="-78"/>
              </a:rPr>
              <a:t>اختلالاتی که با </a:t>
            </a:r>
            <a:r>
              <a:rPr lang="fa-IR" b="1" dirty="0">
                <a:solidFill>
                  <a:srgbClr val="FF0000"/>
                </a:solidFill>
                <a:cs typeface="B Nazanin" panose="00000400000000000000" pitchFamily="2" charset="-78"/>
              </a:rPr>
              <a:t>حرکات کوتاه، ناگهانی و تکراری </a:t>
            </a:r>
            <a:r>
              <a:rPr lang="fa-IR" dirty="0">
                <a:cs typeface="B Nazanin" panose="00000400000000000000" pitchFamily="2" charset="-78"/>
              </a:rPr>
              <a:t>(تیک های حرکتی یا </a:t>
            </a:r>
            <a:r>
              <a:rPr lang="en-US" b="0" i="0" dirty="0">
                <a:solidFill>
                  <a:srgbClr val="000000"/>
                </a:solidFill>
                <a:effectLst/>
                <a:latin typeface="Arial" panose="020B0604020202020204" pitchFamily="34" charset="0"/>
              </a:rPr>
              <a:t>motor tics</a:t>
            </a:r>
            <a:r>
              <a:rPr lang="fa-IR" dirty="0">
                <a:cs typeface="B Nazanin" panose="00000400000000000000" pitchFamily="2" charset="-78"/>
              </a:rPr>
              <a:t>) یا گفته ها (</a:t>
            </a:r>
            <a:r>
              <a:rPr lang="en-US" b="0" i="0" dirty="0">
                <a:solidFill>
                  <a:srgbClr val="000000"/>
                </a:solidFill>
                <a:effectLst/>
                <a:latin typeface="Arial" panose="020B0604020202020204" pitchFamily="34" charset="0"/>
              </a:rPr>
              <a:t>phonic or vocal tics</a:t>
            </a:r>
            <a:r>
              <a:rPr lang="fa-IR" dirty="0">
                <a:cs typeface="B Nazanin" panose="00000400000000000000" pitchFamily="2" charset="-78"/>
              </a:rPr>
              <a:t>) مشخص می شوند که به طور موقت قابل سرکوب هستند و معمولاً قبل از آن میل شدید برای انجام تیک وجود دارد.</a:t>
            </a:r>
            <a:endParaRPr lang="en-US" dirty="0"/>
          </a:p>
        </p:txBody>
      </p:sp>
      <p:pic>
        <p:nvPicPr>
          <p:cNvPr id="5" name="Picture 4">
            <a:extLst>
              <a:ext uri="{FF2B5EF4-FFF2-40B4-BE49-F238E27FC236}">
                <a16:creationId xmlns:a16="http://schemas.microsoft.com/office/drawing/2014/main" xmlns="" id="{67F4FF75-FAB4-421F-B677-ED56D7F6F211}"/>
              </a:ext>
            </a:extLst>
          </p:cNvPr>
          <p:cNvPicPr>
            <a:picLocks noChangeAspect="1"/>
          </p:cNvPicPr>
          <p:nvPr/>
        </p:nvPicPr>
        <p:blipFill>
          <a:blip r:embed="rId2"/>
          <a:stretch>
            <a:fillRect/>
          </a:stretch>
        </p:blipFill>
        <p:spPr>
          <a:xfrm>
            <a:off x="1055013" y="3429000"/>
            <a:ext cx="5166295" cy="1849867"/>
          </a:xfrm>
          <a:prstGeom prst="rect">
            <a:avLst/>
          </a:prstGeom>
        </p:spPr>
      </p:pic>
      <p:grpSp>
        <p:nvGrpSpPr>
          <p:cNvPr id="6" name="Group 5">
            <a:extLst>
              <a:ext uri="{FF2B5EF4-FFF2-40B4-BE49-F238E27FC236}">
                <a16:creationId xmlns:a16="http://schemas.microsoft.com/office/drawing/2014/main" xmlns="" id="{0A973F82-D38D-4140-B0FE-939E9397200B}"/>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D07F373A-89F1-4B65-B185-40368F899F6F}"/>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01E2B085-9702-4B44-B007-9EB3BFD4A276}"/>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9218" name="Picture 2" descr="Tourette syndrome: Video, Anatomy &amp; Definition | Osmosis">
            <a:extLst>
              <a:ext uri="{FF2B5EF4-FFF2-40B4-BE49-F238E27FC236}">
                <a16:creationId xmlns:a16="http://schemas.microsoft.com/office/drawing/2014/main" xmlns="" id="{A98FD671-972A-47F7-A8E4-E35D6EBDA025}"/>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a:off x="6103864" y="3229526"/>
            <a:ext cx="5033123" cy="28185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04523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2">
              <a:lumMod val="20000"/>
              <a:lumOff val="80000"/>
            </a:schemeClr>
          </a:solidFill>
        </p:spPr>
        <p:txBody>
          <a:bodyPr/>
          <a:lstStyle/>
          <a:p>
            <a:r>
              <a:rPr lang="en-US" sz="3200" dirty="0"/>
              <a:t>Certain zoonotic bacterial diseases (1B90‑1B9Z)</a:t>
            </a:r>
          </a:p>
        </p:txBody>
      </p:sp>
      <p:sp>
        <p:nvSpPr>
          <p:cNvPr id="3" name="Content Placeholder 2"/>
          <p:cNvSpPr>
            <a:spLocks noGrp="1"/>
          </p:cNvSpPr>
          <p:nvPr>
            <p:ph idx="1"/>
          </p:nvPr>
        </p:nvSpPr>
        <p:spPr>
          <a:xfrm>
            <a:off x="1981200" y="1143000"/>
            <a:ext cx="8229600" cy="5257800"/>
          </a:xfrm>
        </p:spPr>
        <p:txBody>
          <a:bodyPr/>
          <a:lstStyle/>
          <a:p>
            <a:r>
              <a:rPr lang="fa-IR" altLang="en-US" sz="2400" dirty="0"/>
              <a:t> این تاب بلوک  اختصاص به عفونت های باکتریایی مشترک بین انسان و حیوان دارد، عفونت هایی مثل سیاه زخم، طاعون،تب مالت، تولارمی و ...</a:t>
            </a:r>
          </a:p>
          <a:p>
            <a:pPr algn="l" rtl="0"/>
            <a:r>
              <a:rPr lang="en-US" altLang="en-US" sz="2000" dirty="0"/>
              <a:t>1B90 Rat-bite fevers  </a:t>
            </a:r>
          </a:p>
          <a:p>
            <a:pPr algn="l" rtl="0"/>
            <a:r>
              <a:rPr lang="en-US" altLang="en-US" sz="2000" dirty="0"/>
              <a:t>1B91 Leptospirosis  </a:t>
            </a:r>
          </a:p>
          <a:p>
            <a:pPr algn="l" rtl="0"/>
            <a:r>
              <a:rPr lang="en-US" altLang="en-US" sz="2000" dirty="0"/>
              <a:t>1B92 </a:t>
            </a:r>
            <a:r>
              <a:rPr lang="en-US" altLang="en-US" sz="2000" dirty="0" err="1"/>
              <a:t>Glanders</a:t>
            </a:r>
            <a:r>
              <a:rPr lang="en-US" altLang="en-US" sz="2000" dirty="0"/>
              <a:t>  </a:t>
            </a:r>
          </a:p>
          <a:p>
            <a:pPr algn="l" rtl="0"/>
            <a:r>
              <a:rPr lang="en-US" altLang="en-US" sz="2000" dirty="0"/>
              <a:t>1B93 Plague  </a:t>
            </a:r>
          </a:p>
          <a:p>
            <a:pPr algn="l" rtl="0"/>
            <a:r>
              <a:rPr lang="en-US" altLang="en-US" sz="2000" dirty="0"/>
              <a:t>1B94 </a:t>
            </a:r>
            <a:r>
              <a:rPr lang="en-US" altLang="en-US" sz="2000" dirty="0" err="1"/>
              <a:t>Tularaemia</a:t>
            </a:r>
            <a:r>
              <a:rPr lang="en-US" altLang="en-US" sz="2000" dirty="0"/>
              <a:t>  </a:t>
            </a:r>
          </a:p>
          <a:p>
            <a:pPr algn="l" rtl="0"/>
            <a:r>
              <a:rPr lang="en-US" altLang="en-US" sz="2000" dirty="0"/>
              <a:t>1B95 Brucellosis  </a:t>
            </a:r>
          </a:p>
          <a:p>
            <a:pPr algn="l" rtl="0"/>
            <a:r>
              <a:rPr lang="en-US" altLang="en-US" sz="2000" dirty="0"/>
              <a:t>1B96 </a:t>
            </a:r>
            <a:r>
              <a:rPr lang="en-US" altLang="en-US" sz="2000" dirty="0" err="1"/>
              <a:t>Erysipeloid</a:t>
            </a:r>
            <a:r>
              <a:rPr lang="en-US" altLang="en-US" sz="2000" dirty="0"/>
              <a:t>  </a:t>
            </a:r>
          </a:p>
          <a:p>
            <a:pPr algn="l" rtl="0"/>
            <a:r>
              <a:rPr lang="en-US" altLang="en-US" sz="2000" dirty="0"/>
              <a:t>1B97 Anthrax  </a:t>
            </a:r>
          </a:p>
          <a:p>
            <a:pPr algn="l" rtl="0"/>
            <a:r>
              <a:rPr lang="en-US" altLang="en-US" sz="2000" dirty="0"/>
              <a:t>1B98 Cat-scratch disease  </a:t>
            </a:r>
          </a:p>
          <a:p>
            <a:pPr algn="l" rtl="0"/>
            <a:r>
              <a:rPr lang="en-US" altLang="en-US" sz="2000" dirty="0"/>
              <a:t>1B99 </a:t>
            </a:r>
            <a:r>
              <a:rPr lang="en-US" altLang="en-US" sz="2000" dirty="0" err="1"/>
              <a:t>Pasteurellosis</a:t>
            </a:r>
            <a:r>
              <a:rPr lang="en-US" altLang="en-US" sz="2000" dirty="0"/>
              <a:t>  </a:t>
            </a:r>
          </a:p>
          <a:p>
            <a:pPr algn="l" rtl="0"/>
            <a:r>
              <a:rPr lang="en-US" altLang="en-US" sz="2000" dirty="0"/>
              <a:t>1B9A </a:t>
            </a:r>
            <a:r>
              <a:rPr lang="en-US" altLang="en-US" sz="2000" dirty="0" err="1"/>
              <a:t>Extraintestinal</a:t>
            </a:r>
            <a:r>
              <a:rPr lang="en-US" altLang="en-US" sz="2000" dirty="0"/>
              <a:t> </a:t>
            </a:r>
            <a:r>
              <a:rPr lang="en-US" altLang="en-US" sz="2000" dirty="0" err="1"/>
              <a:t>yersiniosis</a:t>
            </a:r>
            <a:r>
              <a:rPr lang="en-US" altLang="en-US" sz="2000" dirty="0"/>
              <a:t>  </a:t>
            </a:r>
          </a:p>
          <a:p>
            <a:pPr algn="l" rtl="0"/>
            <a:r>
              <a:rPr lang="en-US" altLang="en-US" sz="2000" dirty="0"/>
              <a:t>1B9Z Unspecified zoonotic bacterial disease </a:t>
            </a:r>
            <a:endParaRPr lang="fa-IR" altLang="en-US" sz="2000" dirty="0"/>
          </a:p>
          <a:p>
            <a:endParaRPr lang="en-US" sz="2400"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a:xfrm>
            <a:off x="8305800" y="6356351"/>
            <a:ext cx="2133600" cy="365125"/>
          </a:xfrm>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12</a:t>
            </a:fld>
            <a:endParaRPr lang="en-US" altLang="en-US"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86883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38529-9362-434C-BB82-85FC2C7E8942}"/>
              </a:ext>
            </a:extLst>
          </p:cNvPr>
          <p:cNvSpPr>
            <a:spLocks noGrp="1"/>
          </p:cNvSpPr>
          <p:nvPr>
            <p:ph type="title"/>
          </p:nvPr>
        </p:nvSpPr>
        <p:spPr>
          <a:solidFill>
            <a:srgbClr val="FFFFCC"/>
          </a:solidFill>
        </p:spPr>
        <p:txBody>
          <a:bodyPr/>
          <a:lstStyle/>
          <a:p>
            <a:pPr algn="r" rtl="1"/>
            <a:r>
              <a:rPr lang="fa-IR" b="1" dirty="0">
                <a:cs typeface="B Nazanin" panose="00000400000000000000" pitchFamily="2" charset="-78"/>
              </a:rPr>
              <a:t>تیک های ثانویه</a:t>
            </a:r>
            <a:endParaRPr lang="en-US" b="1" dirty="0"/>
          </a:p>
        </p:txBody>
      </p:sp>
      <p:sp>
        <p:nvSpPr>
          <p:cNvPr id="3" name="Content Placeholder 2">
            <a:extLst>
              <a:ext uri="{FF2B5EF4-FFF2-40B4-BE49-F238E27FC236}">
                <a16:creationId xmlns:a16="http://schemas.microsoft.com/office/drawing/2014/main" xmlns="" id="{8EAEA0EE-BB45-4741-B0D2-CDA0AB2B2060}"/>
              </a:ext>
            </a:extLst>
          </p:cNvPr>
          <p:cNvSpPr>
            <a:spLocks noGrp="1"/>
          </p:cNvSpPr>
          <p:nvPr>
            <p:ph idx="1"/>
          </p:nvPr>
        </p:nvSpPr>
        <p:spPr/>
        <p:txBody>
          <a:bodyPr/>
          <a:lstStyle/>
          <a:p>
            <a:pPr algn="r" rtl="1"/>
            <a:r>
              <a:rPr lang="fa-IR" dirty="0">
                <a:cs typeface="B Nazanin" panose="00000400000000000000" pitchFamily="2" charset="-78"/>
              </a:rPr>
              <a:t>وقتی اختلال تیک یک پیامد فیزیولوژیکی مستقیم یک عفونت، دارو یا بیماری قبلی باشد.</a:t>
            </a:r>
          </a:p>
          <a:p>
            <a:pPr algn="r" rtl="1"/>
            <a:r>
              <a:rPr lang="fa-IR" b="1" dirty="0">
                <a:cs typeface="B Nazanin" panose="00000400000000000000" pitchFamily="2" charset="-78"/>
              </a:rPr>
              <a:t>کددهی به علت الزامی است. </a:t>
            </a:r>
            <a:endParaRPr lang="en-US" b="1" dirty="0">
              <a:cs typeface="B Nazanin" panose="00000400000000000000" pitchFamily="2" charset="-78"/>
            </a:endParaRPr>
          </a:p>
        </p:txBody>
      </p:sp>
      <p:pic>
        <p:nvPicPr>
          <p:cNvPr id="5" name="Picture 4">
            <a:extLst>
              <a:ext uri="{FF2B5EF4-FFF2-40B4-BE49-F238E27FC236}">
                <a16:creationId xmlns:a16="http://schemas.microsoft.com/office/drawing/2014/main" xmlns="" id="{1BE666E3-8E5F-47DB-8FB1-6FF6BE62E825}"/>
              </a:ext>
            </a:extLst>
          </p:cNvPr>
          <p:cNvPicPr>
            <a:picLocks noChangeAspect="1"/>
          </p:cNvPicPr>
          <p:nvPr/>
        </p:nvPicPr>
        <p:blipFill>
          <a:blip r:embed="rId2"/>
          <a:stretch>
            <a:fillRect/>
          </a:stretch>
        </p:blipFill>
        <p:spPr>
          <a:xfrm>
            <a:off x="677264" y="2681609"/>
            <a:ext cx="5418736" cy="2747963"/>
          </a:xfrm>
          <a:prstGeom prst="rect">
            <a:avLst/>
          </a:prstGeom>
        </p:spPr>
      </p:pic>
      <p:pic>
        <p:nvPicPr>
          <p:cNvPr id="7" name="Picture 6">
            <a:extLst>
              <a:ext uri="{FF2B5EF4-FFF2-40B4-BE49-F238E27FC236}">
                <a16:creationId xmlns:a16="http://schemas.microsoft.com/office/drawing/2014/main" xmlns="" id="{0D6304E1-CA1B-4551-84EB-1EAFA0CC3B6C}"/>
              </a:ext>
            </a:extLst>
          </p:cNvPr>
          <p:cNvPicPr>
            <a:picLocks noChangeAspect="1"/>
          </p:cNvPicPr>
          <p:nvPr/>
        </p:nvPicPr>
        <p:blipFill>
          <a:blip r:embed="rId3"/>
          <a:stretch>
            <a:fillRect/>
          </a:stretch>
        </p:blipFill>
        <p:spPr>
          <a:xfrm>
            <a:off x="6096000" y="3280676"/>
            <a:ext cx="5945956" cy="1849263"/>
          </a:xfrm>
          <a:prstGeom prst="rect">
            <a:avLst/>
          </a:prstGeom>
        </p:spPr>
      </p:pic>
      <p:grpSp>
        <p:nvGrpSpPr>
          <p:cNvPr id="8" name="Group 7">
            <a:extLst>
              <a:ext uri="{FF2B5EF4-FFF2-40B4-BE49-F238E27FC236}">
                <a16:creationId xmlns:a16="http://schemas.microsoft.com/office/drawing/2014/main" xmlns="" id="{3A1A0DEE-3343-45FA-864A-552A4C639887}"/>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1C208CB4-14BA-4AAE-8280-68E6472D15A4}"/>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F8356B2-F100-4AD1-A354-E9734F20EB16}"/>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23824933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2B0E86-3B29-49C4-AC50-FEE116A43E39}"/>
              </a:ext>
            </a:extLst>
          </p:cNvPr>
          <p:cNvSpPr>
            <a:spLocks noGrp="1"/>
          </p:cNvSpPr>
          <p:nvPr>
            <p:ph type="title"/>
          </p:nvPr>
        </p:nvSpPr>
        <p:spPr>
          <a:solidFill>
            <a:schemeClr val="accent6">
              <a:lumMod val="40000"/>
              <a:lumOff val="60000"/>
            </a:schemeClr>
          </a:solidFill>
        </p:spPr>
        <p:txBody>
          <a:bodyPr>
            <a:normAutofit/>
          </a:bodyPr>
          <a:lstStyle/>
          <a:p>
            <a:pPr algn="ctr" rtl="1"/>
            <a:r>
              <a:rPr lang="fa-IR" sz="4000" b="1" dirty="0">
                <a:cs typeface="B Nazanin" panose="00000400000000000000" pitchFamily="2" charset="-78"/>
              </a:rPr>
              <a:t>اختلالات مایوکلونیک </a:t>
            </a:r>
            <a:r>
              <a:rPr lang="en-US" sz="4000" b="1" i="0" dirty="0">
                <a:effectLst/>
                <a:latin typeface="Helvetica Neue"/>
              </a:rPr>
              <a:t>8A06 Myoclonic disorders</a:t>
            </a:r>
            <a:endParaRPr lang="en-US" sz="4000"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4C4706EB-2705-4DAF-AA52-89EE593717A1}"/>
              </a:ext>
            </a:extLst>
          </p:cNvPr>
          <p:cNvSpPr>
            <a:spLocks noGrp="1"/>
          </p:cNvSpPr>
          <p:nvPr>
            <p:ph idx="1"/>
          </p:nvPr>
        </p:nvSpPr>
        <p:spPr/>
        <p:txBody>
          <a:bodyPr>
            <a:normAutofit/>
          </a:bodyPr>
          <a:lstStyle/>
          <a:p>
            <a:pPr marL="0" indent="0" algn="just" rtl="1">
              <a:buNone/>
            </a:pPr>
            <a:r>
              <a:rPr lang="fa-IR" sz="2400" dirty="0">
                <a:cs typeface="B Nazanin" panose="00000400000000000000" pitchFamily="2" charset="-78"/>
              </a:rPr>
              <a:t>میوکلونوس به </a:t>
            </a:r>
            <a:r>
              <a:rPr lang="fa-IR" sz="2400" b="1" dirty="0">
                <a:solidFill>
                  <a:srgbClr val="FF0000"/>
                </a:solidFill>
                <a:cs typeface="B Nazanin" panose="00000400000000000000" pitchFamily="2" charset="-78"/>
              </a:rPr>
              <a:t>انقباضات ناگهانی و کوتاه غیر ارادی </a:t>
            </a:r>
            <a:r>
              <a:rPr lang="fa-IR" sz="2400" dirty="0">
                <a:cs typeface="B Nazanin" panose="00000400000000000000" pitchFamily="2" charset="-78"/>
              </a:rPr>
              <a:t>یا تکان دادن یک عضله یا گروهی از عضلات اشاره دارد. لرزش توسط شخصی که آن را تجربه می کند نمی تواند متوقف یا کنترل شود</a:t>
            </a:r>
          </a:p>
          <a:p>
            <a:pPr marL="0" indent="0" algn="just" rtl="1">
              <a:buNone/>
            </a:pPr>
            <a:r>
              <a:rPr lang="fa-IR" sz="2400" b="1" dirty="0">
                <a:cs typeface="B Nazanin" panose="00000400000000000000" pitchFamily="2" charset="-78"/>
              </a:rPr>
              <a:t>انواع: </a:t>
            </a:r>
          </a:p>
          <a:p>
            <a:pPr algn="just" rtl="1"/>
            <a:r>
              <a:rPr lang="fa-IR" sz="2400" dirty="0">
                <a:cs typeface="B Nazanin" panose="00000400000000000000" pitchFamily="2" charset="-78"/>
              </a:rPr>
              <a:t>اولیه</a:t>
            </a:r>
          </a:p>
        </p:txBody>
      </p:sp>
      <p:pic>
        <p:nvPicPr>
          <p:cNvPr id="5" name="Picture 4">
            <a:extLst>
              <a:ext uri="{FF2B5EF4-FFF2-40B4-BE49-F238E27FC236}">
                <a16:creationId xmlns:a16="http://schemas.microsoft.com/office/drawing/2014/main" xmlns="" id="{811D3BB9-65E4-4217-A344-DDFFCEC80CB2}"/>
              </a:ext>
            </a:extLst>
          </p:cNvPr>
          <p:cNvPicPr>
            <a:picLocks noChangeAspect="1"/>
          </p:cNvPicPr>
          <p:nvPr/>
        </p:nvPicPr>
        <p:blipFill>
          <a:blip r:embed="rId2"/>
          <a:stretch>
            <a:fillRect/>
          </a:stretch>
        </p:blipFill>
        <p:spPr>
          <a:xfrm>
            <a:off x="590093" y="2980743"/>
            <a:ext cx="6658214" cy="2447036"/>
          </a:xfrm>
          <a:prstGeom prst="rect">
            <a:avLst/>
          </a:prstGeom>
        </p:spPr>
      </p:pic>
      <p:sp>
        <p:nvSpPr>
          <p:cNvPr id="7" name="TextBox 6">
            <a:extLst>
              <a:ext uri="{FF2B5EF4-FFF2-40B4-BE49-F238E27FC236}">
                <a16:creationId xmlns:a16="http://schemas.microsoft.com/office/drawing/2014/main" xmlns="" id="{DA33457F-9883-458E-9822-492F066B59B4}"/>
              </a:ext>
            </a:extLst>
          </p:cNvPr>
          <p:cNvSpPr txBox="1"/>
          <p:nvPr/>
        </p:nvSpPr>
        <p:spPr>
          <a:xfrm>
            <a:off x="5255218" y="3429000"/>
            <a:ext cx="6098582" cy="830997"/>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یک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یا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چند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بخش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به</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هم</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پیوسته</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از</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ساقه</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مغز</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و/</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یا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نخاع</a:t>
            </a:r>
            <a:endParaRPr kumimoji="0" lang="fa-I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کانونی و موضعی</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endParaRPr>
          </a:p>
        </p:txBody>
      </p:sp>
      <p:grpSp>
        <p:nvGrpSpPr>
          <p:cNvPr id="8" name="Group 7">
            <a:extLst>
              <a:ext uri="{FF2B5EF4-FFF2-40B4-BE49-F238E27FC236}">
                <a16:creationId xmlns:a16="http://schemas.microsoft.com/office/drawing/2014/main" xmlns="" id="{99E14C59-1D90-424F-9173-6D773B9FFAD2}"/>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F3921629-238B-4780-B89F-DD9ED9B7E9FF}"/>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11FBA351-0F2D-4B63-9FFA-35D2442DF8D3}"/>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123989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CB79A-85B7-40FF-929B-79A5A9D2BF44}"/>
              </a:ext>
            </a:extLst>
          </p:cNvPr>
          <p:cNvSpPr>
            <a:spLocks noGrp="1"/>
          </p:cNvSpPr>
          <p:nvPr>
            <p:ph type="title"/>
          </p:nvPr>
        </p:nvSpPr>
        <p:spPr>
          <a:solidFill>
            <a:schemeClr val="accent4">
              <a:lumMod val="60000"/>
              <a:lumOff val="40000"/>
            </a:schemeClr>
          </a:solidFill>
        </p:spPr>
        <p:txBody>
          <a:bodyPr/>
          <a:lstStyle/>
          <a:p>
            <a:pPr algn="ctr" rtl="1"/>
            <a:r>
              <a:rPr lang="fa-IR" b="1" i="0" dirty="0">
                <a:effectLst/>
                <a:latin typeface="Arial" panose="020B0604020202020204" pitchFamily="34" charset="0"/>
                <a:cs typeface="B Nazanin" panose="00000400000000000000" pitchFamily="2" charset="-78"/>
              </a:rPr>
              <a:t>اختلالات دارای آسیب های شناختی  </a:t>
            </a:r>
            <a:endParaRPr lang="en-US" dirty="0"/>
          </a:p>
        </p:txBody>
      </p:sp>
      <p:sp>
        <p:nvSpPr>
          <p:cNvPr id="3" name="Content Placeholder 2">
            <a:extLst>
              <a:ext uri="{FF2B5EF4-FFF2-40B4-BE49-F238E27FC236}">
                <a16:creationId xmlns:a16="http://schemas.microsoft.com/office/drawing/2014/main" xmlns="" id="{2213DF89-F1FD-4004-9924-E23E8469A3EC}"/>
              </a:ext>
            </a:extLst>
          </p:cNvPr>
          <p:cNvSpPr>
            <a:spLocks noGrp="1"/>
          </p:cNvSpPr>
          <p:nvPr>
            <p:ph idx="1"/>
          </p:nvPr>
        </p:nvSpPr>
        <p:spPr/>
        <p:txBody>
          <a:bodyPr/>
          <a:lstStyle/>
          <a:p>
            <a:pPr algn="r" rtl="1"/>
            <a:r>
              <a:rPr lang="fa-IR" dirty="0">
                <a:cs typeface="B Nazanin" panose="00000400000000000000" pitchFamily="2" charset="-78"/>
              </a:rPr>
              <a:t>بیماری الزایمر</a:t>
            </a:r>
          </a:p>
          <a:p>
            <a:pPr algn="r" rtl="1"/>
            <a:r>
              <a:rPr lang="fa-IR" dirty="0">
                <a:cs typeface="B Nazanin" panose="00000400000000000000" pitchFamily="2" charset="-78"/>
              </a:rPr>
              <a:t>آتروفی های پیشرونده موضعی</a:t>
            </a:r>
          </a:p>
          <a:p>
            <a:pPr algn="r" rtl="1"/>
            <a:r>
              <a:rPr lang="fa-IR" dirty="0">
                <a:cs typeface="B Nazanin" panose="00000400000000000000" pitchFamily="2" charset="-78"/>
              </a:rPr>
              <a:t>بیماری لو بادی </a:t>
            </a:r>
          </a:p>
          <a:p>
            <a:pPr algn="r" rtl="1"/>
            <a:r>
              <a:rPr lang="fa-IR" dirty="0">
                <a:cs typeface="B Nazanin" panose="00000400000000000000" pitchFamily="2" charset="-78"/>
              </a:rPr>
              <a:t>استحاله لوبولی فرونتوتمپورال</a:t>
            </a:r>
            <a:endParaRPr lang="en-US" dirty="0"/>
          </a:p>
        </p:txBody>
      </p:sp>
      <p:pic>
        <p:nvPicPr>
          <p:cNvPr id="5" name="Picture 4">
            <a:extLst>
              <a:ext uri="{FF2B5EF4-FFF2-40B4-BE49-F238E27FC236}">
                <a16:creationId xmlns:a16="http://schemas.microsoft.com/office/drawing/2014/main" xmlns="" id="{4A474246-9D65-4C75-95D7-135ABEFADC2C}"/>
              </a:ext>
            </a:extLst>
          </p:cNvPr>
          <p:cNvPicPr>
            <a:picLocks noChangeAspect="1"/>
          </p:cNvPicPr>
          <p:nvPr/>
        </p:nvPicPr>
        <p:blipFill>
          <a:blip r:embed="rId2"/>
          <a:stretch>
            <a:fillRect/>
          </a:stretch>
        </p:blipFill>
        <p:spPr>
          <a:xfrm>
            <a:off x="919471" y="2274506"/>
            <a:ext cx="5549200" cy="3079661"/>
          </a:xfrm>
          <a:prstGeom prst="rect">
            <a:avLst/>
          </a:prstGeom>
        </p:spPr>
      </p:pic>
      <p:grpSp>
        <p:nvGrpSpPr>
          <p:cNvPr id="6" name="Group 5">
            <a:extLst>
              <a:ext uri="{FF2B5EF4-FFF2-40B4-BE49-F238E27FC236}">
                <a16:creationId xmlns:a16="http://schemas.microsoft.com/office/drawing/2014/main" xmlns="" id="{334256AD-DF91-4A69-BE98-DD2ED147EE23}"/>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303A03A4-BDFF-4DE4-BDC0-81F9D0D26CB3}"/>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021C6B8A-6DDA-4192-94A8-5755EF5AD361}"/>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35608007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78DD4E-08BC-4AFF-AACE-EA88474234A1}"/>
              </a:ext>
            </a:extLst>
          </p:cNvPr>
          <p:cNvSpPr>
            <a:spLocks noGrp="1"/>
          </p:cNvSpPr>
          <p:nvPr>
            <p:ph type="title"/>
          </p:nvPr>
        </p:nvSpPr>
        <p:spPr>
          <a:solidFill>
            <a:srgbClr val="CCFFCC"/>
          </a:solidFill>
        </p:spPr>
        <p:txBody>
          <a:bodyPr/>
          <a:lstStyle/>
          <a:p>
            <a:pPr algn="ctr" rtl="1"/>
            <a:r>
              <a:rPr lang="fa-IR" b="1" dirty="0">
                <a:cs typeface="B Nazanin" panose="00000400000000000000" pitchFamily="2" charset="-78"/>
              </a:rPr>
              <a:t>بیماری آلزایمر     </a:t>
            </a:r>
            <a:r>
              <a:rPr lang="en-US" b="1" i="0" dirty="0">
                <a:effectLst/>
                <a:latin typeface="Arial" panose="020B0604020202020204" pitchFamily="34" charset="0"/>
              </a:rPr>
              <a:t>8A20 Alzheimer disease</a:t>
            </a:r>
            <a:endParaRPr lang="en-US" b="1" dirty="0"/>
          </a:p>
        </p:txBody>
      </p:sp>
      <p:sp>
        <p:nvSpPr>
          <p:cNvPr id="3" name="Content Placeholder 2">
            <a:extLst>
              <a:ext uri="{FF2B5EF4-FFF2-40B4-BE49-F238E27FC236}">
                <a16:creationId xmlns:a16="http://schemas.microsoft.com/office/drawing/2014/main" xmlns="" id="{33F49345-AFB6-4843-B71C-3E9A996477E0}"/>
              </a:ext>
            </a:extLst>
          </p:cNvPr>
          <p:cNvSpPr>
            <a:spLocks noGrp="1"/>
          </p:cNvSpPr>
          <p:nvPr>
            <p:ph idx="1"/>
          </p:nvPr>
        </p:nvSpPr>
        <p:spPr>
          <a:xfrm>
            <a:off x="6726264" y="1825625"/>
            <a:ext cx="4627536" cy="4351338"/>
          </a:xfrm>
        </p:spPr>
        <p:txBody>
          <a:bodyPr/>
          <a:lstStyle/>
          <a:p>
            <a:pPr algn="r" rtl="1"/>
            <a:r>
              <a:rPr lang="fa-IR" dirty="0">
                <a:cs typeface="B Nazanin" panose="00000400000000000000" pitchFamily="2" charset="-78"/>
              </a:rPr>
              <a:t>درصورت همراه بودن با دمانس یا زوال عقل، از کدهای تکمیلی برای تعیین زمان شروع دمانس یا همراهی با بیماری های عروقی مغز نظیر سکته مغزی می توان استفاده نمود.  </a:t>
            </a:r>
            <a:endParaRPr lang="en-US" dirty="0"/>
          </a:p>
        </p:txBody>
      </p:sp>
      <p:pic>
        <p:nvPicPr>
          <p:cNvPr id="5" name="Picture 4">
            <a:extLst>
              <a:ext uri="{FF2B5EF4-FFF2-40B4-BE49-F238E27FC236}">
                <a16:creationId xmlns:a16="http://schemas.microsoft.com/office/drawing/2014/main" xmlns="" id="{44BD7DE2-CF20-481D-A44A-D34EA145D2A2}"/>
              </a:ext>
            </a:extLst>
          </p:cNvPr>
          <p:cNvPicPr>
            <a:picLocks noChangeAspect="1"/>
          </p:cNvPicPr>
          <p:nvPr/>
        </p:nvPicPr>
        <p:blipFill>
          <a:blip r:embed="rId2"/>
          <a:stretch>
            <a:fillRect/>
          </a:stretch>
        </p:blipFill>
        <p:spPr>
          <a:xfrm>
            <a:off x="559231" y="1825625"/>
            <a:ext cx="5720066" cy="3443799"/>
          </a:xfrm>
          <a:prstGeom prst="rect">
            <a:avLst/>
          </a:prstGeom>
        </p:spPr>
      </p:pic>
      <p:grpSp>
        <p:nvGrpSpPr>
          <p:cNvPr id="6" name="Group 5">
            <a:extLst>
              <a:ext uri="{FF2B5EF4-FFF2-40B4-BE49-F238E27FC236}">
                <a16:creationId xmlns:a16="http://schemas.microsoft.com/office/drawing/2014/main" xmlns="" id="{63C67989-E494-4AE3-8912-075DB0DD48F7}"/>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CE873551-FAF8-48BA-9D02-308C6DE31822}"/>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C93C2ADA-5332-4CB9-A3F7-A1B7B95D8383}"/>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5813533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8E622-F69C-4A50-B77D-FC1781DDC89F}"/>
              </a:ext>
            </a:extLst>
          </p:cNvPr>
          <p:cNvSpPr>
            <a:spLocks noGrp="1"/>
          </p:cNvSpPr>
          <p:nvPr>
            <p:ph type="title"/>
          </p:nvPr>
        </p:nvSpPr>
        <p:spPr>
          <a:solidFill>
            <a:srgbClr val="CCFF99"/>
          </a:solidFill>
        </p:spPr>
        <p:txBody>
          <a:bodyPr/>
          <a:lstStyle/>
          <a:p>
            <a:pPr algn="ctr"/>
            <a:r>
              <a:rPr lang="en-US" b="1" i="0" dirty="0">
                <a:effectLst/>
                <a:latin typeface="Arial" panose="020B0604020202020204" pitchFamily="34" charset="0"/>
                <a:cs typeface="B Nazanin" panose="00000400000000000000" pitchFamily="2" charset="-78"/>
              </a:rPr>
              <a:t>8A22</a:t>
            </a:r>
            <a:r>
              <a:rPr lang="fa-IR" b="1" i="0" dirty="0">
                <a:effectLst/>
                <a:latin typeface="Arial" panose="020B0604020202020204" pitchFamily="34" charset="0"/>
                <a:cs typeface="B Nazanin" panose="00000400000000000000" pitchFamily="2" charset="-78"/>
              </a:rPr>
              <a:t>  </a:t>
            </a:r>
            <a:r>
              <a:rPr lang="en-US" b="1" i="0" dirty="0">
                <a:effectLst/>
                <a:latin typeface="Arial" panose="020B0604020202020204" pitchFamily="34" charset="0"/>
                <a:cs typeface="B Nazanin" panose="00000400000000000000" pitchFamily="2" charset="-78"/>
              </a:rPr>
              <a:t>Lewy body disease</a:t>
            </a:r>
            <a:r>
              <a:rPr lang="fa-IR" b="1" i="0" dirty="0">
                <a:effectLst/>
                <a:latin typeface="Arial" panose="020B0604020202020204" pitchFamily="34" charset="0"/>
                <a:cs typeface="B Nazanin" panose="00000400000000000000" pitchFamily="2" charset="-78"/>
              </a:rPr>
              <a:t> لوی بادی </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C175DFBE-268A-4084-8FA3-35938230AB5E}"/>
              </a:ext>
            </a:extLst>
          </p:cNvPr>
          <p:cNvSpPr>
            <a:spLocks noGrp="1"/>
          </p:cNvSpPr>
          <p:nvPr>
            <p:ph idx="1"/>
          </p:nvPr>
        </p:nvSpPr>
        <p:spPr>
          <a:xfrm>
            <a:off x="5114440" y="1825625"/>
            <a:ext cx="6239359" cy="4351338"/>
          </a:xfrm>
        </p:spPr>
        <p:txBody>
          <a:bodyPr>
            <a:normAutofit/>
          </a:bodyPr>
          <a:lstStyle/>
          <a:p>
            <a:pPr algn="just" rtl="1"/>
            <a:r>
              <a:rPr lang="fa-IR" dirty="0">
                <a:cs typeface="B Nazanin" panose="00000400000000000000" pitchFamily="2" charset="-78"/>
              </a:rPr>
              <a:t>یک اختلال عصبی است که عمدتا موجب کاهش کارکردهای شناختی و ایجاد دمانس می شود. </a:t>
            </a:r>
          </a:p>
          <a:p>
            <a:pPr algn="just" rtl="1"/>
            <a:r>
              <a:rPr lang="fa-IR" dirty="0">
                <a:cs typeface="B Nazanin" panose="00000400000000000000" pitchFamily="2" charset="-78"/>
              </a:rPr>
              <a:t>اجسام لویی از نظر بافت شناسی به عنوان ادخال های عصبی در ستوپلاسم سلول های عصبی قشر یا ساقه مغز تعریف می شوند.</a:t>
            </a:r>
          </a:p>
          <a:p>
            <a:pPr algn="just" rtl="1"/>
            <a:r>
              <a:rPr lang="fa-IR" dirty="0">
                <a:cs typeface="B Nazanin" panose="00000400000000000000" pitchFamily="2" charset="-78"/>
              </a:rPr>
              <a:t>اگر با تضاهرات بالینی دمانس همراه است می توان کد </a:t>
            </a:r>
            <a:r>
              <a:rPr lang="en-US" dirty="0"/>
              <a:t>post coordination</a:t>
            </a:r>
            <a:r>
              <a:rPr lang="fa-IR" dirty="0">
                <a:cs typeface="B Nazanin" panose="00000400000000000000" pitchFamily="2" charset="-78"/>
              </a:rPr>
              <a:t> آن را از فصل بیماریهای روان اختصاص داد</a:t>
            </a:r>
            <a:endParaRPr lang="en-US" dirty="0"/>
          </a:p>
        </p:txBody>
      </p:sp>
      <p:pic>
        <p:nvPicPr>
          <p:cNvPr id="5" name="Picture 4">
            <a:extLst>
              <a:ext uri="{FF2B5EF4-FFF2-40B4-BE49-F238E27FC236}">
                <a16:creationId xmlns:a16="http://schemas.microsoft.com/office/drawing/2014/main" xmlns="" id="{0FE1D7D7-20EF-40D5-9328-8690B0722AFE}"/>
              </a:ext>
            </a:extLst>
          </p:cNvPr>
          <p:cNvPicPr>
            <a:picLocks noChangeAspect="1"/>
          </p:cNvPicPr>
          <p:nvPr/>
        </p:nvPicPr>
        <p:blipFill>
          <a:blip r:embed="rId2"/>
          <a:stretch>
            <a:fillRect/>
          </a:stretch>
        </p:blipFill>
        <p:spPr>
          <a:xfrm>
            <a:off x="906867" y="4338154"/>
            <a:ext cx="3838575" cy="1466850"/>
          </a:xfrm>
          <a:prstGeom prst="rect">
            <a:avLst/>
          </a:prstGeom>
        </p:spPr>
      </p:pic>
      <p:pic>
        <p:nvPicPr>
          <p:cNvPr id="2050" name="Picture 2" descr="Lewy bodies">
            <a:extLst>
              <a:ext uri="{FF2B5EF4-FFF2-40B4-BE49-F238E27FC236}">
                <a16:creationId xmlns:a16="http://schemas.microsoft.com/office/drawing/2014/main" xmlns="" id="{6B15545D-FA47-4B12-B24A-08E4336C926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092549" y="1376452"/>
            <a:ext cx="3283896" cy="311515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a:extLst>
              <a:ext uri="{FF2B5EF4-FFF2-40B4-BE49-F238E27FC236}">
                <a16:creationId xmlns:a16="http://schemas.microsoft.com/office/drawing/2014/main" xmlns="" id="{F8356D24-F228-4031-BA9A-1F6370485CE1}"/>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693CB0CB-7893-4C92-BBF1-C52EF2635C70}"/>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12F289D1-35C5-4E14-AD0F-D979001213EF}"/>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16109745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55D8A-5868-4222-81CB-D78D2048580D}"/>
              </a:ext>
            </a:extLst>
          </p:cNvPr>
          <p:cNvSpPr>
            <a:spLocks noGrp="1"/>
          </p:cNvSpPr>
          <p:nvPr>
            <p:ph type="title"/>
          </p:nvPr>
        </p:nvSpPr>
        <p:spPr>
          <a:solidFill>
            <a:srgbClr val="CCFF66"/>
          </a:solidFill>
        </p:spPr>
        <p:txBody>
          <a:bodyPr/>
          <a:lstStyle/>
          <a:p>
            <a:pPr algn="ctr"/>
            <a:r>
              <a:rPr lang="en-US" b="1" i="0" dirty="0">
                <a:effectLst/>
                <a:latin typeface="Arial" panose="020B0604020202020204" pitchFamily="34" charset="0"/>
              </a:rPr>
              <a:t>8A23 Frontotemporal lobar degeneration</a:t>
            </a:r>
            <a:endParaRPr lang="en-US" dirty="0"/>
          </a:p>
        </p:txBody>
      </p:sp>
      <p:sp>
        <p:nvSpPr>
          <p:cNvPr id="3" name="Content Placeholder 2">
            <a:extLst>
              <a:ext uri="{FF2B5EF4-FFF2-40B4-BE49-F238E27FC236}">
                <a16:creationId xmlns:a16="http://schemas.microsoft.com/office/drawing/2014/main" xmlns="" id="{7EEEAAE4-C407-4EA4-B6E0-523BACFB4E33}"/>
              </a:ext>
            </a:extLst>
          </p:cNvPr>
          <p:cNvSpPr>
            <a:spLocks noGrp="1"/>
          </p:cNvSpPr>
          <p:nvPr>
            <p:ph idx="1"/>
          </p:nvPr>
        </p:nvSpPr>
        <p:spPr>
          <a:xfrm>
            <a:off x="5780868" y="1825625"/>
            <a:ext cx="5572932" cy="4351338"/>
          </a:xfrm>
        </p:spPr>
        <p:txBody>
          <a:bodyPr/>
          <a:lstStyle/>
          <a:p>
            <a:pPr algn="r" rtl="1"/>
            <a:r>
              <a:rPr lang="fa-IR" dirty="0">
                <a:cs typeface="B Nazanin" panose="00000400000000000000" pitchFamily="2" charset="-78"/>
              </a:rPr>
              <a:t>استحاله یا </a:t>
            </a:r>
            <a:r>
              <a:rPr lang="en-US" dirty="0">
                <a:cs typeface="B Nazanin" panose="00000400000000000000" pitchFamily="2" charset="-78"/>
              </a:rPr>
              <a:t>degeneration</a:t>
            </a:r>
            <a:r>
              <a:rPr lang="fa-IR" dirty="0">
                <a:cs typeface="B Nazanin" panose="00000400000000000000" pitchFamily="2" charset="-78"/>
              </a:rPr>
              <a:t>  پیشانی گیجگاهی</a:t>
            </a:r>
          </a:p>
          <a:p>
            <a:pPr algn="r" rtl="1"/>
            <a:r>
              <a:rPr lang="fa-IR" dirty="0">
                <a:cs typeface="B Nazanin" panose="00000400000000000000" pitchFamily="2" charset="-78"/>
              </a:rPr>
              <a:t>این کد کد اتیولوژی است. به تضاهرات بالینی دمانس فرونتوتمپورال یک کد از فصل بیماری های روان تعلق می گیرد.</a:t>
            </a:r>
          </a:p>
          <a:p>
            <a:pPr algn="r" rtl="1"/>
            <a:endParaRPr lang="en-US" dirty="0"/>
          </a:p>
        </p:txBody>
      </p:sp>
      <p:sp>
        <p:nvSpPr>
          <p:cNvPr id="7" name="TextBox 6">
            <a:extLst>
              <a:ext uri="{FF2B5EF4-FFF2-40B4-BE49-F238E27FC236}">
                <a16:creationId xmlns:a16="http://schemas.microsoft.com/office/drawing/2014/main" xmlns="" id="{02B72792-6488-42F8-AE2A-B4CB09E4FC80}"/>
              </a:ext>
            </a:extLst>
          </p:cNvPr>
          <p:cNvSpPr txBox="1"/>
          <p:nvPr/>
        </p:nvSpPr>
        <p:spPr>
          <a:xfrm>
            <a:off x="6152826" y="4225136"/>
            <a:ext cx="60985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6D83</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Frontotemporal dementia</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8" name="Group 7">
            <a:extLst>
              <a:ext uri="{FF2B5EF4-FFF2-40B4-BE49-F238E27FC236}">
                <a16:creationId xmlns:a16="http://schemas.microsoft.com/office/drawing/2014/main" xmlns="" id="{644359ED-0972-48A6-B3CC-349412B9F725}"/>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FCE64328-743D-454A-9150-5583C3D219FC}"/>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C8AE504B-75E4-408F-BBC0-9DEF0AB7349A}"/>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10242" name="Picture 2" descr="Brain tissue deteriorates in the frontal (front) and temporal (sides) lobes of your brain when you have frontotemporal dementia.">
            <a:extLst>
              <a:ext uri="{FF2B5EF4-FFF2-40B4-BE49-F238E27FC236}">
                <a16:creationId xmlns:a16="http://schemas.microsoft.com/office/drawing/2014/main" xmlns="" id="{B0B8E2CB-18D3-45D0-A4B7-D308C1D6B53E}"/>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253"/>
          <a:stretch/>
        </p:blipFill>
        <p:spPr bwMode="auto">
          <a:xfrm>
            <a:off x="1282148" y="1881834"/>
            <a:ext cx="2637052" cy="42951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806821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379CC-8FB2-4D1B-91BE-083D81D5D6F3}"/>
              </a:ext>
            </a:extLst>
          </p:cNvPr>
          <p:cNvSpPr>
            <a:spLocks noGrp="1"/>
          </p:cNvSpPr>
          <p:nvPr>
            <p:ph type="title"/>
          </p:nvPr>
        </p:nvSpPr>
        <p:spPr>
          <a:solidFill>
            <a:srgbClr val="CCFFCC"/>
          </a:solidFill>
        </p:spPr>
        <p:txBody>
          <a:bodyPr/>
          <a:lstStyle/>
          <a:p>
            <a:pPr algn="ctr"/>
            <a:r>
              <a:rPr lang="en-US" b="1" i="0" dirty="0">
                <a:solidFill>
                  <a:srgbClr val="555555"/>
                </a:solidFill>
                <a:effectLst/>
                <a:latin typeface="Arial" panose="020B0604020202020204" pitchFamily="34" charset="0"/>
              </a:rPr>
              <a:t>6D83</a:t>
            </a:r>
            <a:br>
              <a:rPr lang="en-US" b="1" i="0" dirty="0">
                <a:solidFill>
                  <a:srgbClr val="555555"/>
                </a:solidFill>
                <a:effectLst/>
                <a:latin typeface="Arial" panose="020B0604020202020204" pitchFamily="34" charset="0"/>
              </a:rPr>
            </a:br>
            <a:r>
              <a:rPr lang="en-US" b="1" dirty="0">
                <a:solidFill>
                  <a:srgbClr val="D45800"/>
                </a:solidFill>
                <a:latin typeface="Arial" panose="020B0604020202020204" pitchFamily="34" charset="0"/>
              </a:rPr>
              <a:t>Frontotemporal dementia</a:t>
            </a:r>
          </a:p>
        </p:txBody>
      </p:sp>
      <p:pic>
        <p:nvPicPr>
          <p:cNvPr id="5" name="Picture 4">
            <a:extLst>
              <a:ext uri="{FF2B5EF4-FFF2-40B4-BE49-F238E27FC236}">
                <a16:creationId xmlns:a16="http://schemas.microsoft.com/office/drawing/2014/main" xmlns="" id="{5F7DBC2E-596F-4ABE-B614-5DE422B17958}"/>
              </a:ext>
            </a:extLst>
          </p:cNvPr>
          <p:cNvPicPr>
            <a:picLocks noChangeAspect="1"/>
          </p:cNvPicPr>
          <p:nvPr/>
        </p:nvPicPr>
        <p:blipFill>
          <a:blip r:embed="rId2"/>
          <a:stretch>
            <a:fillRect/>
          </a:stretch>
        </p:blipFill>
        <p:spPr>
          <a:xfrm>
            <a:off x="981883" y="2650283"/>
            <a:ext cx="6999744" cy="3055986"/>
          </a:xfrm>
          <a:prstGeom prst="rect">
            <a:avLst/>
          </a:prstGeom>
        </p:spPr>
      </p:pic>
      <p:sp>
        <p:nvSpPr>
          <p:cNvPr id="8" name="Content Placeholder 2">
            <a:extLst>
              <a:ext uri="{FF2B5EF4-FFF2-40B4-BE49-F238E27FC236}">
                <a16:creationId xmlns:a16="http://schemas.microsoft.com/office/drawing/2014/main" xmlns="" id="{A7740DC4-C1D0-4C1F-AF83-D20BD8DD4187}"/>
              </a:ext>
            </a:extLst>
          </p:cNvPr>
          <p:cNvSpPr txBox="1">
            <a:spLocks/>
          </p:cNvSpPr>
          <p:nvPr/>
        </p:nvSpPr>
        <p:spPr>
          <a:xfrm>
            <a:off x="3006672" y="1825625"/>
            <a:ext cx="834712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این کد هرگز نباید کد اصلی باشد بلکه به عنوان کد تضاهرات بالینی به همراه بیماری نورولوژیکی ایجاد کننده آن باید استفاده شود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9" name="Group 8">
            <a:extLst>
              <a:ext uri="{FF2B5EF4-FFF2-40B4-BE49-F238E27FC236}">
                <a16:creationId xmlns:a16="http://schemas.microsoft.com/office/drawing/2014/main" xmlns="" id="{FB03C6DA-0B38-4612-A62F-CBEDE2441045}"/>
              </a:ext>
            </a:extLst>
          </p:cNvPr>
          <p:cNvGrpSpPr/>
          <p:nvPr/>
        </p:nvGrpSpPr>
        <p:grpSpPr>
          <a:xfrm>
            <a:off x="2140770" y="6288130"/>
            <a:ext cx="8976719" cy="472418"/>
            <a:chOff x="2140770" y="6288130"/>
            <a:chExt cx="8976719" cy="472418"/>
          </a:xfrm>
        </p:grpSpPr>
        <p:sp>
          <p:nvSpPr>
            <p:cNvPr id="10" name="TextBox 9">
              <a:extLst>
                <a:ext uri="{FF2B5EF4-FFF2-40B4-BE49-F238E27FC236}">
                  <a16:creationId xmlns:a16="http://schemas.microsoft.com/office/drawing/2014/main" xmlns="" id="{54DEC37D-F846-49BF-9471-0C6FC3E518EA}"/>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C5E783DC-56C8-49FC-B0B2-8EFD19CF02A1}"/>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13457602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40FE8-891F-4ABC-8324-AD274C6DA928}"/>
              </a:ext>
            </a:extLst>
          </p:cNvPr>
          <p:cNvSpPr>
            <a:spLocks noGrp="1"/>
          </p:cNvSpPr>
          <p:nvPr>
            <p:ph type="title"/>
          </p:nvPr>
        </p:nvSpPr>
        <p:spPr>
          <a:solidFill>
            <a:srgbClr val="00CCFF"/>
          </a:solidFill>
        </p:spPr>
        <p:txBody>
          <a:bodyPr>
            <a:normAutofit/>
          </a:bodyPr>
          <a:lstStyle/>
          <a:p>
            <a:pPr algn="ctr" rtl="1"/>
            <a:r>
              <a:rPr lang="en-US" sz="6600" b="1" dirty="0">
                <a:cs typeface="B Nazanin" panose="00000400000000000000" pitchFamily="2" charset="-78"/>
              </a:rPr>
              <a:t>MS</a:t>
            </a:r>
            <a:endParaRPr lang="en-US" sz="6600" b="1" dirty="0"/>
          </a:p>
        </p:txBody>
      </p:sp>
      <p:sp>
        <p:nvSpPr>
          <p:cNvPr id="3" name="Content Placeholder 2">
            <a:extLst>
              <a:ext uri="{FF2B5EF4-FFF2-40B4-BE49-F238E27FC236}">
                <a16:creationId xmlns:a16="http://schemas.microsoft.com/office/drawing/2014/main" xmlns="" id="{5C5ED737-6168-4DDD-A292-43B11083A7DD}"/>
              </a:ext>
            </a:extLst>
          </p:cNvPr>
          <p:cNvSpPr>
            <a:spLocks noGrp="1"/>
          </p:cNvSpPr>
          <p:nvPr>
            <p:ph idx="1"/>
          </p:nvPr>
        </p:nvSpPr>
        <p:spPr>
          <a:xfrm>
            <a:off x="838200" y="2141537"/>
            <a:ext cx="10515600" cy="4351338"/>
          </a:xfrm>
        </p:spPr>
        <p:txBody>
          <a:bodyPr>
            <a:normAutofit/>
          </a:bodyPr>
          <a:lstStyle/>
          <a:p>
            <a:pPr marL="0" indent="0" algn="r" rtl="1">
              <a:buNone/>
            </a:pPr>
            <a:r>
              <a:rPr lang="fa-IR" sz="2400" b="1" dirty="0">
                <a:cs typeface="B Nazanin" panose="00000400000000000000" pitchFamily="2" charset="-78"/>
              </a:rPr>
              <a:t>سه نوع دارد: </a:t>
            </a:r>
          </a:p>
          <a:p>
            <a:pPr algn="r" rtl="1"/>
            <a:r>
              <a:rPr lang="fa-IR" sz="2400" dirty="0">
                <a:cs typeface="B Nazanin" panose="00000400000000000000" pitchFamily="2" charset="-78"/>
              </a:rPr>
              <a:t>ام اس عود کننده/ فروکش کننده</a:t>
            </a:r>
          </a:p>
          <a:p>
            <a:pPr algn="r" rtl="1"/>
            <a:r>
              <a:rPr lang="fa-IR" sz="2400" dirty="0">
                <a:cs typeface="B Nazanin" panose="00000400000000000000" pitchFamily="2" charset="-78"/>
              </a:rPr>
              <a:t> پیشرونده اولیه</a:t>
            </a:r>
            <a:endParaRPr lang="en-US" sz="2400" dirty="0"/>
          </a:p>
          <a:p>
            <a:pPr algn="r" rtl="1"/>
            <a:r>
              <a:rPr lang="fa-IR" sz="2400" dirty="0">
                <a:cs typeface="B Nazanin" panose="00000400000000000000" pitchFamily="2" charset="-78"/>
              </a:rPr>
              <a:t> پیشرونده ثانویه</a:t>
            </a:r>
          </a:p>
          <a:p>
            <a:pPr marL="0" indent="0" algn="ctr" rtl="1">
              <a:buNone/>
            </a:pPr>
            <a:r>
              <a:rPr lang="fa-IR" sz="2400" b="1" dirty="0">
                <a:solidFill>
                  <a:schemeClr val="accent6">
                    <a:lumMod val="50000"/>
                  </a:schemeClr>
                </a:solidFill>
                <a:cs typeface="B Nazanin" panose="00000400000000000000" pitchFamily="2" charset="-78"/>
              </a:rPr>
              <a:t>اگر همراه با دمانس، درد نوروپاتیک یا درد عضلانی اسکلتی باشد می توان از کدهای تکمیلی برای مشخص کردن تضاهرات بالینی آن نیز استفاده کرد</a:t>
            </a:r>
          </a:p>
        </p:txBody>
      </p:sp>
      <p:pic>
        <p:nvPicPr>
          <p:cNvPr id="5" name="Picture 4">
            <a:extLst>
              <a:ext uri="{FF2B5EF4-FFF2-40B4-BE49-F238E27FC236}">
                <a16:creationId xmlns:a16="http://schemas.microsoft.com/office/drawing/2014/main" xmlns="" id="{ADB0968E-2AC1-455B-8991-E2FDA4A31EF2}"/>
              </a:ext>
            </a:extLst>
          </p:cNvPr>
          <p:cNvPicPr>
            <a:picLocks noChangeAspect="1"/>
          </p:cNvPicPr>
          <p:nvPr/>
        </p:nvPicPr>
        <p:blipFill>
          <a:blip r:embed="rId2"/>
          <a:stretch>
            <a:fillRect/>
          </a:stretch>
        </p:blipFill>
        <p:spPr>
          <a:xfrm>
            <a:off x="698715" y="1886107"/>
            <a:ext cx="7129945" cy="1807038"/>
          </a:xfrm>
          <a:prstGeom prst="rect">
            <a:avLst/>
          </a:prstGeom>
        </p:spPr>
      </p:pic>
      <p:pic>
        <p:nvPicPr>
          <p:cNvPr id="7" name="Picture 6">
            <a:extLst>
              <a:ext uri="{FF2B5EF4-FFF2-40B4-BE49-F238E27FC236}">
                <a16:creationId xmlns:a16="http://schemas.microsoft.com/office/drawing/2014/main" xmlns="" id="{F5D709F9-06D9-4887-9D84-F0F63923A024}"/>
              </a:ext>
            </a:extLst>
          </p:cNvPr>
          <p:cNvPicPr>
            <a:picLocks noChangeAspect="1"/>
          </p:cNvPicPr>
          <p:nvPr/>
        </p:nvPicPr>
        <p:blipFill>
          <a:blip r:embed="rId3"/>
          <a:stretch>
            <a:fillRect/>
          </a:stretch>
        </p:blipFill>
        <p:spPr>
          <a:xfrm>
            <a:off x="2773390" y="4869251"/>
            <a:ext cx="7129945" cy="1321169"/>
          </a:xfrm>
          <a:prstGeom prst="rect">
            <a:avLst/>
          </a:prstGeom>
        </p:spPr>
      </p:pic>
      <p:grpSp>
        <p:nvGrpSpPr>
          <p:cNvPr id="8" name="Group 7">
            <a:extLst>
              <a:ext uri="{FF2B5EF4-FFF2-40B4-BE49-F238E27FC236}">
                <a16:creationId xmlns:a16="http://schemas.microsoft.com/office/drawing/2014/main" xmlns="" id="{9E7641EB-A39A-4750-AA0E-B10F249B9A3E}"/>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40D7930F-88B6-4DBF-A686-9AFA5CE72953}"/>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92E94AFA-1F78-4AC3-8B7F-AD88C5EE94B4}"/>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42519622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D933A1-4766-40D9-B2A3-C851755FFDBC}"/>
              </a:ext>
            </a:extLst>
          </p:cNvPr>
          <p:cNvSpPr>
            <a:spLocks noGrp="1"/>
          </p:cNvSpPr>
          <p:nvPr>
            <p:ph type="title"/>
          </p:nvPr>
        </p:nvSpPr>
        <p:spPr>
          <a:solidFill>
            <a:schemeClr val="accent4">
              <a:lumMod val="60000"/>
              <a:lumOff val="40000"/>
            </a:schemeClr>
          </a:solidFill>
        </p:spPr>
        <p:txBody>
          <a:bodyPr/>
          <a:lstStyle/>
          <a:p>
            <a:pPr rtl="1"/>
            <a:r>
              <a:rPr lang="en-US" b="1" i="0" dirty="0">
                <a:effectLst/>
                <a:latin typeface="Arial" panose="020B0604020202020204" pitchFamily="34" charset="0"/>
              </a:rPr>
              <a:t>Epilepsy or seizures</a:t>
            </a:r>
            <a:endParaRPr lang="en-US" dirty="0"/>
          </a:p>
        </p:txBody>
      </p:sp>
      <p:sp>
        <p:nvSpPr>
          <p:cNvPr id="3" name="Content Placeholder 2">
            <a:extLst>
              <a:ext uri="{FF2B5EF4-FFF2-40B4-BE49-F238E27FC236}">
                <a16:creationId xmlns:a16="http://schemas.microsoft.com/office/drawing/2014/main" xmlns="" id="{A26A7B14-36A4-479A-99C4-08AEDDBD6A54}"/>
              </a:ext>
            </a:extLst>
          </p:cNvPr>
          <p:cNvSpPr>
            <a:spLocks noGrp="1"/>
          </p:cNvSpPr>
          <p:nvPr>
            <p:ph idx="1"/>
          </p:nvPr>
        </p:nvSpPr>
        <p:spPr/>
        <p:txBody>
          <a:bodyPr>
            <a:normAutofit/>
          </a:bodyPr>
          <a:lstStyle/>
          <a:p>
            <a:pPr algn="r" rtl="1"/>
            <a:r>
              <a:rPr lang="fa-IR" sz="2400" dirty="0">
                <a:cs typeface="B Nazanin" panose="00000400000000000000" pitchFamily="2" charset="-78"/>
              </a:rPr>
              <a:t>صرع به بیماری اطلاق می شود که حداقل 2 تشنج غیرقابل تحریک (یا رفلکس) با فاصله بیش از 24 ساعت رخ دهد. </a:t>
            </a:r>
          </a:p>
          <a:p>
            <a:pPr marL="0" indent="0" algn="r" rtl="1">
              <a:buNone/>
            </a:pPr>
            <a:r>
              <a:rPr lang="fa-IR" sz="2400" dirty="0">
                <a:cs typeface="B Nazanin" panose="00000400000000000000" pitchFamily="2" charset="-78"/>
              </a:rPr>
              <a:t>از نظر نوع و علت طبقه بندی شده است.</a:t>
            </a:r>
          </a:p>
          <a:p>
            <a:pPr marL="0" indent="0" algn="r" rtl="1">
              <a:buNone/>
            </a:pPr>
            <a:endParaRPr lang="fa-IR" sz="2400" dirty="0">
              <a:cs typeface="B Nazanin" panose="00000400000000000000" pitchFamily="2" charset="-78"/>
            </a:endParaRPr>
          </a:p>
          <a:p>
            <a:pPr marL="0" indent="0" algn="r" rtl="1">
              <a:buNone/>
            </a:pPr>
            <a:r>
              <a:rPr lang="fa-IR" sz="2400" b="1" dirty="0">
                <a:cs typeface="B Nazanin" panose="00000400000000000000" pitchFamily="2" charset="-78"/>
              </a:rPr>
              <a:t>تشنج های نوزادی</a:t>
            </a:r>
            <a:r>
              <a:rPr lang="fa-IR" sz="2000" b="1" baseline="-25000" dirty="0">
                <a:cs typeface="B Nazanin" panose="00000400000000000000" pitchFamily="2" charset="-78"/>
              </a:rPr>
              <a:t>(19) </a:t>
            </a:r>
            <a:r>
              <a:rPr lang="fa-IR" sz="2400" b="1" dirty="0">
                <a:cs typeface="B Nazanin" panose="00000400000000000000" pitchFamily="2" charset="-78"/>
              </a:rPr>
              <a:t>و مرگ ناگهانی ناشی از</a:t>
            </a:r>
          </a:p>
          <a:p>
            <a:pPr marL="0" indent="0" algn="r" rtl="1">
              <a:buNone/>
            </a:pPr>
            <a:r>
              <a:rPr lang="fa-IR" sz="2400" b="1" dirty="0">
                <a:cs typeface="B Nazanin" panose="00000400000000000000" pitchFamily="2" charset="-78"/>
              </a:rPr>
              <a:t> تشنج صرع </a:t>
            </a:r>
            <a:r>
              <a:rPr lang="fa-IR" sz="2000" b="1" baseline="-25000" dirty="0">
                <a:cs typeface="B Nazanin" panose="00000400000000000000" pitchFamily="2" charset="-78"/>
              </a:rPr>
              <a:t>(21)</a:t>
            </a:r>
            <a:r>
              <a:rPr lang="fa-IR" sz="2400" b="1" dirty="0">
                <a:cs typeface="B Nazanin" panose="00000400000000000000" pitchFamily="2" charset="-78"/>
              </a:rPr>
              <a:t>در این گروه ها طبقه بندی نشدند. </a:t>
            </a:r>
            <a:endParaRPr lang="en-US" sz="2400" b="1" dirty="0"/>
          </a:p>
        </p:txBody>
      </p:sp>
      <p:pic>
        <p:nvPicPr>
          <p:cNvPr id="7" name="Picture 6">
            <a:extLst>
              <a:ext uri="{FF2B5EF4-FFF2-40B4-BE49-F238E27FC236}">
                <a16:creationId xmlns:a16="http://schemas.microsoft.com/office/drawing/2014/main" xmlns="" id="{5267B9BA-05DB-475C-81D9-C3C2E0D3FC01}"/>
              </a:ext>
            </a:extLst>
          </p:cNvPr>
          <p:cNvPicPr>
            <a:picLocks noChangeAspect="1"/>
          </p:cNvPicPr>
          <p:nvPr/>
        </p:nvPicPr>
        <p:blipFill>
          <a:blip r:embed="rId2"/>
          <a:stretch>
            <a:fillRect/>
          </a:stretch>
        </p:blipFill>
        <p:spPr>
          <a:xfrm>
            <a:off x="1068335" y="2230383"/>
            <a:ext cx="3762460" cy="3839245"/>
          </a:xfrm>
          <a:prstGeom prst="rect">
            <a:avLst/>
          </a:prstGeom>
        </p:spPr>
      </p:pic>
      <p:grpSp>
        <p:nvGrpSpPr>
          <p:cNvPr id="8" name="Group 7">
            <a:extLst>
              <a:ext uri="{FF2B5EF4-FFF2-40B4-BE49-F238E27FC236}">
                <a16:creationId xmlns:a16="http://schemas.microsoft.com/office/drawing/2014/main" xmlns="" id="{D85886CA-E0E4-47DB-AF27-F2431D2B4F4F}"/>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D910A0CA-EB59-41C3-8BB7-A5611F6E0999}"/>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0611AFB-1227-46E2-94C1-C5AEB5B9B453}"/>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8157299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970FB5-22F2-45E8-A02B-09967F7E3820}"/>
              </a:ext>
            </a:extLst>
          </p:cNvPr>
          <p:cNvSpPr>
            <a:spLocks noGrp="1"/>
          </p:cNvSpPr>
          <p:nvPr>
            <p:ph type="title"/>
          </p:nvPr>
        </p:nvSpPr>
        <p:spPr>
          <a:solidFill>
            <a:srgbClr val="66FFCC"/>
          </a:solidFill>
        </p:spPr>
        <p:txBody>
          <a:bodyPr/>
          <a:lstStyle/>
          <a:p>
            <a:pPr algn="r" rtl="1"/>
            <a:r>
              <a:rPr lang="fa-IR" b="1" dirty="0">
                <a:cs typeface="B Nazanin" panose="00000400000000000000" pitchFamily="2" charset="-78"/>
              </a:rPr>
              <a:t>انواع تشنج               </a:t>
            </a:r>
            <a:r>
              <a:rPr lang="en-US" b="1" i="0" dirty="0">
                <a:effectLst/>
                <a:latin typeface="Arial" panose="020B0604020202020204" pitchFamily="34" charset="0"/>
              </a:rPr>
              <a:t>8A68 Types of seizures</a:t>
            </a:r>
            <a:r>
              <a:rPr lang="fa-IR" b="1" i="0" dirty="0">
                <a:effectLst/>
                <a:latin typeface="Arial" panose="020B0604020202020204" pitchFamily="34" charset="0"/>
                <a:cs typeface="B Nazanin" panose="00000400000000000000" pitchFamily="2" charset="-78"/>
              </a:rPr>
              <a:t> </a:t>
            </a:r>
            <a:endParaRPr lang="en-US" b="1" dirty="0"/>
          </a:p>
        </p:txBody>
      </p:sp>
      <p:sp>
        <p:nvSpPr>
          <p:cNvPr id="3" name="Content Placeholder 2">
            <a:extLst>
              <a:ext uri="{FF2B5EF4-FFF2-40B4-BE49-F238E27FC236}">
                <a16:creationId xmlns:a16="http://schemas.microsoft.com/office/drawing/2014/main" xmlns="" id="{C41E6C79-9864-4096-8675-026B6D803FD3}"/>
              </a:ext>
            </a:extLst>
          </p:cNvPr>
          <p:cNvSpPr>
            <a:spLocks noGrp="1"/>
          </p:cNvSpPr>
          <p:nvPr>
            <p:ph idx="1"/>
          </p:nvPr>
        </p:nvSpPr>
        <p:spPr>
          <a:xfrm>
            <a:off x="5718876" y="1825625"/>
            <a:ext cx="5634924" cy="4351338"/>
          </a:xfrm>
        </p:spPr>
        <p:txBody>
          <a:bodyPr/>
          <a:lstStyle/>
          <a:p>
            <a:pPr algn="r" rtl="1"/>
            <a:r>
              <a:rPr lang="fa-IR" dirty="0">
                <a:cs typeface="B Nazanin" panose="00000400000000000000" pitchFamily="2" charset="-78"/>
              </a:rPr>
              <a:t>تشنج کانونی </a:t>
            </a:r>
          </a:p>
          <a:p>
            <a:pPr algn="r" rtl="1"/>
            <a:r>
              <a:rPr lang="fa-IR" dirty="0">
                <a:cs typeface="B Nazanin" panose="00000400000000000000" pitchFamily="2" charset="-78"/>
              </a:rPr>
              <a:t>تشنج غایب</a:t>
            </a:r>
            <a:r>
              <a:rPr lang="fa-IR" sz="1400" dirty="0">
                <a:cs typeface="B Nazanin" panose="00000400000000000000" pitchFamily="2" charset="-78"/>
              </a:rPr>
              <a:t>(تشنج‌هایی که معمولاً فقط چند ثانیه طول می‌کشند و با یک نگاه خیره یا وضعیت «عدم حضور یا غایب» مشخص می‌شوند.)</a:t>
            </a:r>
          </a:p>
          <a:p>
            <a:pPr algn="r" rtl="1"/>
            <a:r>
              <a:rPr lang="fa-IR" dirty="0">
                <a:cs typeface="B Nazanin" panose="00000400000000000000" pitchFamily="2" charset="-78"/>
              </a:rPr>
              <a:t>عمومی – تونیک کلونیک</a:t>
            </a:r>
          </a:p>
          <a:p>
            <a:pPr algn="r" rtl="1"/>
            <a:r>
              <a:rPr lang="fa-IR" dirty="0">
                <a:cs typeface="B Nazanin" panose="00000400000000000000" pitchFamily="2" charset="-78"/>
              </a:rPr>
              <a:t>عمومی مایوکلونیک</a:t>
            </a:r>
          </a:p>
          <a:p>
            <a:pPr algn="r" rtl="1"/>
            <a:r>
              <a:rPr lang="fa-IR" dirty="0">
                <a:cs typeface="B Nazanin" panose="00000400000000000000" pitchFamily="2" charset="-78"/>
              </a:rPr>
              <a:t>عمومی تونیک </a:t>
            </a:r>
          </a:p>
          <a:p>
            <a:pPr algn="r" rtl="1"/>
            <a:r>
              <a:rPr lang="fa-IR" dirty="0">
                <a:cs typeface="B Nazanin" panose="00000400000000000000" pitchFamily="2" charset="-78"/>
              </a:rPr>
              <a:t>عمومی آتونیک</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xmlns="" id="{7CA7BE9C-76DB-42E1-8DE9-34A8E5058D8F}"/>
              </a:ext>
            </a:extLst>
          </p:cNvPr>
          <p:cNvPicPr>
            <a:picLocks noChangeAspect="1"/>
          </p:cNvPicPr>
          <p:nvPr/>
        </p:nvPicPr>
        <p:blipFill rotWithShape="1">
          <a:blip r:embed="rId2"/>
          <a:srcRect t="1579"/>
          <a:stretch/>
        </p:blipFill>
        <p:spPr>
          <a:xfrm>
            <a:off x="838200" y="2005443"/>
            <a:ext cx="4545686" cy="3991702"/>
          </a:xfrm>
          <a:prstGeom prst="rect">
            <a:avLst/>
          </a:prstGeom>
        </p:spPr>
      </p:pic>
      <p:grpSp>
        <p:nvGrpSpPr>
          <p:cNvPr id="6" name="Group 5">
            <a:extLst>
              <a:ext uri="{FF2B5EF4-FFF2-40B4-BE49-F238E27FC236}">
                <a16:creationId xmlns:a16="http://schemas.microsoft.com/office/drawing/2014/main" xmlns="" id="{BB5B1C37-D15A-4FC9-8614-58FC768184C5}"/>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90AAE302-BB5A-4698-BF49-6DBF12D05A10}"/>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60011534-805E-477E-8DEF-CA6DD5B2FE6B}"/>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2050" name="Picture 2" descr="Understanding Absence Seizures">
            <a:extLst>
              <a:ext uri="{FF2B5EF4-FFF2-40B4-BE49-F238E27FC236}">
                <a16:creationId xmlns:a16="http://schemas.microsoft.com/office/drawing/2014/main" xmlns="" id="{A31A9856-A63E-4893-BF7D-5A6840116BB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22869" y="4248843"/>
            <a:ext cx="2138267" cy="160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78567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a:solidFill>
            <a:schemeClr val="accent2">
              <a:lumMod val="40000"/>
              <a:lumOff val="60000"/>
            </a:schemeClr>
          </a:solidFill>
        </p:spPr>
        <p:txBody>
          <a:bodyPr/>
          <a:lstStyle/>
          <a:p>
            <a:pPr rtl="0">
              <a:defRPr/>
            </a:pPr>
            <a:r>
              <a:rPr lang="en-US" sz="2400" dirty="0"/>
              <a:t>Other bacterial diseases (1C10‑1C4Z)</a:t>
            </a:r>
          </a:p>
        </p:txBody>
      </p:sp>
      <p:sp>
        <p:nvSpPr>
          <p:cNvPr id="231427" name="Content Placeholder 2"/>
          <p:cNvSpPr>
            <a:spLocks noGrp="1"/>
          </p:cNvSpPr>
          <p:nvPr>
            <p:ph idx="1"/>
          </p:nvPr>
        </p:nvSpPr>
        <p:spPr>
          <a:xfrm>
            <a:off x="1981200" y="1066801"/>
            <a:ext cx="8229600" cy="4525963"/>
          </a:xfrm>
        </p:spPr>
        <p:txBody>
          <a:bodyPr/>
          <a:lstStyle/>
          <a:p>
            <a:r>
              <a:rPr lang="fa-IR" altLang="en-US" sz="2200" dirty="0"/>
              <a:t> این تاب بلوک  اختصاص به  سایر عفونت های باکتریایی مثل کزاز، دیفتری، سیاه سرفه و ... دارد. ، </a:t>
            </a:r>
          </a:p>
          <a:p>
            <a:pPr algn="l" rtl="0"/>
            <a:r>
              <a:rPr lang="en-US" altLang="en-US" sz="2200" dirty="0"/>
              <a:t>1C10 </a:t>
            </a:r>
            <a:r>
              <a:rPr lang="en-US" altLang="en-US" sz="2200" dirty="0" err="1"/>
              <a:t>Actinomycosis</a:t>
            </a:r>
            <a:r>
              <a:rPr lang="en-US" altLang="en-US" sz="2200" dirty="0"/>
              <a:t>  </a:t>
            </a:r>
          </a:p>
          <a:p>
            <a:pPr algn="l" rtl="0"/>
            <a:r>
              <a:rPr lang="en-US" altLang="en-US" sz="2200" dirty="0"/>
              <a:t>1C11 </a:t>
            </a:r>
            <a:r>
              <a:rPr lang="en-US" altLang="en-US" sz="2200" dirty="0" err="1"/>
              <a:t>Bartonellosis</a:t>
            </a:r>
            <a:r>
              <a:rPr lang="en-US" altLang="en-US" sz="2200" dirty="0"/>
              <a:t>  </a:t>
            </a:r>
          </a:p>
          <a:p>
            <a:pPr algn="l" rtl="0"/>
            <a:r>
              <a:rPr lang="en-US" altLang="en-US" sz="2200" dirty="0"/>
              <a:t>1C12 Whooping cough  </a:t>
            </a:r>
          </a:p>
          <a:p>
            <a:pPr algn="l" rtl="0"/>
            <a:r>
              <a:rPr lang="en-US" altLang="en-US" sz="2200" dirty="0"/>
              <a:t>1C13 Tetanus  </a:t>
            </a:r>
          </a:p>
          <a:p>
            <a:pPr algn="l" rtl="0"/>
            <a:r>
              <a:rPr lang="en-US" altLang="en-US" sz="2200" dirty="0"/>
              <a:t>1C14 Obstetrical tetanus  </a:t>
            </a:r>
          </a:p>
          <a:p>
            <a:pPr algn="l" rtl="0"/>
            <a:r>
              <a:rPr lang="en-US" altLang="en-US" sz="2200" dirty="0"/>
              <a:t>1C15 Tetanus </a:t>
            </a:r>
            <a:r>
              <a:rPr lang="en-US" altLang="en-US" sz="2200" dirty="0" err="1"/>
              <a:t>neonatorum</a:t>
            </a:r>
            <a:r>
              <a:rPr lang="en-US" altLang="en-US" sz="2200" dirty="0"/>
              <a:t>  </a:t>
            </a:r>
          </a:p>
          <a:p>
            <a:pPr algn="l" rtl="0"/>
            <a:r>
              <a:rPr lang="en-US" altLang="en-US" sz="2200" dirty="0"/>
              <a:t>1C16 Gas gangrene  </a:t>
            </a:r>
          </a:p>
          <a:p>
            <a:pPr algn="l" rtl="0"/>
            <a:r>
              <a:rPr lang="en-US" altLang="en-US" sz="2200" dirty="0"/>
              <a:t>1C17 Diphtheria  </a:t>
            </a:r>
          </a:p>
          <a:p>
            <a:pPr algn="l" rtl="0"/>
            <a:r>
              <a:rPr lang="en-US" altLang="en-US" sz="2200" dirty="0"/>
              <a:t>1C18 Brazilian purpuric fever  </a:t>
            </a:r>
          </a:p>
          <a:p>
            <a:pPr algn="l" rtl="0"/>
            <a:r>
              <a:rPr lang="en-US" altLang="en-US" sz="2200" dirty="0"/>
              <a:t>1C19 </a:t>
            </a:r>
            <a:r>
              <a:rPr lang="en-US" altLang="en-US" sz="2200" dirty="0" err="1"/>
              <a:t>Legionellosis</a:t>
            </a:r>
            <a:r>
              <a:rPr lang="en-US" altLang="en-US" sz="2200" dirty="0"/>
              <a:t>  </a:t>
            </a:r>
          </a:p>
          <a:p>
            <a:pPr algn="l" rtl="0"/>
            <a:r>
              <a:rPr lang="en-US" altLang="en-US" sz="2200" dirty="0"/>
              <a:t>1C1A </a:t>
            </a:r>
            <a:r>
              <a:rPr lang="en-US" altLang="en-US" sz="2200" dirty="0" err="1"/>
              <a:t>Listeriosis</a:t>
            </a:r>
            <a:r>
              <a:rPr lang="en-US" altLang="en-US" sz="2200" dirty="0"/>
              <a:t>  </a:t>
            </a:r>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231429" name="Slide Number Placeholder 3"/>
          <p:cNvSpPr>
            <a:spLocks noGrp="1"/>
          </p:cNvSpPr>
          <p:nvPr>
            <p:ph type="sldNum" sz="quarter" idx="12"/>
          </p:nvPr>
        </p:nvSpPr>
        <p:spPr bwMode="auto">
          <a:xfrm>
            <a:off x="8382000" y="6356350"/>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defRPr/>
            </a:pPr>
            <a:fld id="{1273F1E0-586A-4AC1-B4D4-2259C39D663C}" type="slidenum">
              <a:rPr lang="fa-IR" altLang="en-US" sz="1200">
                <a:solidFill>
                  <a:srgbClr val="898989"/>
                </a:solidFill>
                <a:cs typeface="Arial" panose="020B0604020202020204" pitchFamily="34" charset="0"/>
              </a:rPr>
              <a:pPr algn="l" defTabSz="914400" fontAlgn="base">
                <a:spcBef>
                  <a:spcPct val="0"/>
                </a:spcBef>
                <a:spcAft>
                  <a:spcPct val="0"/>
                </a:spcAft>
                <a:buNone/>
                <a:defRPr/>
              </a:pPr>
              <a:t>13</a:t>
            </a:fld>
            <a:endParaRPr lang="en-US" altLang="en-US" sz="1200" dirty="0">
              <a:solidFill>
                <a:srgbClr val="898989"/>
              </a:solidFill>
              <a:cs typeface="Arial" panose="020B0604020202020204" pitchFamily="34" charset="0"/>
            </a:endParaRPr>
          </a:p>
        </p:txBody>
      </p:sp>
    </p:spTree>
    <p:extLst>
      <p:ext uri="{BB962C8B-B14F-4D97-AF65-F5344CB8AC3E}">
        <p14:creationId xmlns:p14="http://schemas.microsoft.com/office/powerpoint/2010/main" xmlns="" val="19936685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AF033A-A978-42C4-9016-909CAD3668BA}"/>
              </a:ext>
            </a:extLst>
          </p:cNvPr>
          <p:cNvSpPr>
            <a:spLocks noGrp="1"/>
          </p:cNvSpPr>
          <p:nvPr>
            <p:ph type="title"/>
          </p:nvPr>
        </p:nvSpPr>
        <p:spPr>
          <a:solidFill>
            <a:schemeClr val="accent4">
              <a:lumMod val="60000"/>
              <a:lumOff val="40000"/>
            </a:schemeClr>
          </a:solidFill>
        </p:spPr>
        <p:txBody>
          <a:bodyPr/>
          <a:lstStyle/>
          <a:p>
            <a:pPr algn="r" rtl="1"/>
            <a:r>
              <a:rPr lang="fa-IR" b="1" dirty="0">
                <a:cs typeface="B Nazanin" panose="00000400000000000000" pitchFamily="2" charset="-78"/>
              </a:rPr>
              <a:t>اختلالات سردرد           </a:t>
            </a:r>
            <a:r>
              <a:rPr lang="en-US" b="1" i="0" dirty="0">
                <a:effectLst/>
                <a:latin typeface="Arial" panose="020B0604020202020204" pitchFamily="34" charset="0"/>
              </a:rPr>
              <a:t>Headache disorders</a:t>
            </a:r>
            <a:r>
              <a:rPr lang="fa-IR" b="1" i="0" dirty="0">
                <a:effectLst/>
                <a:latin typeface="Arial" panose="020B0604020202020204" pitchFamily="34" charset="0"/>
                <a:cs typeface="B Nazanin" panose="00000400000000000000" pitchFamily="2" charset="-78"/>
              </a:rPr>
              <a:t>  </a:t>
            </a:r>
            <a:endParaRPr lang="en-US" b="1" dirty="0"/>
          </a:p>
        </p:txBody>
      </p:sp>
      <p:sp>
        <p:nvSpPr>
          <p:cNvPr id="3" name="Content Placeholder 2">
            <a:extLst>
              <a:ext uri="{FF2B5EF4-FFF2-40B4-BE49-F238E27FC236}">
                <a16:creationId xmlns:a16="http://schemas.microsoft.com/office/drawing/2014/main" xmlns="" id="{ECEBE1DE-F788-4529-9E5A-A9323392B2BA}"/>
              </a:ext>
            </a:extLst>
          </p:cNvPr>
          <p:cNvSpPr>
            <a:spLocks noGrp="1"/>
          </p:cNvSpPr>
          <p:nvPr>
            <p:ph idx="1"/>
          </p:nvPr>
        </p:nvSpPr>
        <p:spPr/>
        <p:txBody>
          <a:bodyPr/>
          <a:lstStyle/>
          <a:p>
            <a:pPr algn="r" rtl="1"/>
            <a:r>
              <a:rPr lang="fa-IR" dirty="0">
                <a:cs typeface="B Nazanin" panose="00000400000000000000" pitchFamily="2" charset="-78"/>
              </a:rPr>
              <a:t>شامل انواع سردرد شامل میگرن، سردردهای فشاری، سردرد ناشی از سیستم عصبی خودمختار شاخه عصب سه قلو ، سایر سردردهای اولیه، سردردهای ثانویه به بیماریهای دیگر. </a:t>
            </a:r>
          </a:p>
        </p:txBody>
      </p:sp>
      <p:pic>
        <p:nvPicPr>
          <p:cNvPr id="5" name="Picture 4">
            <a:extLst>
              <a:ext uri="{FF2B5EF4-FFF2-40B4-BE49-F238E27FC236}">
                <a16:creationId xmlns:a16="http://schemas.microsoft.com/office/drawing/2014/main" xmlns="" id="{0C34F228-05D3-4A0D-91C9-F3FD0A5F25E9}"/>
              </a:ext>
            </a:extLst>
          </p:cNvPr>
          <p:cNvPicPr>
            <a:picLocks noChangeAspect="1"/>
          </p:cNvPicPr>
          <p:nvPr/>
        </p:nvPicPr>
        <p:blipFill>
          <a:blip r:embed="rId2"/>
          <a:stretch>
            <a:fillRect/>
          </a:stretch>
        </p:blipFill>
        <p:spPr>
          <a:xfrm>
            <a:off x="805455" y="3129609"/>
            <a:ext cx="5290545" cy="3047354"/>
          </a:xfrm>
          <a:prstGeom prst="rect">
            <a:avLst/>
          </a:prstGeom>
        </p:spPr>
      </p:pic>
      <p:pic>
        <p:nvPicPr>
          <p:cNvPr id="7" name="Picture 6">
            <a:extLst>
              <a:ext uri="{FF2B5EF4-FFF2-40B4-BE49-F238E27FC236}">
                <a16:creationId xmlns:a16="http://schemas.microsoft.com/office/drawing/2014/main" xmlns="" id="{BFE3030B-5B9B-4F3F-B0A4-60A2001E52B1}"/>
              </a:ext>
            </a:extLst>
          </p:cNvPr>
          <p:cNvPicPr>
            <a:picLocks noChangeAspect="1"/>
          </p:cNvPicPr>
          <p:nvPr/>
        </p:nvPicPr>
        <p:blipFill>
          <a:blip r:embed="rId3"/>
          <a:stretch>
            <a:fillRect/>
          </a:stretch>
        </p:blipFill>
        <p:spPr>
          <a:xfrm>
            <a:off x="6563457" y="3559337"/>
            <a:ext cx="4823088" cy="2390452"/>
          </a:xfrm>
          <a:prstGeom prst="rect">
            <a:avLst/>
          </a:prstGeom>
        </p:spPr>
      </p:pic>
      <p:grpSp>
        <p:nvGrpSpPr>
          <p:cNvPr id="9" name="Group 8">
            <a:extLst>
              <a:ext uri="{FF2B5EF4-FFF2-40B4-BE49-F238E27FC236}">
                <a16:creationId xmlns:a16="http://schemas.microsoft.com/office/drawing/2014/main" xmlns="" id="{3C07376A-B485-4C4D-A16F-1B4319FAE77E}"/>
              </a:ext>
            </a:extLst>
          </p:cNvPr>
          <p:cNvGrpSpPr/>
          <p:nvPr/>
        </p:nvGrpSpPr>
        <p:grpSpPr>
          <a:xfrm>
            <a:off x="2140770" y="6288130"/>
            <a:ext cx="8976719" cy="472418"/>
            <a:chOff x="2140770" y="6288130"/>
            <a:chExt cx="8976719" cy="472418"/>
          </a:xfrm>
        </p:grpSpPr>
        <p:sp>
          <p:nvSpPr>
            <p:cNvPr id="10" name="TextBox 9">
              <a:extLst>
                <a:ext uri="{FF2B5EF4-FFF2-40B4-BE49-F238E27FC236}">
                  <a16:creationId xmlns:a16="http://schemas.microsoft.com/office/drawing/2014/main" xmlns="" id="{6F217DCE-2078-4B3A-81ED-B46F2C1C24C1}"/>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9499A4ED-205E-4725-B5E8-F5C238D3117B}"/>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13670517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959B7-8813-4BD0-91A9-175EE47860E1}"/>
              </a:ext>
            </a:extLst>
          </p:cNvPr>
          <p:cNvSpPr>
            <a:spLocks noGrp="1"/>
          </p:cNvSpPr>
          <p:nvPr>
            <p:ph type="title"/>
          </p:nvPr>
        </p:nvSpPr>
        <p:spPr>
          <a:solidFill>
            <a:srgbClr val="9966FF"/>
          </a:solidFill>
        </p:spPr>
        <p:txBody>
          <a:bodyPr/>
          <a:lstStyle/>
          <a:p>
            <a:pPr algn="ctr" rtl="1"/>
            <a:r>
              <a:rPr lang="fa-IR" b="1" dirty="0">
                <a:solidFill>
                  <a:schemeClr val="bg1"/>
                </a:solidFill>
                <a:cs typeface="B Nazanin" panose="00000400000000000000" pitchFamily="2" charset="-78"/>
              </a:rPr>
              <a:t>میگرن </a:t>
            </a:r>
            <a:r>
              <a:rPr lang="en-US" b="1" i="0" dirty="0">
                <a:solidFill>
                  <a:schemeClr val="bg1"/>
                </a:solidFill>
                <a:effectLst/>
                <a:latin typeface="Helvetica Neue"/>
              </a:rPr>
              <a:t>8A80 Migraine</a:t>
            </a:r>
            <a:r>
              <a:rPr lang="fa-IR" b="1" dirty="0">
                <a:solidFill>
                  <a:schemeClr val="bg1"/>
                </a:solidFill>
                <a:cs typeface="B Nazanin" panose="00000400000000000000" pitchFamily="2" charset="-78"/>
              </a:rPr>
              <a:t> </a:t>
            </a:r>
            <a:endParaRPr lang="en-US" b="1" dirty="0">
              <a:solidFill>
                <a:schemeClr val="bg1"/>
              </a:solidFill>
            </a:endParaRPr>
          </a:p>
        </p:txBody>
      </p:sp>
      <p:sp>
        <p:nvSpPr>
          <p:cNvPr id="3" name="Content Placeholder 2">
            <a:extLst>
              <a:ext uri="{FF2B5EF4-FFF2-40B4-BE49-F238E27FC236}">
                <a16:creationId xmlns:a16="http://schemas.microsoft.com/office/drawing/2014/main" xmlns="" id="{7CE25C25-4504-48EF-86EE-DED159F58972}"/>
              </a:ext>
            </a:extLst>
          </p:cNvPr>
          <p:cNvSpPr>
            <a:spLocks noGrp="1"/>
          </p:cNvSpPr>
          <p:nvPr>
            <p:ph idx="1"/>
          </p:nvPr>
        </p:nvSpPr>
        <p:spPr/>
        <p:txBody>
          <a:bodyPr/>
          <a:lstStyle/>
          <a:p>
            <a:pPr algn="r" rtl="1"/>
            <a:r>
              <a:rPr lang="fa-IR" dirty="0">
                <a:cs typeface="B Nazanin" panose="00000400000000000000" pitchFamily="2" charset="-78"/>
              </a:rPr>
              <a:t>انواع میگرن دارای کد منحصربه فرد هستند. علاوه بر توصیف هر نوع میگرن، </a:t>
            </a:r>
            <a:r>
              <a:rPr lang="en-US" dirty="0"/>
              <a:t>ICD-11</a:t>
            </a:r>
            <a:r>
              <a:rPr lang="fa-IR" dirty="0">
                <a:cs typeface="B Nazanin" panose="00000400000000000000" pitchFamily="2" charset="-78"/>
              </a:rPr>
              <a:t> معیارهای تشخیصی هر کدام را نیز تعریف کرده است. </a:t>
            </a:r>
            <a:endParaRPr lang="en-US" dirty="0"/>
          </a:p>
        </p:txBody>
      </p:sp>
      <p:pic>
        <p:nvPicPr>
          <p:cNvPr id="5" name="Picture 4">
            <a:extLst>
              <a:ext uri="{FF2B5EF4-FFF2-40B4-BE49-F238E27FC236}">
                <a16:creationId xmlns:a16="http://schemas.microsoft.com/office/drawing/2014/main" xmlns="" id="{9037EE20-F563-4BB6-802E-F23F628B920A}"/>
              </a:ext>
            </a:extLst>
          </p:cNvPr>
          <p:cNvPicPr>
            <a:picLocks noChangeAspect="1"/>
          </p:cNvPicPr>
          <p:nvPr/>
        </p:nvPicPr>
        <p:blipFill>
          <a:blip r:embed="rId2"/>
          <a:stretch>
            <a:fillRect/>
          </a:stretch>
        </p:blipFill>
        <p:spPr>
          <a:xfrm>
            <a:off x="1357151" y="2814638"/>
            <a:ext cx="5572125" cy="3362325"/>
          </a:xfrm>
          <a:prstGeom prst="rect">
            <a:avLst/>
          </a:prstGeom>
        </p:spPr>
      </p:pic>
      <p:sp>
        <p:nvSpPr>
          <p:cNvPr id="6" name="TextBox 5">
            <a:extLst>
              <a:ext uri="{FF2B5EF4-FFF2-40B4-BE49-F238E27FC236}">
                <a16:creationId xmlns:a16="http://schemas.microsoft.com/office/drawing/2014/main" xmlns="" id="{CB2D7888-1F4F-4348-8DA2-629D9C6B769B}"/>
              </a:ext>
            </a:extLst>
          </p:cNvPr>
          <p:cNvSpPr txBox="1"/>
          <p:nvPr/>
        </p:nvSpPr>
        <p:spPr>
          <a:xfrm>
            <a:off x="7448226" y="3438445"/>
            <a:ext cx="3905573" cy="1200329"/>
          </a:xfrm>
          <a:prstGeom prst="rect">
            <a:avLst/>
          </a:prstGeom>
          <a:solidFill>
            <a:srgbClr val="CCFF66"/>
          </a:solidFill>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درباره برخی از میگرن ها مثل میگرن مزمن، برای تعیین شدت درد، از کدهای تکمیلی می توان استفاده نمود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7" name="Group 6">
            <a:extLst>
              <a:ext uri="{FF2B5EF4-FFF2-40B4-BE49-F238E27FC236}">
                <a16:creationId xmlns:a16="http://schemas.microsoft.com/office/drawing/2014/main" xmlns="" id="{FA8F3DA5-9D26-47FA-B67F-094A12968491}"/>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BB140EAB-B5EF-43C1-A6B3-C6564BAB2D55}"/>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9FF350FD-8B77-4639-B856-68481D8B9066}"/>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32160586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D15E57-CBC8-4AF5-AAB0-DF35519FDCB6}"/>
              </a:ext>
            </a:extLst>
          </p:cNvPr>
          <p:cNvSpPr>
            <a:spLocks noGrp="1"/>
          </p:cNvSpPr>
          <p:nvPr>
            <p:ph type="title"/>
          </p:nvPr>
        </p:nvSpPr>
        <p:spPr>
          <a:solidFill>
            <a:schemeClr val="accent4">
              <a:lumMod val="60000"/>
              <a:lumOff val="40000"/>
            </a:schemeClr>
          </a:solidFill>
        </p:spPr>
        <p:txBody>
          <a:bodyPr>
            <a:normAutofit/>
          </a:bodyPr>
          <a:lstStyle/>
          <a:p>
            <a:pPr algn="ctr"/>
            <a:r>
              <a:rPr lang="en-US" sz="4000" b="1" i="0" dirty="0">
                <a:effectLst/>
                <a:latin typeface="Arial" panose="020B0604020202020204" pitchFamily="34" charset="0"/>
                <a:cs typeface="B Nazanin" panose="00000400000000000000" pitchFamily="2" charset="-78"/>
              </a:rPr>
              <a:t>Cerebrovascular diseases</a:t>
            </a:r>
            <a:r>
              <a:rPr lang="fa-IR" sz="4000" b="1" i="0" dirty="0">
                <a:effectLst/>
                <a:latin typeface="Arial" panose="020B0604020202020204" pitchFamily="34" charset="0"/>
                <a:cs typeface="B Nazanin" panose="00000400000000000000" pitchFamily="2" charset="-78"/>
              </a:rPr>
              <a:t/>
            </a:r>
            <a:br>
              <a:rPr lang="fa-IR" sz="4000" b="1" i="0" dirty="0">
                <a:effectLst/>
                <a:latin typeface="Arial" panose="020B0604020202020204" pitchFamily="34" charset="0"/>
                <a:cs typeface="B Nazanin" panose="00000400000000000000" pitchFamily="2" charset="-78"/>
              </a:rPr>
            </a:br>
            <a:r>
              <a:rPr lang="fa-IR" sz="4000" b="1" i="0" dirty="0">
                <a:effectLst/>
                <a:latin typeface="Arial" panose="020B0604020202020204" pitchFamily="34" charset="0"/>
                <a:cs typeface="B Nazanin" panose="00000400000000000000" pitchFamily="2" charset="-78"/>
              </a:rPr>
              <a:t>بیماری های عروقی مغز</a:t>
            </a:r>
            <a:endParaRPr lang="en-US" sz="4000"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66B4C30D-5953-42B8-868B-E132BD02D435}"/>
              </a:ext>
            </a:extLst>
          </p:cNvPr>
          <p:cNvSpPr>
            <a:spLocks noGrp="1"/>
          </p:cNvSpPr>
          <p:nvPr>
            <p:ph idx="1"/>
          </p:nvPr>
        </p:nvSpPr>
        <p:spPr>
          <a:xfrm>
            <a:off x="6230318" y="1825625"/>
            <a:ext cx="5123481" cy="4351338"/>
          </a:xfrm>
        </p:spPr>
        <p:txBody>
          <a:bodyPr>
            <a:normAutofit/>
          </a:bodyPr>
          <a:lstStyle/>
          <a:p>
            <a:pPr algn="just" rtl="1"/>
            <a:r>
              <a:rPr lang="fa-IR" sz="2000" dirty="0">
                <a:cs typeface="B Nazanin" panose="00000400000000000000" pitchFamily="2" charset="-78"/>
              </a:rPr>
              <a:t>گروهی از اختلالات مغزی مربوط به بیماری عروق خونی تغذیه کننده مغز است. </a:t>
            </a:r>
            <a:endParaRPr lang="en-US" sz="2000" dirty="0"/>
          </a:p>
          <a:p>
            <a:pPr marL="0" indent="0" algn="just" rtl="1">
              <a:buNone/>
            </a:pPr>
            <a:r>
              <a:rPr lang="fa-IR" sz="2400" b="1" dirty="0">
                <a:cs typeface="B Nazanin" panose="00000400000000000000" pitchFamily="2" charset="-78"/>
              </a:rPr>
              <a:t>شامل:</a:t>
            </a:r>
          </a:p>
          <a:p>
            <a:pPr algn="just" rtl="1"/>
            <a:r>
              <a:rPr lang="fa-IR" sz="2000" dirty="0">
                <a:cs typeface="B Nazanin" panose="00000400000000000000" pitchFamily="2" charset="-78"/>
              </a:rPr>
              <a:t> خونریزی داخل مغزی؛ خونریزی زیر عنکبوتیه (غیرتروماتیک)</a:t>
            </a:r>
          </a:p>
          <a:p>
            <a:pPr algn="just" rtl="1"/>
            <a:r>
              <a:rPr lang="fa-IR" sz="2000" dirty="0">
                <a:cs typeface="B Nazanin" panose="00000400000000000000" pitchFamily="2" charset="-78"/>
              </a:rPr>
              <a:t>سکته مغزی ایسکمیک مغزی و سکته مغزی که مشخص نیست که آیا ایسکمیک یا هموراژیک است</a:t>
            </a:r>
          </a:p>
          <a:p>
            <a:pPr algn="just" rtl="1"/>
            <a:r>
              <a:rPr lang="fa-IR" sz="2000" dirty="0">
                <a:cs typeface="B Nazanin" panose="00000400000000000000" pitchFamily="2" charset="-78"/>
              </a:rPr>
              <a:t>انسفالوپتی ناشی از ایسکمی یا هیپوکسی </a:t>
            </a:r>
          </a:p>
          <a:p>
            <a:pPr algn="just" rtl="1"/>
            <a:r>
              <a:rPr lang="fa-IR" sz="2000" dirty="0">
                <a:cs typeface="B Nazanin" panose="00000400000000000000" pitchFamily="2" charset="-78"/>
              </a:rPr>
              <a:t>اثرات بعدی بیماریهای عروقی مغز</a:t>
            </a:r>
          </a:p>
          <a:p>
            <a:pPr algn="just" rtl="1"/>
            <a:r>
              <a:rPr lang="fa-IR" sz="2000" dirty="0">
                <a:cs typeface="B Nazanin" panose="00000400000000000000" pitchFamily="2" charset="-78"/>
              </a:rPr>
              <a:t>سندرم های عروقی مغز </a:t>
            </a:r>
            <a:endParaRPr lang="en-US" sz="2000" dirty="0"/>
          </a:p>
        </p:txBody>
      </p:sp>
      <p:pic>
        <p:nvPicPr>
          <p:cNvPr id="5" name="Picture 4">
            <a:extLst>
              <a:ext uri="{FF2B5EF4-FFF2-40B4-BE49-F238E27FC236}">
                <a16:creationId xmlns:a16="http://schemas.microsoft.com/office/drawing/2014/main" xmlns="" id="{E9C32B17-0FFD-41D5-AEC5-C4B0FBCB2651}"/>
              </a:ext>
            </a:extLst>
          </p:cNvPr>
          <p:cNvPicPr>
            <a:picLocks noChangeAspect="1"/>
          </p:cNvPicPr>
          <p:nvPr/>
        </p:nvPicPr>
        <p:blipFill>
          <a:blip r:embed="rId2"/>
          <a:stretch>
            <a:fillRect/>
          </a:stretch>
        </p:blipFill>
        <p:spPr>
          <a:xfrm>
            <a:off x="1332854" y="1825625"/>
            <a:ext cx="3942302" cy="4058563"/>
          </a:xfrm>
          <a:prstGeom prst="rect">
            <a:avLst/>
          </a:prstGeom>
        </p:spPr>
      </p:pic>
      <p:grpSp>
        <p:nvGrpSpPr>
          <p:cNvPr id="6" name="Group 5">
            <a:extLst>
              <a:ext uri="{FF2B5EF4-FFF2-40B4-BE49-F238E27FC236}">
                <a16:creationId xmlns:a16="http://schemas.microsoft.com/office/drawing/2014/main" xmlns="" id="{2C3EB620-3F2B-4315-84E4-67F5EB81E73E}"/>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51DF424-33FF-45B3-92DC-F9AFACEDB752}"/>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7AF14F7E-C983-41D2-A639-FE13819061C3}"/>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8022678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13EC40-7192-4B22-AD95-FC6D57A41F75}"/>
              </a:ext>
            </a:extLst>
          </p:cNvPr>
          <p:cNvSpPr>
            <a:spLocks noGrp="1"/>
          </p:cNvSpPr>
          <p:nvPr>
            <p:ph type="title"/>
          </p:nvPr>
        </p:nvSpPr>
        <p:spPr>
          <a:solidFill>
            <a:srgbClr val="FF3300"/>
          </a:solidFill>
        </p:spPr>
        <p:txBody>
          <a:bodyPr/>
          <a:lstStyle/>
          <a:p>
            <a:pPr algn="r" rtl="1"/>
            <a:r>
              <a:rPr lang="fa-IR" b="1" dirty="0">
                <a:solidFill>
                  <a:schemeClr val="bg1"/>
                </a:solidFill>
                <a:cs typeface="B Nazanin" panose="00000400000000000000" pitchFamily="2" charset="-78"/>
              </a:rPr>
              <a:t>خونریزی های مغزی </a:t>
            </a:r>
            <a:endParaRPr lang="en-US" b="1" dirty="0">
              <a:solidFill>
                <a:schemeClr val="bg1"/>
              </a:solidFill>
            </a:endParaRPr>
          </a:p>
        </p:txBody>
      </p:sp>
      <p:pic>
        <p:nvPicPr>
          <p:cNvPr id="5" name="Picture 4">
            <a:extLst>
              <a:ext uri="{FF2B5EF4-FFF2-40B4-BE49-F238E27FC236}">
                <a16:creationId xmlns:a16="http://schemas.microsoft.com/office/drawing/2014/main" xmlns="" id="{4C1F1279-0423-4F0A-A445-5D5CA58F94FE}"/>
              </a:ext>
            </a:extLst>
          </p:cNvPr>
          <p:cNvPicPr>
            <a:picLocks noChangeAspect="1"/>
          </p:cNvPicPr>
          <p:nvPr/>
        </p:nvPicPr>
        <p:blipFill>
          <a:blip r:embed="rId2"/>
          <a:stretch>
            <a:fillRect/>
          </a:stretch>
        </p:blipFill>
        <p:spPr>
          <a:xfrm>
            <a:off x="631430" y="381551"/>
            <a:ext cx="5341194" cy="3852217"/>
          </a:xfrm>
          <a:prstGeom prst="rect">
            <a:avLst/>
          </a:prstGeom>
        </p:spPr>
      </p:pic>
      <p:pic>
        <p:nvPicPr>
          <p:cNvPr id="7" name="Picture 6">
            <a:extLst>
              <a:ext uri="{FF2B5EF4-FFF2-40B4-BE49-F238E27FC236}">
                <a16:creationId xmlns:a16="http://schemas.microsoft.com/office/drawing/2014/main" xmlns="" id="{33FEAE11-4D84-4D9A-A9A5-A9CECCD33643}"/>
              </a:ext>
            </a:extLst>
          </p:cNvPr>
          <p:cNvPicPr>
            <a:picLocks noChangeAspect="1"/>
          </p:cNvPicPr>
          <p:nvPr/>
        </p:nvPicPr>
        <p:blipFill>
          <a:blip r:embed="rId3"/>
          <a:stretch>
            <a:fillRect/>
          </a:stretch>
        </p:blipFill>
        <p:spPr>
          <a:xfrm>
            <a:off x="4169447" y="2924630"/>
            <a:ext cx="3853105" cy="3568245"/>
          </a:xfrm>
          <a:prstGeom prst="rect">
            <a:avLst/>
          </a:prstGeom>
        </p:spPr>
      </p:pic>
      <p:sp>
        <p:nvSpPr>
          <p:cNvPr id="10" name="Content Placeholder 2">
            <a:extLst>
              <a:ext uri="{FF2B5EF4-FFF2-40B4-BE49-F238E27FC236}">
                <a16:creationId xmlns:a16="http://schemas.microsoft.com/office/drawing/2014/main" xmlns="" id="{D200FA52-BB55-4E1F-B23B-E95CD2A82CC6}"/>
              </a:ext>
            </a:extLst>
          </p:cNvPr>
          <p:cNvSpPr txBox="1">
            <a:spLocks/>
          </p:cNvSpPr>
          <p:nvPr/>
        </p:nvSpPr>
        <p:spPr>
          <a:xfrm>
            <a:off x="6633275" y="2131259"/>
            <a:ext cx="4720525" cy="1325563"/>
          </a:xfrm>
          <a:prstGeom prst="rect">
            <a:avLst/>
          </a:prstGeom>
          <a:solidFill>
            <a:schemeClr val="accent1">
              <a:lumMod val="20000"/>
              <a:lumOff val="80000"/>
            </a:schemeClr>
          </a:solidFill>
          <a:ln>
            <a:solidFill>
              <a:schemeClr val="accent5">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برای انواع خونریزی های، تعیین علت الزامی است و درصورت تمایل می توان از کدهای تکمیلی برای تعیین میزان پاسخ و ری اکشن مردمک چشم و درجه هوشیاری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GCS</a:t>
            </a:r>
            <a:r>
              <a:rPr kumimoji="0" lang="fa-I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بیمار استفاده کرد.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endParaRPr>
          </a:p>
        </p:txBody>
      </p:sp>
    </p:spTree>
    <p:extLst>
      <p:ext uri="{BB962C8B-B14F-4D97-AF65-F5344CB8AC3E}">
        <p14:creationId xmlns:p14="http://schemas.microsoft.com/office/powerpoint/2010/main" xmlns="" val="16069388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6CDDD-CEC5-4310-BF5B-72BCB9869252}"/>
              </a:ext>
            </a:extLst>
          </p:cNvPr>
          <p:cNvSpPr>
            <a:spLocks noGrp="1"/>
          </p:cNvSpPr>
          <p:nvPr>
            <p:ph type="title"/>
          </p:nvPr>
        </p:nvSpPr>
        <p:spPr>
          <a:xfrm>
            <a:off x="4835470" y="365125"/>
            <a:ext cx="6518329" cy="1325563"/>
          </a:xfrm>
          <a:solidFill>
            <a:srgbClr val="000066"/>
          </a:solidFill>
        </p:spPr>
        <p:txBody>
          <a:bodyPr>
            <a:normAutofit/>
          </a:bodyPr>
          <a:lstStyle/>
          <a:p>
            <a:pPr algn="r" rtl="1"/>
            <a:r>
              <a:rPr lang="fa-IR" sz="4000" b="1" dirty="0">
                <a:solidFill>
                  <a:schemeClr val="bg1"/>
                </a:solidFill>
                <a:cs typeface="B Nazanin" panose="00000400000000000000" pitchFamily="2" charset="-78"/>
              </a:rPr>
              <a:t>سکته مغزی و حمله ایسکمیک گذرا</a:t>
            </a:r>
            <a:endParaRPr lang="en-US" sz="4000" b="1" dirty="0">
              <a:solidFill>
                <a:schemeClr val="bg1"/>
              </a:solidFill>
            </a:endParaRPr>
          </a:p>
        </p:txBody>
      </p:sp>
      <p:sp>
        <p:nvSpPr>
          <p:cNvPr id="3" name="Content Placeholder 2">
            <a:extLst>
              <a:ext uri="{FF2B5EF4-FFF2-40B4-BE49-F238E27FC236}">
                <a16:creationId xmlns:a16="http://schemas.microsoft.com/office/drawing/2014/main" xmlns="" id="{B33CD367-E017-47CA-AEB0-82A6DC149C93}"/>
              </a:ext>
            </a:extLst>
          </p:cNvPr>
          <p:cNvSpPr>
            <a:spLocks noGrp="1"/>
          </p:cNvSpPr>
          <p:nvPr>
            <p:ph idx="1"/>
          </p:nvPr>
        </p:nvSpPr>
        <p:spPr>
          <a:xfrm>
            <a:off x="6270421" y="3174086"/>
            <a:ext cx="5495441" cy="1785480"/>
          </a:xfrm>
          <a:solidFill>
            <a:srgbClr val="CCFFCC"/>
          </a:solidFill>
        </p:spPr>
        <p:txBody>
          <a:bodyPr>
            <a:normAutofit fontScale="92500" lnSpcReduction="10000"/>
          </a:bodyPr>
          <a:lstStyle/>
          <a:p>
            <a:pPr algn="r" rtl="1">
              <a:buFont typeface="Wingdings" panose="05000000000000000000" pitchFamily="2" charset="2"/>
              <a:buChar char="Ø"/>
            </a:pPr>
            <a:r>
              <a:rPr lang="fa-IR" sz="2000" dirty="0">
                <a:cs typeface="B Nazanin" panose="00000400000000000000" pitchFamily="2" charset="-78"/>
              </a:rPr>
              <a:t>وقتی علت سکته مغزی ایسکمیک مشخص می باشد، به آن علت کد دهید. </a:t>
            </a:r>
          </a:p>
          <a:p>
            <a:pPr algn="r" rtl="1">
              <a:buFont typeface="Wingdings" panose="05000000000000000000" pitchFamily="2" charset="2"/>
              <a:buChar char="Ø"/>
            </a:pPr>
            <a:r>
              <a:rPr lang="fa-IR" sz="2000" dirty="0">
                <a:cs typeface="B Nazanin" panose="00000400000000000000" pitchFamily="2" charset="-78"/>
              </a:rPr>
              <a:t>وقتی علت سکته مغزی ایسکمیک مشخص نیست، کد </a:t>
            </a:r>
            <a:r>
              <a:rPr lang="en-US" sz="2000" dirty="0"/>
              <a:t>B11.5- </a:t>
            </a:r>
            <a:r>
              <a:rPr lang="fa-IR" sz="2000" dirty="0">
                <a:cs typeface="B Nazanin" panose="00000400000000000000" pitchFamily="2" charset="-78"/>
              </a:rPr>
              <a:t> را اختصاص دهید </a:t>
            </a:r>
          </a:p>
          <a:p>
            <a:pPr algn="r" rtl="1">
              <a:buFont typeface="Wingdings" panose="05000000000000000000" pitchFamily="2" charset="2"/>
              <a:buChar char="Ø"/>
            </a:pPr>
            <a:r>
              <a:rPr lang="fa-IR" sz="2000" dirty="0">
                <a:cs typeface="B Nazanin" panose="00000400000000000000" pitchFamily="2" charset="-78"/>
              </a:rPr>
              <a:t>وقتی علت سکته مغزی مشخص نیست، که آیا ایسکمیک یا هموراژیک است  کد </a:t>
            </a:r>
            <a:r>
              <a:rPr lang="en-US" sz="2000" dirty="0"/>
              <a:t>8B20 </a:t>
            </a:r>
            <a:r>
              <a:rPr lang="fa-IR" sz="2000" dirty="0">
                <a:cs typeface="B Nazanin" panose="00000400000000000000" pitchFamily="2" charset="-78"/>
              </a:rPr>
              <a:t>را اختصاص دهید </a:t>
            </a:r>
            <a:endParaRPr lang="en-US" sz="2000" dirty="0"/>
          </a:p>
        </p:txBody>
      </p:sp>
      <p:pic>
        <p:nvPicPr>
          <p:cNvPr id="7" name="Picture 6">
            <a:extLst>
              <a:ext uri="{FF2B5EF4-FFF2-40B4-BE49-F238E27FC236}">
                <a16:creationId xmlns:a16="http://schemas.microsoft.com/office/drawing/2014/main" xmlns="" id="{8EC7EA34-67D3-4680-9193-4BECE0B648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6764" y="496537"/>
            <a:ext cx="4830286" cy="2658176"/>
          </a:xfrm>
          <a:prstGeom prst="rect">
            <a:avLst/>
          </a:prstGeom>
        </p:spPr>
      </p:pic>
      <p:pic>
        <p:nvPicPr>
          <p:cNvPr id="9" name="Picture 8">
            <a:extLst>
              <a:ext uri="{FF2B5EF4-FFF2-40B4-BE49-F238E27FC236}">
                <a16:creationId xmlns:a16="http://schemas.microsoft.com/office/drawing/2014/main" xmlns="" id="{6A81175C-46D0-4CAA-92E3-64913CD58FB5}"/>
              </a:ext>
            </a:extLst>
          </p:cNvPr>
          <p:cNvPicPr>
            <a:picLocks noChangeAspect="1"/>
          </p:cNvPicPr>
          <p:nvPr/>
        </p:nvPicPr>
        <p:blipFill>
          <a:blip r:embed="rId3"/>
          <a:stretch>
            <a:fillRect/>
          </a:stretch>
        </p:blipFill>
        <p:spPr>
          <a:xfrm>
            <a:off x="2384449" y="2891977"/>
            <a:ext cx="3601338" cy="3177651"/>
          </a:xfrm>
          <a:prstGeom prst="rect">
            <a:avLst/>
          </a:prstGeom>
          <a:ln>
            <a:solidFill>
              <a:srgbClr val="00B0F0"/>
            </a:solidFill>
          </a:ln>
        </p:spPr>
      </p:pic>
      <p:grpSp>
        <p:nvGrpSpPr>
          <p:cNvPr id="10" name="Group 9">
            <a:extLst>
              <a:ext uri="{FF2B5EF4-FFF2-40B4-BE49-F238E27FC236}">
                <a16:creationId xmlns:a16="http://schemas.microsoft.com/office/drawing/2014/main" xmlns="" id="{BC0E456F-9301-4AB8-8F58-EDBD1470B19E}"/>
              </a:ext>
            </a:extLst>
          </p:cNvPr>
          <p:cNvGrpSpPr/>
          <p:nvPr/>
        </p:nvGrpSpPr>
        <p:grpSpPr>
          <a:xfrm>
            <a:off x="2140770" y="6288130"/>
            <a:ext cx="8976719" cy="472418"/>
            <a:chOff x="2140770" y="6288130"/>
            <a:chExt cx="8976719" cy="472418"/>
          </a:xfrm>
        </p:grpSpPr>
        <p:sp>
          <p:nvSpPr>
            <p:cNvPr id="11" name="TextBox 10">
              <a:extLst>
                <a:ext uri="{FF2B5EF4-FFF2-40B4-BE49-F238E27FC236}">
                  <a16:creationId xmlns:a16="http://schemas.microsoft.com/office/drawing/2014/main" xmlns="" id="{50EA6C5A-CEAB-4F96-A109-7C497503BC9C}"/>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9F3928FB-44AB-4B34-8447-4D6AA75E6880}"/>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8465317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6B1727-D625-4ADC-82DD-605DF894F5E5}"/>
              </a:ext>
            </a:extLst>
          </p:cNvPr>
          <p:cNvSpPr>
            <a:spLocks noGrp="1"/>
          </p:cNvSpPr>
          <p:nvPr>
            <p:ph type="title"/>
          </p:nvPr>
        </p:nvSpPr>
        <p:spPr>
          <a:solidFill>
            <a:srgbClr val="FF9966"/>
          </a:solidFill>
        </p:spPr>
        <p:txBody>
          <a:bodyPr>
            <a:normAutofit/>
          </a:bodyPr>
          <a:lstStyle/>
          <a:p>
            <a:pPr algn="r" rtl="1"/>
            <a:r>
              <a:rPr lang="fa-IR" sz="3600" b="1" dirty="0">
                <a:solidFill>
                  <a:schemeClr val="bg1"/>
                </a:solidFill>
                <a:cs typeface="B Nazanin" panose="00000400000000000000" pitchFamily="2" charset="-78"/>
              </a:rPr>
              <a:t>نکته: تعیین عروقی که دچار آترواسکلروزیس شدند در سکته مغزی </a:t>
            </a:r>
            <a:endParaRPr lang="en-US" sz="3600" b="1" dirty="0">
              <a:solidFill>
                <a:schemeClr val="bg1"/>
              </a:solidFill>
            </a:endParaRPr>
          </a:p>
        </p:txBody>
      </p:sp>
      <p:sp>
        <p:nvSpPr>
          <p:cNvPr id="3" name="Content Placeholder 2">
            <a:extLst>
              <a:ext uri="{FF2B5EF4-FFF2-40B4-BE49-F238E27FC236}">
                <a16:creationId xmlns:a16="http://schemas.microsoft.com/office/drawing/2014/main" xmlns="" id="{8AFB85AC-AD68-433F-98CA-988CE07CD5B8}"/>
              </a:ext>
            </a:extLst>
          </p:cNvPr>
          <p:cNvSpPr>
            <a:spLocks noGrp="1"/>
          </p:cNvSpPr>
          <p:nvPr>
            <p:ph idx="1"/>
          </p:nvPr>
        </p:nvSpPr>
        <p:spPr>
          <a:xfrm>
            <a:off x="6993947" y="2832718"/>
            <a:ext cx="4048390" cy="1786369"/>
          </a:xfrm>
          <a:solidFill>
            <a:schemeClr val="accent4">
              <a:lumMod val="20000"/>
              <a:lumOff val="80000"/>
            </a:schemeClr>
          </a:solidFill>
        </p:spPr>
        <p:txBody>
          <a:bodyPr>
            <a:normAutofit/>
          </a:bodyPr>
          <a:lstStyle/>
          <a:p>
            <a:pPr marL="0" indent="0" algn="just" rtl="1">
              <a:buNone/>
            </a:pPr>
            <a:r>
              <a:rPr lang="fa-IR" dirty="0">
                <a:cs typeface="B Nazanin" panose="00000400000000000000" pitchFamily="2" charset="-78"/>
              </a:rPr>
              <a:t>این امکان وجود دارد که عروقی که دچار آترواسکلروزیس شده و علت سکته بودند را با کدهای </a:t>
            </a:r>
            <a:r>
              <a:rPr lang="en-US" dirty="0"/>
              <a:t>Extension</a:t>
            </a:r>
            <a:r>
              <a:rPr lang="fa-IR" dirty="0">
                <a:cs typeface="B Nazanin" panose="00000400000000000000" pitchFamily="2" charset="-78"/>
              </a:rPr>
              <a:t> مشخص نمود. </a:t>
            </a:r>
            <a:endParaRPr lang="en-US" dirty="0"/>
          </a:p>
        </p:txBody>
      </p:sp>
      <p:pic>
        <p:nvPicPr>
          <p:cNvPr id="5" name="Picture 4">
            <a:extLst>
              <a:ext uri="{FF2B5EF4-FFF2-40B4-BE49-F238E27FC236}">
                <a16:creationId xmlns:a16="http://schemas.microsoft.com/office/drawing/2014/main" xmlns="" id="{256027BA-FC53-49E5-85EF-1820B6193D4C}"/>
              </a:ext>
            </a:extLst>
          </p:cNvPr>
          <p:cNvPicPr>
            <a:picLocks noChangeAspect="1"/>
          </p:cNvPicPr>
          <p:nvPr/>
        </p:nvPicPr>
        <p:blipFill>
          <a:blip r:embed="rId2"/>
          <a:stretch>
            <a:fillRect/>
          </a:stretch>
        </p:blipFill>
        <p:spPr>
          <a:xfrm>
            <a:off x="1102909" y="1690688"/>
            <a:ext cx="5365762" cy="4351339"/>
          </a:xfrm>
          <a:prstGeom prst="rect">
            <a:avLst/>
          </a:prstGeom>
        </p:spPr>
      </p:pic>
      <p:grpSp>
        <p:nvGrpSpPr>
          <p:cNvPr id="6" name="Group 5">
            <a:extLst>
              <a:ext uri="{FF2B5EF4-FFF2-40B4-BE49-F238E27FC236}">
                <a16:creationId xmlns:a16="http://schemas.microsoft.com/office/drawing/2014/main" xmlns="" id="{7BC10261-F6A6-4D1E-8186-D95D0170A155}"/>
              </a:ext>
            </a:extLst>
          </p:cNvPr>
          <p:cNvGrpSpPr/>
          <p:nvPr/>
        </p:nvGrpSpPr>
        <p:grpSpPr>
          <a:xfrm>
            <a:off x="2140770" y="6257134"/>
            <a:ext cx="8976719" cy="472418"/>
            <a:chOff x="2140770" y="6288130"/>
            <a:chExt cx="8976719" cy="472418"/>
          </a:xfrm>
        </p:grpSpPr>
        <p:sp>
          <p:nvSpPr>
            <p:cNvPr id="7" name="TextBox 6">
              <a:extLst>
                <a:ext uri="{FF2B5EF4-FFF2-40B4-BE49-F238E27FC236}">
                  <a16:creationId xmlns:a16="http://schemas.microsoft.com/office/drawing/2014/main" xmlns="" id="{02130F3B-ED40-4C56-9B2C-29BB8C5C2863}"/>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82D2CA1B-7509-4D0B-8E4C-04CAF45CEF0B}"/>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17681247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00F83-C6D7-4855-8AF8-D8B68CDBFA60}"/>
              </a:ext>
            </a:extLst>
          </p:cNvPr>
          <p:cNvSpPr>
            <a:spLocks noGrp="1"/>
          </p:cNvSpPr>
          <p:nvPr>
            <p:ph type="title"/>
          </p:nvPr>
        </p:nvSpPr>
        <p:spPr>
          <a:solidFill>
            <a:srgbClr val="9999FF"/>
          </a:solidFill>
        </p:spPr>
        <p:txBody>
          <a:bodyPr>
            <a:normAutofit/>
          </a:bodyPr>
          <a:lstStyle/>
          <a:p>
            <a:r>
              <a:rPr lang="en-US" sz="3600" b="1" i="0" dirty="0">
                <a:effectLst/>
                <a:latin typeface="Arial" panose="020B0604020202020204" pitchFamily="34" charset="0"/>
              </a:rPr>
              <a:t>8B21 Cerebrovascular disease with no acute cerebral symptom</a:t>
            </a:r>
            <a:endParaRPr lang="en-US" sz="3600" dirty="0"/>
          </a:p>
        </p:txBody>
      </p:sp>
      <p:sp>
        <p:nvSpPr>
          <p:cNvPr id="3" name="Content Placeholder 2">
            <a:extLst>
              <a:ext uri="{FF2B5EF4-FFF2-40B4-BE49-F238E27FC236}">
                <a16:creationId xmlns:a16="http://schemas.microsoft.com/office/drawing/2014/main" xmlns="" id="{483907C5-EB05-45E8-9C6A-44EB24835E3D}"/>
              </a:ext>
            </a:extLst>
          </p:cNvPr>
          <p:cNvSpPr>
            <a:spLocks noGrp="1"/>
          </p:cNvSpPr>
          <p:nvPr>
            <p:ph idx="1"/>
          </p:nvPr>
        </p:nvSpPr>
        <p:spPr>
          <a:xfrm>
            <a:off x="5951349" y="1825625"/>
            <a:ext cx="5402450" cy="4351338"/>
          </a:xfrm>
        </p:spPr>
        <p:txBody>
          <a:bodyPr/>
          <a:lstStyle/>
          <a:p>
            <a:pPr marL="0" indent="0" algn="r" rtl="1">
              <a:buNone/>
            </a:pPr>
            <a:r>
              <a:rPr lang="fa-IR" dirty="0">
                <a:cs typeface="B Nazanin" panose="00000400000000000000" pitchFamily="2" charset="-78"/>
              </a:rPr>
              <a:t>شامل : </a:t>
            </a:r>
          </a:p>
          <a:p>
            <a:pPr algn="r" rtl="1"/>
            <a:r>
              <a:rPr lang="fa-IR" dirty="0">
                <a:cs typeface="B Nazanin" panose="00000400000000000000" pitchFamily="2" charset="-78"/>
              </a:rPr>
              <a:t>انفاکتوس مغزی خاموش </a:t>
            </a:r>
          </a:p>
          <a:p>
            <a:pPr algn="r" rtl="1"/>
            <a:r>
              <a:rPr lang="fa-IR" dirty="0">
                <a:cs typeface="B Nazanin" panose="00000400000000000000" pitchFamily="2" charset="-78"/>
              </a:rPr>
              <a:t>خونریزی های میکروی خاموش مغزی</a:t>
            </a:r>
          </a:p>
          <a:p>
            <a:pPr algn="r" rtl="1"/>
            <a:endParaRPr lang="fa-IR" dirty="0">
              <a:cs typeface="B Nazanin" panose="00000400000000000000" pitchFamily="2" charset="-78"/>
            </a:endParaRPr>
          </a:p>
          <a:p>
            <a:pPr algn="r" rtl="1"/>
            <a:endParaRPr lang="fa-IR" dirty="0">
              <a:cs typeface="B Nazanin" panose="00000400000000000000" pitchFamily="2" charset="-78"/>
            </a:endParaRPr>
          </a:p>
          <a:p>
            <a:pPr marL="0" indent="0" algn="r" rtl="1">
              <a:buNone/>
            </a:pPr>
            <a:r>
              <a:rPr lang="fa-IR" b="1" dirty="0">
                <a:solidFill>
                  <a:srgbClr val="FF0000"/>
                </a:solidFill>
                <a:cs typeface="B Nazanin" panose="00000400000000000000" pitchFamily="2" charset="-78"/>
              </a:rPr>
              <a:t>ناحیه آناتومیکی عروق درگیر می توانند از طریق کدهای تکمیلی تعیین شوند.</a:t>
            </a:r>
            <a:endParaRPr lang="en-US" b="1" dirty="0">
              <a:solidFill>
                <a:srgbClr val="FF0000"/>
              </a:solidFill>
            </a:endParaRPr>
          </a:p>
        </p:txBody>
      </p:sp>
      <p:pic>
        <p:nvPicPr>
          <p:cNvPr id="7" name="Picture 6">
            <a:extLst>
              <a:ext uri="{FF2B5EF4-FFF2-40B4-BE49-F238E27FC236}">
                <a16:creationId xmlns:a16="http://schemas.microsoft.com/office/drawing/2014/main" xmlns="" id="{9D0F676E-9121-44C3-921F-5D2E239339C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7600" y="2395233"/>
            <a:ext cx="5688400" cy="2601307"/>
          </a:xfrm>
          <a:prstGeom prst="rect">
            <a:avLst/>
          </a:prstGeom>
        </p:spPr>
      </p:pic>
      <p:grpSp>
        <p:nvGrpSpPr>
          <p:cNvPr id="8" name="Group 7">
            <a:extLst>
              <a:ext uri="{FF2B5EF4-FFF2-40B4-BE49-F238E27FC236}">
                <a16:creationId xmlns:a16="http://schemas.microsoft.com/office/drawing/2014/main" xmlns="" id="{2D62CDF3-8A53-4842-8C90-761625FCD194}"/>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8DD4E49D-DD65-4926-A43B-543EAABF9C67}"/>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937D660E-3C08-43CE-BD42-C6F2D92642EC}"/>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9257293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87A449-7134-44BE-A438-3AAAB8B2BCA6}"/>
              </a:ext>
            </a:extLst>
          </p:cNvPr>
          <p:cNvSpPr>
            <a:spLocks noGrp="1"/>
          </p:cNvSpPr>
          <p:nvPr>
            <p:ph type="title"/>
          </p:nvPr>
        </p:nvSpPr>
        <p:spPr>
          <a:xfrm>
            <a:off x="1170768" y="425608"/>
            <a:ext cx="10153324" cy="996810"/>
          </a:xfrm>
          <a:solidFill>
            <a:srgbClr val="99CCFF"/>
          </a:solidFill>
        </p:spPr>
        <p:txBody>
          <a:bodyPr>
            <a:noAutofit/>
          </a:bodyPr>
          <a:lstStyle/>
          <a:p>
            <a:r>
              <a:rPr lang="en-US" sz="3200" b="1" i="0" dirty="0">
                <a:effectLst/>
                <a:latin typeface="Arial" panose="020B0604020202020204" pitchFamily="34" charset="0"/>
              </a:rPr>
              <a:t>8B22 Certain specified cerebrovascular diseases</a:t>
            </a:r>
            <a:endParaRPr lang="en-US" sz="3200" dirty="0"/>
          </a:p>
        </p:txBody>
      </p:sp>
      <p:sp>
        <p:nvSpPr>
          <p:cNvPr id="3" name="Content Placeholder 2">
            <a:extLst>
              <a:ext uri="{FF2B5EF4-FFF2-40B4-BE49-F238E27FC236}">
                <a16:creationId xmlns:a16="http://schemas.microsoft.com/office/drawing/2014/main" xmlns="" id="{AEED3E51-774F-4317-ADC6-A6D9EF3CE152}"/>
              </a:ext>
            </a:extLst>
          </p:cNvPr>
          <p:cNvSpPr>
            <a:spLocks noGrp="1"/>
          </p:cNvSpPr>
          <p:nvPr>
            <p:ph idx="1"/>
          </p:nvPr>
        </p:nvSpPr>
        <p:spPr>
          <a:xfrm>
            <a:off x="6349142" y="1825625"/>
            <a:ext cx="4974950" cy="4351338"/>
          </a:xfrm>
        </p:spPr>
        <p:txBody>
          <a:bodyPr/>
          <a:lstStyle/>
          <a:p>
            <a:pPr algn="r" rtl="1"/>
            <a:r>
              <a:rPr lang="fa-IR" dirty="0">
                <a:cs typeface="B Nazanin" panose="00000400000000000000" pitchFamily="2" charset="-78"/>
              </a:rPr>
              <a:t>ترومبوز عروقی </a:t>
            </a:r>
          </a:p>
          <a:p>
            <a:pPr algn="r" rtl="1"/>
            <a:r>
              <a:rPr lang="fa-IR" dirty="0">
                <a:cs typeface="B Nazanin" panose="00000400000000000000" pitchFamily="2" charset="-78"/>
              </a:rPr>
              <a:t>آنژیوپتی ها </a:t>
            </a:r>
          </a:p>
          <a:p>
            <a:pPr algn="r" rtl="1"/>
            <a:r>
              <a:rPr lang="fa-IR" dirty="0">
                <a:cs typeface="B Nazanin" panose="00000400000000000000" pitchFamily="2" charset="-78"/>
              </a:rPr>
              <a:t>بدشکلی ها</a:t>
            </a:r>
          </a:p>
          <a:p>
            <a:pPr algn="r" rtl="1"/>
            <a:r>
              <a:rPr lang="fa-IR" dirty="0">
                <a:cs typeface="B Nazanin" panose="00000400000000000000" pitchFamily="2" charset="-78"/>
              </a:rPr>
              <a:t>آنوریسم </a:t>
            </a:r>
          </a:p>
          <a:p>
            <a:pPr algn="r" rtl="1"/>
            <a:r>
              <a:rPr lang="fa-IR" dirty="0">
                <a:cs typeface="B Nazanin" panose="00000400000000000000" pitchFamily="2" charset="-78"/>
              </a:rPr>
              <a:t>انسفالوپتی </a:t>
            </a:r>
          </a:p>
          <a:p>
            <a:pPr algn="r" rtl="1"/>
            <a:r>
              <a:rPr lang="fa-IR" dirty="0">
                <a:cs typeface="B Nazanin" panose="00000400000000000000" pitchFamily="2" charset="-78"/>
              </a:rPr>
              <a:t>بیماریهای وراثتی عروقی مغز</a:t>
            </a:r>
            <a:endParaRPr lang="en-US" dirty="0"/>
          </a:p>
        </p:txBody>
      </p:sp>
      <p:pic>
        <p:nvPicPr>
          <p:cNvPr id="5" name="Picture 4">
            <a:extLst>
              <a:ext uri="{FF2B5EF4-FFF2-40B4-BE49-F238E27FC236}">
                <a16:creationId xmlns:a16="http://schemas.microsoft.com/office/drawing/2014/main" xmlns="" id="{C758420E-A660-4E25-B783-346BCED74617}"/>
              </a:ext>
            </a:extLst>
          </p:cNvPr>
          <p:cNvPicPr>
            <a:picLocks noChangeAspect="1"/>
          </p:cNvPicPr>
          <p:nvPr/>
        </p:nvPicPr>
        <p:blipFill>
          <a:blip r:embed="rId2"/>
          <a:stretch>
            <a:fillRect/>
          </a:stretch>
        </p:blipFill>
        <p:spPr>
          <a:xfrm>
            <a:off x="1035777" y="1533585"/>
            <a:ext cx="4807082" cy="4754545"/>
          </a:xfrm>
          <a:prstGeom prst="rect">
            <a:avLst/>
          </a:prstGeom>
        </p:spPr>
      </p:pic>
      <p:grpSp>
        <p:nvGrpSpPr>
          <p:cNvPr id="6" name="Group 5">
            <a:extLst>
              <a:ext uri="{FF2B5EF4-FFF2-40B4-BE49-F238E27FC236}">
                <a16:creationId xmlns:a16="http://schemas.microsoft.com/office/drawing/2014/main" xmlns="" id="{9D96AE97-F516-45D1-9E94-390D4204D47B}"/>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912DDE50-D32A-4AE2-BB4B-F8D082192425}"/>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C1F2F75-50F8-441F-B2EE-01C7C73A5232}"/>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13900793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41F2F-ACB9-461B-B504-2C16F5383176}"/>
              </a:ext>
            </a:extLst>
          </p:cNvPr>
          <p:cNvSpPr>
            <a:spLocks noGrp="1"/>
          </p:cNvSpPr>
          <p:nvPr>
            <p:ph type="title"/>
          </p:nvPr>
        </p:nvSpPr>
        <p:spPr>
          <a:solidFill>
            <a:schemeClr val="accent4">
              <a:lumMod val="40000"/>
              <a:lumOff val="60000"/>
            </a:schemeClr>
          </a:solidFill>
        </p:spPr>
        <p:txBody>
          <a:bodyPr>
            <a:normAutofit/>
          </a:bodyPr>
          <a:lstStyle/>
          <a:p>
            <a:pPr algn="ctr"/>
            <a:r>
              <a:rPr lang="en-US" sz="4000" b="1" i="0" dirty="0">
                <a:effectLst/>
                <a:latin typeface="Arial" panose="020B0604020202020204" pitchFamily="34" charset="0"/>
              </a:rPr>
              <a:t>Spinal cord disorders excluding trauma</a:t>
            </a:r>
            <a:endParaRPr lang="en-US" sz="4000" dirty="0"/>
          </a:p>
        </p:txBody>
      </p:sp>
      <p:sp>
        <p:nvSpPr>
          <p:cNvPr id="3" name="Content Placeholder 2">
            <a:extLst>
              <a:ext uri="{FF2B5EF4-FFF2-40B4-BE49-F238E27FC236}">
                <a16:creationId xmlns:a16="http://schemas.microsoft.com/office/drawing/2014/main" xmlns="" id="{D4BC7426-110C-4317-AFAE-64C945CBA37D}"/>
              </a:ext>
            </a:extLst>
          </p:cNvPr>
          <p:cNvSpPr>
            <a:spLocks noGrp="1"/>
          </p:cNvSpPr>
          <p:nvPr>
            <p:ph idx="1"/>
          </p:nvPr>
        </p:nvSpPr>
        <p:spPr>
          <a:xfrm>
            <a:off x="6522688" y="1825625"/>
            <a:ext cx="4831112" cy="4351338"/>
          </a:xfrm>
        </p:spPr>
        <p:txBody>
          <a:bodyPr/>
          <a:lstStyle/>
          <a:p>
            <a:pPr algn="r" rtl="1"/>
            <a:endParaRPr lang="fa-IR" dirty="0">
              <a:cs typeface="B Nazanin" panose="00000400000000000000" pitchFamily="2" charset="-78"/>
            </a:endParaRPr>
          </a:p>
          <a:p>
            <a:pPr marL="0" indent="0" algn="r" rtl="1">
              <a:buNone/>
            </a:pPr>
            <a:r>
              <a:rPr lang="fa-IR" dirty="0">
                <a:cs typeface="B Nazanin" panose="00000400000000000000" pitchFamily="2" charset="-78"/>
              </a:rPr>
              <a:t>مانند:</a:t>
            </a:r>
          </a:p>
          <a:p>
            <a:pPr algn="r" rtl="1"/>
            <a:r>
              <a:rPr lang="fa-IR" dirty="0">
                <a:cs typeface="B Nazanin" panose="00000400000000000000" pitchFamily="2" charset="-78"/>
              </a:rPr>
              <a:t>میلیت </a:t>
            </a:r>
          </a:p>
          <a:p>
            <a:pPr algn="r" rtl="1"/>
            <a:r>
              <a:rPr lang="fa-IR" dirty="0">
                <a:cs typeface="B Nazanin" panose="00000400000000000000" pitchFamily="2" charset="-78"/>
              </a:rPr>
              <a:t>میلوپتی ها</a:t>
            </a:r>
          </a:p>
          <a:p>
            <a:pPr marL="0" indent="0" algn="r" rtl="1">
              <a:buNone/>
            </a:pPr>
            <a:endParaRPr lang="en-US" dirty="0"/>
          </a:p>
        </p:txBody>
      </p:sp>
      <p:pic>
        <p:nvPicPr>
          <p:cNvPr id="5" name="Picture 4">
            <a:extLst>
              <a:ext uri="{FF2B5EF4-FFF2-40B4-BE49-F238E27FC236}">
                <a16:creationId xmlns:a16="http://schemas.microsoft.com/office/drawing/2014/main" xmlns="" id="{73B3F832-C5BB-48D9-B1F6-00AFD13693B0}"/>
              </a:ext>
            </a:extLst>
          </p:cNvPr>
          <p:cNvPicPr>
            <a:picLocks noChangeAspect="1"/>
          </p:cNvPicPr>
          <p:nvPr/>
        </p:nvPicPr>
        <p:blipFill>
          <a:blip r:embed="rId2"/>
          <a:stretch>
            <a:fillRect/>
          </a:stretch>
        </p:blipFill>
        <p:spPr>
          <a:xfrm>
            <a:off x="1264888" y="2199979"/>
            <a:ext cx="4831112" cy="3602629"/>
          </a:xfrm>
          <a:prstGeom prst="rect">
            <a:avLst/>
          </a:prstGeom>
        </p:spPr>
      </p:pic>
      <p:grpSp>
        <p:nvGrpSpPr>
          <p:cNvPr id="6" name="Group 5">
            <a:extLst>
              <a:ext uri="{FF2B5EF4-FFF2-40B4-BE49-F238E27FC236}">
                <a16:creationId xmlns:a16="http://schemas.microsoft.com/office/drawing/2014/main" xmlns="" id="{AEF2B3DA-7F49-4AB7-9CC1-DBE8354F6EDD}"/>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E58BC90C-7BA0-42F0-8BFA-CE081F750613}"/>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235EF413-06DD-4A1F-993B-776D14284881}"/>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29567752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B832A4-1E31-4D08-AD63-FA9D99D5C925}"/>
              </a:ext>
            </a:extLst>
          </p:cNvPr>
          <p:cNvSpPr>
            <a:spLocks noGrp="1"/>
          </p:cNvSpPr>
          <p:nvPr>
            <p:ph type="title"/>
          </p:nvPr>
        </p:nvSpPr>
        <p:spPr>
          <a:solidFill>
            <a:srgbClr val="99FFCC"/>
          </a:solidFill>
        </p:spPr>
        <p:txBody>
          <a:bodyPr>
            <a:noAutofit/>
          </a:bodyPr>
          <a:lstStyle/>
          <a:p>
            <a:pPr algn="ctr" rtl="1"/>
            <a:r>
              <a:rPr lang="en-US" sz="2800" b="1" i="0" dirty="0">
                <a:effectLst/>
                <a:latin typeface="Arial" panose="020B0604020202020204" pitchFamily="34" charset="0"/>
              </a:rPr>
              <a:t>Disorders of nerve root, plexus or peripheral nerves</a:t>
            </a:r>
            <a:r>
              <a:rPr lang="fa-IR" sz="2800" b="1" i="0" dirty="0">
                <a:effectLst/>
                <a:latin typeface="Arial" panose="020B0604020202020204" pitchFamily="34" charset="0"/>
                <a:cs typeface="B Nazanin" panose="00000400000000000000" pitchFamily="2" charset="-78"/>
              </a:rPr>
              <a:t/>
            </a:r>
            <a:br>
              <a:rPr lang="fa-IR" sz="2800" b="1" i="0" dirty="0">
                <a:effectLst/>
                <a:latin typeface="Arial" panose="020B0604020202020204" pitchFamily="34" charset="0"/>
                <a:cs typeface="B Nazanin" panose="00000400000000000000" pitchFamily="2" charset="-78"/>
              </a:rPr>
            </a:br>
            <a:r>
              <a:rPr lang="fa-IR" sz="2800" b="1" i="0" dirty="0">
                <a:effectLst/>
                <a:latin typeface="Arial" panose="020B0604020202020204" pitchFamily="34" charset="0"/>
                <a:cs typeface="B Nazanin" panose="00000400000000000000" pitchFamily="2" charset="-78"/>
              </a:rPr>
              <a:t>اختلالات ریشه عصب ، شبکه عصبی یا اعصاب محیطی </a:t>
            </a:r>
            <a:endParaRPr lang="en-US" sz="2800" dirty="0"/>
          </a:p>
        </p:txBody>
      </p:sp>
      <p:sp>
        <p:nvSpPr>
          <p:cNvPr id="3" name="Content Placeholder 2">
            <a:extLst>
              <a:ext uri="{FF2B5EF4-FFF2-40B4-BE49-F238E27FC236}">
                <a16:creationId xmlns:a16="http://schemas.microsoft.com/office/drawing/2014/main" xmlns="" id="{FFA98659-2FC3-4337-9849-469D74CB2D3D}"/>
              </a:ext>
            </a:extLst>
          </p:cNvPr>
          <p:cNvSpPr>
            <a:spLocks noGrp="1"/>
          </p:cNvSpPr>
          <p:nvPr>
            <p:ph idx="1"/>
          </p:nvPr>
        </p:nvSpPr>
        <p:spPr>
          <a:xfrm>
            <a:off x="7687160" y="1825625"/>
            <a:ext cx="3666640" cy="4351338"/>
          </a:xfrm>
        </p:spPr>
        <p:txBody>
          <a:bodyPr/>
          <a:lstStyle/>
          <a:p>
            <a:pPr algn="r" rtl="1"/>
            <a:r>
              <a:rPr lang="fa-IR" dirty="0">
                <a:cs typeface="B Nazanin" panose="00000400000000000000" pitchFamily="2" charset="-78"/>
              </a:rPr>
              <a:t>اختلالات ریشه عصب نخاعی </a:t>
            </a:r>
          </a:p>
          <a:p>
            <a:pPr algn="r" rtl="1"/>
            <a:r>
              <a:rPr lang="fa-IR" dirty="0">
                <a:cs typeface="B Nazanin" panose="00000400000000000000" pitchFamily="2" charset="-78"/>
              </a:rPr>
              <a:t>مونونوروپاتی و پلی نوروپاتی</a:t>
            </a:r>
          </a:p>
          <a:p>
            <a:pPr algn="r" rtl="1"/>
            <a:r>
              <a:rPr lang="fa-IR" dirty="0">
                <a:cs typeface="B Nazanin" panose="00000400000000000000" pitchFamily="2" charset="-78"/>
              </a:rPr>
              <a:t>نوروپاتی های ارثی  </a:t>
            </a:r>
            <a:endParaRPr lang="en-US" dirty="0"/>
          </a:p>
        </p:txBody>
      </p:sp>
      <p:pic>
        <p:nvPicPr>
          <p:cNvPr id="5" name="Picture 4">
            <a:extLst>
              <a:ext uri="{FF2B5EF4-FFF2-40B4-BE49-F238E27FC236}">
                <a16:creationId xmlns:a16="http://schemas.microsoft.com/office/drawing/2014/main" xmlns="" id="{C261724C-4105-469B-961F-B83EC1695C3E}"/>
              </a:ext>
            </a:extLst>
          </p:cNvPr>
          <p:cNvPicPr>
            <a:picLocks noChangeAspect="1"/>
          </p:cNvPicPr>
          <p:nvPr/>
        </p:nvPicPr>
        <p:blipFill>
          <a:blip r:embed="rId2"/>
          <a:stretch>
            <a:fillRect/>
          </a:stretch>
        </p:blipFill>
        <p:spPr>
          <a:xfrm>
            <a:off x="838199" y="1825626"/>
            <a:ext cx="6137017" cy="4298950"/>
          </a:xfrm>
          <a:prstGeom prst="rect">
            <a:avLst/>
          </a:prstGeom>
        </p:spPr>
      </p:pic>
      <p:grpSp>
        <p:nvGrpSpPr>
          <p:cNvPr id="6" name="Group 5">
            <a:extLst>
              <a:ext uri="{FF2B5EF4-FFF2-40B4-BE49-F238E27FC236}">
                <a16:creationId xmlns:a16="http://schemas.microsoft.com/office/drawing/2014/main" xmlns="" id="{02F632F5-693D-4EE9-97EB-67A89141A6B5}"/>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829D4745-36BA-4183-AB0E-A5EFA8960815}"/>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D2002EB1-75B3-404F-8009-4B5B701DBCD3}"/>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4" name="Picture 3">
            <a:extLst>
              <a:ext uri="{FF2B5EF4-FFF2-40B4-BE49-F238E27FC236}">
                <a16:creationId xmlns:a16="http://schemas.microsoft.com/office/drawing/2014/main" xmlns="" id="{6159E1AA-1CE4-4506-AD4E-9853E5C15DE3}"/>
              </a:ext>
            </a:extLst>
          </p:cNvPr>
          <p:cNvPicPr>
            <a:picLocks noChangeAspect="1"/>
          </p:cNvPicPr>
          <p:nvPr/>
        </p:nvPicPr>
        <p:blipFill>
          <a:blip r:embed="rId3"/>
          <a:stretch>
            <a:fillRect/>
          </a:stretch>
        </p:blipFill>
        <p:spPr>
          <a:xfrm>
            <a:off x="9734550" y="3492500"/>
            <a:ext cx="1619250" cy="2819400"/>
          </a:xfrm>
          <a:prstGeom prst="rect">
            <a:avLst/>
          </a:prstGeom>
        </p:spPr>
      </p:pic>
    </p:spTree>
    <p:extLst>
      <p:ext uri="{BB962C8B-B14F-4D97-AF65-F5344CB8AC3E}">
        <p14:creationId xmlns:p14="http://schemas.microsoft.com/office/powerpoint/2010/main" xmlns="" val="2349752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274638"/>
            <a:ext cx="4648200" cy="715962"/>
          </a:xfrm>
          <a:solidFill>
            <a:schemeClr val="accent2">
              <a:lumMod val="40000"/>
              <a:lumOff val="60000"/>
            </a:schemeClr>
          </a:solidFill>
        </p:spPr>
        <p:txBody>
          <a:bodyPr/>
          <a:lstStyle/>
          <a:p>
            <a:pPr rtl="0">
              <a:defRPr/>
            </a:pPr>
            <a:r>
              <a:rPr lang="fa-IR" sz="2000" dirty="0"/>
              <a:t> ادامه</a:t>
            </a:r>
            <a:r>
              <a:rPr lang="en-US" sz="2000" dirty="0"/>
              <a:t>Other bacterial diseases (1C10‑1C4Z)</a:t>
            </a:r>
          </a:p>
        </p:txBody>
      </p:sp>
      <p:sp>
        <p:nvSpPr>
          <p:cNvPr id="231427" name="Content Placeholder 2"/>
          <p:cNvSpPr>
            <a:spLocks noGrp="1"/>
          </p:cNvSpPr>
          <p:nvPr>
            <p:ph idx="1"/>
          </p:nvPr>
        </p:nvSpPr>
        <p:spPr>
          <a:xfrm>
            <a:off x="1981200" y="986482"/>
            <a:ext cx="8229600" cy="4525963"/>
          </a:xfrm>
        </p:spPr>
        <p:txBody>
          <a:bodyPr/>
          <a:lstStyle/>
          <a:p>
            <a:r>
              <a:rPr lang="fa-IR" altLang="en-US" sz="2200" dirty="0"/>
              <a:t> این تاب بلوک  اختصاص به  سایر عفونت های باکتریایی مثل کزاز، دیفتری، سیاه سرفه و ... دارد. ، </a:t>
            </a:r>
          </a:p>
          <a:p>
            <a:pPr algn="l" rtl="0"/>
            <a:r>
              <a:rPr lang="en-US" altLang="en-US" sz="1900" dirty="0"/>
              <a:t>1C1B </a:t>
            </a:r>
            <a:r>
              <a:rPr lang="en-US" altLang="en-US" sz="1900" dirty="0" err="1"/>
              <a:t>Nocardiosis</a:t>
            </a:r>
            <a:r>
              <a:rPr lang="en-US" altLang="en-US" sz="1900" dirty="0"/>
              <a:t>  </a:t>
            </a:r>
          </a:p>
          <a:p>
            <a:pPr algn="l" rtl="0"/>
            <a:r>
              <a:rPr lang="en-US" altLang="en-US" sz="1900" dirty="0"/>
              <a:t>1C1C Meningococcal disease  </a:t>
            </a:r>
          </a:p>
          <a:p>
            <a:pPr algn="l" rtl="0"/>
            <a:r>
              <a:rPr lang="en-US" altLang="en-US" sz="1900" dirty="0"/>
              <a:t>1C1D Yaws  </a:t>
            </a:r>
          </a:p>
          <a:p>
            <a:pPr algn="l" rtl="0"/>
            <a:r>
              <a:rPr lang="en-US" altLang="en-US" sz="1900" dirty="0"/>
              <a:t>1C1E </a:t>
            </a:r>
            <a:r>
              <a:rPr lang="en-US" altLang="en-US" sz="1900" dirty="0" err="1"/>
              <a:t>Pinta</a:t>
            </a:r>
            <a:r>
              <a:rPr lang="en-US" altLang="en-US" sz="1900" dirty="0"/>
              <a:t>  </a:t>
            </a:r>
          </a:p>
          <a:p>
            <a:pPr algn="l" rtl="0"/>
            <a:r>
              <a:rPr lang="en-US" altLang="en-US" sz="1900" dirty="0"/>
              <a:t>1C1F Endemic non-venereal syphilis  </a:t>
            </a:r>
          </a:p>
          <a:p>
            <a:pPr algn="l" rtl="0"/>
            <a:r>
              <a:rPr lang="en-US" altLang="en-US" sz="1900" dirty="0"/>
              <a:t>1C1G Lyme </a:t>
            </a:r>
            <a:r>
              <a:rPr lang="en-US" altLang="en-US" sz="1900" dirty="0" err="1"/>
              <a:t>borreliosis</a:t>
            </a:r>
            <a:r>
              <a:rPr lang="en-US" altLang="en-US" sz="1900" dirty="0"/>
              <a:t>  </a:t>
            </a:r>
          </a:p>
          <a:p>
            <a:pPr algn="l" rtl="0"/>
            <a:r>
              <a:rPr lang="en-US" altLang="en-US" sz="1900" dirty="0"/>
              <a:t>1C1H </a:t>
            </a:r>
            <a:r>
              <a:rPr lang="en-US" altLang="en-US" sz="1900" dirty="0" err="1"/>
              <a:t>Necrotising</a:t>
            </a:r>
            <a:r>
              <a:rPr lang="en-US" altLang="en-US" sz="1900" dirty="0"/>
              <a:t> ulcerative gingivitis  </a:t>
            </a:r>
          </a:p>
          <a:p>
            <a:pPr algn="l" rtl="0"/>
            <a:r>
              <a:rPr lang="en-US" altLang="en-US" sz="1900" dirty="0"/>
              <a:t>1C1J Relapsing fever  </a:t>
            </a:r>
          </a:p>
          <a:p>
            <a:pPr algn="l" rtl="0"/>
            <a:r>
              <a:rPr lang="en-US" altLang="en-US" sz="1900" dirty="0"/>
              <a:t>Other diseases due to </a:t>
            </a:r>
            <a:r>
              <a:rPr lang="en-US" altLang="en-US" sz="1900" dirty="0" err="1"/>
              <a:t>chlamydiae</a:t>
            </a:r>
            <a:r>
              <a:rPr lang="en-US" altLang="en-US" sz="1900" dirty="0"/>
              <a:t>  </a:t>
            </a:r>
          </a:p>
          <a:p>
            <a:pPr algn="l" rtl="0"/>
            <a:r>
              <a:rPr lang="en-US" altLang="en-US" sz="1900" dirty="0"/>
              <a:t>Rickettsioses  </a:t>
            </a:r>
          </a:p>
          <a:p>
            <a:pPr algn="l" rtl="0"/>
            <a:r>
              <a:rPr lang="en-US" altLang="en-US" sz="1900" dirty="0"/>
              <a:t>1C40 </a:t>
            </a:r>
            <a:r>
              <a:rPr lang="en-US" altLang="en-US" sz="1900" dirty="0" err="1"/>
              <a:t>Campylobacteriosis</a:t>
            </a:r>
            <a:r>
              <a:rPr lang="en-US" altLang="en-US" sz="1900" dirty="0"/>
              <a:t>  </a:t>
            </a:r>
          </a:p>
          <a:p>
            <a:pPr algn="l" rtl="0"/>
            <a:r>
              <a:rPr lang="en-US" altLang="en-US" sz="1900" dirty="0"/>
              <a:t>1C41 Bacterial infection of unspecified site  </a:t>
            </a:r>
          </a:p>
          <a:p>
            <a:pPr algn="l" rtl="0"/>
            <a:r>
              <a:rPr lang="en-US" altLang="en-US" sz="1900" dirty="0"/>
              <a:t>1C42 </a:t>
            </a:r>
            <a:r>
              <a:rPr lang="en-US" altLang="en-US" sz="1900" dirty="0" err="1"/>
              <a:t>Melioidosis</a:t>
            </a:r>
            <a:r>
              <a:rPr lang="en-US" altLang="en-US" sz="1900" dirty="0"/>
              <a:t>  </a:t>
            </a:r>
          </a:p>
          <a:p>
            <a:pPr algn="l" rtl="0"/>
            <a:r>
              <a:rPr lang="en-US" altLang="en-US" sz="1900" dirty="0"/>
              <a:t>1C43 </a:t>
            </a:r>
            <a:r>
              <a:rPr lang="en-US" altLang="en-US" sz="1900" dirty="0" err="1"/>
              <a:t>Actinomycetoma</a:t>
            </a:r>
            <a:r>
              <a:rPr lang="en-US" altLang="en-US" sz="1900" dirty="0"/>
              <a:t>  </a:t>
            </a:r>
          </a:p>
          <a:p>
            <a:pPr algn="l" rtl="0"/>
            <a:r>
              <a:rPr lang="en-US" altLang="en-US" sz="1900" dirty="0"/>
              <a:t>1C44 Non-pyogenic bacterial infections of the skin  </a:t>
            </a:r>
          </a:p>
          <a:p>
            <a:pPr algn="l" rtl="0"/>
            <a:r>
              <a:rPr lang="en-US" altLang="en-US" sz="1900" dirty="0"/>
              <a:t>1C45 Toxic shock syndrome </a:t>
            </a:r>
            <a:endParaRPr lang="fa-IR" altLang="en-US" sz="1900" dirty="0"/>
          </a:p>
          <a:p>
            <a:pPr algn="l" rtl="0"/>
            <a:endParaRPr lang="fa-IR" altLang="en-US" sz="2200" dirty="0"/>
          </a:p>
          <a:p>
            <a:pPr algn="l" rtl="0"/>
            <a:endParaRPr lang="en-US" altLang="en-US" sz="2200" dirty="0"/>
          </a:p>
          <a:p>
            <a:pPr algn="l" rtl="0"/>
            <a:endParaRPr lang="en-US" altLang="en-US" sz="2200" b="1" dirty="0"/>
          </a:p>
          <a:p>
            <a:pPr algn="l" rtl="0"/>
            <a:endParaRPr lang="fa-IR" altLang="en-US" sz="2200" dirty="0"/>
          </a:p>
          <a:p>
            <a:endParaRPr lang="en-US" altLang="en-US" sz="2200" dirty="0"/>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231429" name="Slide Number Placeholder 3"/>
          <p:cNvSpPr>
            <a:spLocks noGrp="1"/>
          </p:cNvSpPr>
          <p:nvPr>
            <p:ph type="sldNum" sz="quarter" idx="12"/>
          </p:nvPr>
        </p:nvSpPr>
        <p:spPr bwMode="auto">
          <a:xfrm>
            <a:off x="8382000" y="6356350"/>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1273F1E0-586A-4AC1-B4D4-2259C39D663C}" type="slidenum">
              <a:rPr lang="fa-IR" altLang="en-US" sz="1200">
                <a:solidFill>
                  <a:srgbClr val="898989"/>
                </a:solidFill>
                <a:cs typeface="Arial" panose="020B0604020202020204" pitchFamily="34" charset="0"/>
              </a:rPr>
              <a:pPr algn="l" defTabSz="914400" fontAlgn="base">
                <a:spcBef>
                  <a:spcPct val="0"/>
                </a:spcBef>
                <a:spcAft>
                  <a:spcPct val="0"/>
                </a:spcAft>
                <a:buNone/>
              </a:pPr>
              <a:t>14</a:t>
            </a:fld>
            <a:endParaRPr lang="en-US" altLang="en-US" sz="1200" dirty="0">
              <a:solidFill>
                <a:srgbClr val="898989"/>
              </a:solidFill>
              <a:cs typeface="Arial" panose="020B0604020202020204" pitchFamily="34" charset="0"/>
            </a:endParaRPr>
          </a:p>
        </p:txBody>
      </p:sp>
    </p:spTree>
    <p:extLst>
      <p:ext uri="{BB962C8B-B14F-4D97-AF65-F5344CB8AC3E}">
        <p14:creationId xmlns:p14="http://schemas.microsoft.com/office/powerpoint/2010/main" xmlns="" val="8490430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313DAA-D092-4D2D-A37B-E678D26E6739}"/>
              </a:ext>
            </a:extLst>
          </p:cNvPr>
          <p:cNvSpPr>
            <a:spLocks noGrp="1"/>
          </p:cNvSpPr>
          <p:nvPr>
            <p:ph type="title"/>
          </p:nvPr>
        </p:nvSpPr>
        <p:spPr>
          <a:solidFill>
            <a:srgbClr val="99FF66"/>
          </a:solidFill>
        </p:spPr>
        <p:txBody>
          <a:bodyPr/>
          <a:lstStyle/>
          <a:p>
            <a:pPr algn="ctr" rtl="1"/>
            <a:r>
              <a:rPr lang="fa-IR" b="1" dirty="0">
                <a:cs typeface="B Nazanin" panose="00000400000000000000" pitchFamily="2" charset="-78"/>
              </a:rPr>
              <a:t>فلج مغزی                   </a:t>
            </a:r>
            <a:r>
              <a:rPr lang="en-US" b="1" i="0" dirty="0">
                <a:effectLst/>
                <a:latin typeface="Helvetica Neue"/>
              </a:rPr>
              <a:t>Cerebral palsy</a:t>
            </a:r>
            <a:endParaRPr lang="en-US" b="1" dirty="0"/>
          </a:p>
        </p:txBody>
      </p:sp>
      <p:sp>
        <p:nvSpPr>
          <p:cNvPr id="3" name="Content Placeholder 2">
            <a:extLst>
              <a:ext uri="{FF2B5EF4-FFF2-40B4-BE49-F238E27FC236}">
                <a16:creationId xmlns:a16="http://schemas.microsoft.com/office/drawing/2014/main" xmlns="" id="{4481A5D2-97EA-473B-98E2-C8503A552465}"/>
              </a:ext>
            </a:extLst>
          </p:cNvPr>
          <p:cNvSpPr>
            <a:spLocks noGrp="1"/>
          </p:cNvSpPr>
          <p:nvPr>
            <p:ph idx="1"/>
          </p:nvPr>
        </p:nvSpPr>
        <p:spPr>
          <a:xfrm>
            <a:off x="7547674" y="1825625"/>
            <a:ext cx="3806125" cy="4351338"/>
          </a:xfrm>
        </p:spPr>
        <p:txBody>
          <a:bodyPr/>
          <a:lstStyle/>
          <a:p>
            <a:pPr algn="r" rtl="1"/>
            <a:r>
              <a:rPr lang="fa-IR" dirty="0">
                <a:cs typeface="B Nazanin" panose="00000400000000000000" pitchFamily="2" charset="-78"/>
              </a:rPr>
              <a:t>انواع فلج مغزی شامل آتاکسیک، اسپاستیک</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xmlns="" id="{BCEAF2CC-F51E-4921-A0DD-A70594202D74}"/>
              </a:ext>
            </a:extLst>
          </p:cNvPr>
          <p:cNvPicPr>
            <a:picLocks noChangeAspect="1"/>
          </p:cNvPicPr>
          <p:nvPr/>
        </p:nvPicPr>
        <p:blipFill rotWithShape="1">
          <a:blip r:embed="rId2"/>
          <a:srcRect t="4174"/>
          <a:stretch/>
        </p:blipFill>
        <p:spPr>
          <a:xfrm>
            <a:off x="989792" y="2309246"/>
            <a:ext cx="6086321" cy="2613365"/>
          </a:xfrm>
          <a:prstGeom prst="rect">
            <a:avLst/>
          </a:prstGeom>
        </p:spPr>
      </p:pic>
      <p:grpSp>
        <p:nvGrpSpPr>
          <p:cNvPr id="6" name="Group 5">
            <a:extLst>
              <a:ext uri="{FF2B5EF4-FFF2-40B4-BE49-F238E27FC236}">
                <a16:creationId xmlns:a16="http://schemas.microsoft.com/office/drawing/2014/main" xmlns="" id="{A01B53A1-DD06-40D7-8B3B-EC0071190FB9}"/>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A1829C4A-9B41-4952-B637-29530F1E6224}"/>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444974B9-DA1C-444B-A121-3D40BB3D5BBD}"/>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9704323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19AE9-E51B-494B-BC56-A9E37DD6651B}"/>
              </a:ext>
            </a:extLst>
          </p:cNvPr>
          <p:cNvSpPr>
            <a:spLocks noGrp="1"/>
          </p:cNvSpPr>
          <p:nvPr>
            <p:ph type="title"/>
          </p:nvPr>
        </p:nvSpPr>
        <p:spPr>
          <a:solidFill>
            <a:schemeClr val="accent4">
              <a:lumMod val="60000"/>
              <a:lumOff val="40000"/>
            </a:schemeClr>
          </a:solidFill>
        </p:spPr>
        <p:txBody>
          <a:bodyPr>
            <a:normAutofit/>
          </a:bodyPr>
          <a:lstStyle/>
          <a:p>
            <a:pPr algn="ctr"/>
            <a:r>
              <a:rPr lang="en-US" sz="3600" b="1" i="0" dirty="0">
                <a:solidFill>
                  <a:srgbClr val="404040"/>
                </a:solidFill>
                <a:effectLst/>
                <a:latin typeface="Arial" panose="020B0604020202020204" pitchFamily="34" charset="0"/>
              </a:rPr>
              <a:t>Disorders of cerebrospinal fluid pressure or flow</a:t>
            </a:r>
            <a:endParaRPr lang="en-US" sz="3600" dirty="0"/>
          </a:p>
        </p:txBody>
      </p:sp>
      <p:sp>
        <p:nvSpPr>
          <p:cNvPr id="3" name="Content Placeholder 2">
            <a:extLst>
              <a:ext uri="{FF2B5EF4-FFF2-40B4-BE49-F238E27FC236}">
                <a16:creationId xmlns:a16="http://schemas.microsoft.com/office/drawing/2014/main" xmlns="" id="{10ED49E1-4AF6-4A12-B379-06D2F768B20E}"/>
              </a:ext>
            </a:extLst>
          </p:cNvPr>
          <p:cNvSpPr>
            <a:spLocks noGrp="1"/>
          </p:cNvSpPr>
          <p:nvPr>
            <p:ph idx="1"/>
          </p:nvPr>
        </p:nvSpPr>
        <p:spPr>
          <a:xfrm>
            <a:off x="6741762" y="1825625"/>
            <a:ext cx="4612037" cy="4351338"/>
          </a:xfrm>
        </p:spPr>
        <p:txBody>
          <a:bodyPr/>
          <a:lstStyle/>
          <a:p>
            <a:pPr algn="r" rtl="1"/>
            <a:r>
              <a:rPr lang="fa-IR" dirty="0">
                <a:cs typeface="B Nazanin" panose="00000400000000000000" pitchFamily="2" charset="-78"/>
              </a:rPr>
              <a:t>شامل افزایش فشار داخل مغز، کاهش فشار داخل مغز، نشت مایع مغزی نخاعی از بینی و گوش</a:t>
            </a:r>
          </a:p>
          <a:p>
            <a:pPr algn="r" rtl="1"/>
            <a:r>
              <a:rPr lang="fa-IR" dirty="0">
                <a:cs typeface="B Nazanin" panose="00000400000000000000" pitchFamily="2" charset="-78"/>
              </a:rPr>
              <a:t>هیدوسفالی </a:t>
            </a:r>
          </a:p>
          <a:p>
            <a:pPr algn="r" rtl="1"/>
            <a:r>
              <a:rPr lang="fa-IR" dirty="0">
                <a:cs typeface="B Nazanin" panose="00000400000000000000" pitchFamily="2" charset="-78"/>
              </a:rPr>
              <a:t>فیستول مایع مغزی نخاعی </a:t>
            </a:r>
          </a:p>
          <a:p>
            <a:pPr algn="r" rtl="1"/>
            <a:r>
              <a:rPr lang="fa-IR" dirty="0">
                <a:cs typeface="B Nazanin" panose="00000400000000000000" pitchFamily="2" charset="-78"/>
              </a:rPr>
              <a:t>کیست عنکبوتیه داخل مغزی</a:t>
            </a:r>
          </a:p>
          <a:p>
            <a:pPr algn="r" rtl="1"/>
            <a:endParaRPr lang="en-US" dirty="0"/>
          </a:p>
        </p:txBody>
      </p:sp>
      <p:pic>
        <p:nvPicPr>
          <p:cNvPr id="5" name="Picture 4">
            <a:extLst>
              <a:ext uri="{FF2B5EF4-FFF2-40B4-BE49-F238E27FC236}">
                <a16:creationId xmlns:a16="http://schemas.microsoft.com/office/drawing/2014/main" xmlns="" id="{50E68E8A-DCED-4954-9809-2EF4B4B3ADF3}"/>
              </a:ext>
            </a:extLst>
          </p:cNvPr>
          <p:cNvPicPr>
            <a:picLocks noChangeAspect="1"/>
          </p:cNvPicPr>
          <p:nvPr/>
        </p:nvPicPr>
        <p:blipFill>
          <a:blip r:embed="rId2"/>
          <a:stretch>
            <a:fillRect/>
          </a:stretch>
        </p:blipFill>
        <p:spPr>
          <a:xfrm>
            <a:off x="993344" y="1806102"/>
            <a:ext cx="4911509" cy="4124582"/>
          </a:xfrm>
          <a:prstGeom prst="rect">
            <a:avLst/>
          </a:prstGeom>
        </p:spPr>
      </p:pic>
      <p:grpSp>
        <p:nvGrpSpPr>
          <p:cNvPr id="6" name="Group 5">
            <a:extLst>
              <a:ext uri="{FF2B5EF4-FFF2-40B4-BE49-F238E27FC236}">
                <a16:creationId xmlns:a16="http://schemas.microsoft.com/office/drawing/2014/main" xmlns="" id="{10831A3F-C964-4AFE-A6FA-0737D63CCEC0}"/>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F9899311-B45A-4312-B5C7-E2EE97301529}"/>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D907E6EE-37DA-4FB6-BE52-A615892E6684}"/>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3074" name="Picture 2" descr="Cerebrospinal fluid within the cavities of the brain">
            <a:extLst>
              <a:ext uri="{FF2B5EF4-FFF2-40B4-BE49-F238E27FC236}">
                <a16:creationId xmlns:a16="http://schemas.microsoft.com/office/drawing/2014/main" xmlns="" id="{C3A58878-ED12-4C07-9DA3-F0BB34931B9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851844" y="4435376"/>
            <a:ext cx="2431943" cy="2106670"/>
          </a:xfrm>
          <a:prstGeom prst="plaque">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5126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26FC8-AF82-4576-A52A-ED57D2F7CFC1}"/>
              </a:ext>
            </a:extLst>
          </p:cNvPr>
          <p:cNvSpPr>
            <a:spLocks noGrp="1"/>
          </p:cNvSpPr>
          <p:nvPr>
            <p:ph type="title"/>
          </p:nvPr>
        </p:nvSpPr>
        <p:spPr/>
        <p:txBody>
          <a:bodyPr/>
          <a:lstStyle/>
          <a:p>
            <a:pPr algn="r" rtl="1"/>
            <a:r>
              <a:rPr lang="fa-IR" dirty="0"/>
              <a:t>هیدروسفالی غیرمادرزادیو غیرنوزادی </a:t>
            </a:r>
            <a:endParaRPr lang="en-US" dirty="0"/>
          </a:p>
        </p:txBody>
      </p:sp>
      <p:sp>
        <p:nvSpPr>
          <p:cNvPr id="3" name="Content Placeholder 2">
            <a:extLst>
              <a:ext uri="{FF2B5EF4-FFF2-40B4-BE49-F238E27FC236}">
                <a16:creationId xmlns:a16="http://schemas.microsoft.com/office/drawing/2014/main" xmlns="" id="{027D98DD-5152-4808-AC5F-A3DBFF89315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B52A91D5-C40E-41C4-B02F-82338CC07988}"/>
              </a:ext>
            </a:extLst>
          </p:cNvPr>
          <p:cNvPicPr>
            <a:picLocks noChangeAspect="1"/>
          </p:cNvPicPr>
          <p:nvPr/>
        </p:nvPicPr>
        <p:blipFill>
          <a:blip r:embed="rId2"/>
          <a:stretch>
            <a:fillRect/>
          </a:stretch>
        </p:blipFill>
        <p:spPr>
          <a:xfrm>
            <a:off x="629860" y="1543050"/>
            <a:ext cx="7305675" cy="3771900"/>
          </a:xfrm>
          <a:prstGeom prst="rect">
            <a:avLst/>
          </a:prstGeom>
        </p:spPr>
      </p:pic>
      <p:pic>
        <p:nvPicPr>
          <p:cNvPr id="7" name="Picture 6">
            <a:extLst>
              <a:ext uri="{FF2B5EF4-FFF2-40B4-BE49-F238E27FC236}">
                <a16:creationId xmlns:a16="http://schemas.microsoft.com/office/drawing/2014/main" xmlns="" id="{A4EE4D54-6AC6-45EE-A2DA-42B06CCC017D}"/>
              </a:ext>
            </a:extLst>
          </p:cNvPr>
          <p:cNvPicPr>
            <a:picLocks noChangeAspect="1"/>
          </p:cNvPicPr>
          <p:nvPr/>
        </p:nvPicPr>
        <p:blipFill>
          <a:blip r:embed="rId3"/>
          <a:stretch>
            <a:fillRect/>
          </a:stretch>
        </p:blipFill>
        <p:spPr>
          <a:xfrm>
            <a:off x="7687280" y="2207420"/>
            <a:ext cx="3914775" cy="2933700"/>
          </a:xfrm>
          <a:prstGeom prst="rect">
            <a:avLst/>
          </a:prstGeom>
        </p:spPr>
      </p:pic>
    </p:spTree>
    <p:extLst>
      <p:ext uri="{BB962C8B-B14F-4D97-AF65-F5344CB8AC3E}">
        <p14:creationId xmlns:p14="http://schemas.microsoft.com/office/powerpoint/2010/main" xmlns="" val="20849200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DBD65-C2ED-45A5-86D4-7F65760A0733}"/>
              </a:ext>
            </a:extLst>
          </p:cNvPr>
          <p:cNvSpPr>
            <a:spLocks noGrp="1"/>
          </p:cNvSpPr>
          <p:nvPr>
            <p:ph type="title"/>
          </p:nvPr>
        </p:nvSpPr>
        <p:spPr>
          <a:solidFill>
            <a:schemeClr val="accent4">
              <a:lumMod val="60000"/>
              <a:lumOff val="40000"/>
            </a:schemeClr>
          </a:solidFill>
        </p:spPr>
        <p:txBody>
          <a:bodyPr>
            <a:normAutofit/>
          </a:bodyPr>
          <a:lstStyle/>
          <a:p>
            <a:pPr algn="ctr" rtl="1"/>
            <a:r>
              <a:rPr lang="fa-IR" sz="3600" b="1" dirty="0">
                <a:cs typeface="B Nazanin" panose="00000400000000000000" pitchFamily="2" charset="-78"/>
              </a:rPr>
              <a:t>اختلالات هوشیاری     </a:t>
            </a:r>
            <a:r>
              <a:rPr lang="en-US" sz="3600" b="1" i="0" dirty="0">
                <a:solidFill>
                  <a:srgbClr val="404040"/>
                </a:solidFill>
                <a:effectLst/>
                <a:latin typeface="Arial" panose="020B0604020202020204" pitchFamily="34" charset="0"/>
              </a:rPr>
              <a:t>Disorders of consciousness</a:t>
            </a:r>
            <a:endParaRPr lang="en-US" sz="3600" b="1" dirty="0"/>
          </a:p>
        </p:txBody>
      </p:sp>
      <p:sp>
        <p:nvSpPr>
          <p:cNvPr id="3" name="Content Placeholder 2">
            <a:extLst>
              <a:ext uri="{FF2B5EF4-FFF2-40B4-BE49-F238E27FC236}">
                <a16:creationId xmlns:a16="http://schemas.microsoft.com/office/drawing/2014/main" xmlns="" id="{E41EA1A2-9D3C-4D13-B83C-DE23C0B8571A}"/>
              </a:ext>
            </a:extLst>
          </p:cNvPr>
          <p:cNvSpPr>
            <a:spLocks noGrp="1"/>
          </p:cNvSpPr>
          <p:nvPr>
            <p:ph idx="1"/>
          </p:nvPr>
        </p:nvSpPr>
        <p:spPr>
          <a:xfrm>
            <a:off x="7268704" y="1825625"/>
            <a:ext cx="4085095" cy="4351338"/>
          </a:xfrm>
        </p:spPr>
        <p:txBody>
          <a:bodyPr/>
          <a:lstStyle/>
          <a:p>
            <a:pPr algn="r" rtl="1"/>
            <a:r>
              <a:rPr lang="fa-IR" dirty="0">
                <a:cs typeface="B Nazanin" panose="00000400000000000000" pitchFamily="2" charset="-78"/>
              </a:rPr>
              <a:t>شامل حالت نباتی پایدار یا دائمی</a:t>
            </a:r>
          </a:p>
          <a:p>
            <a:pPr algn="r" rtl="1"/>
            <a:endParaRPr lang="fa-IR" dirty="0">
              <a:cs typeface="B Nazanin" panose="00000400000000000000" pitchFamily="2" charset="-78"/>
            </a:endParaRPr>
          </a:p>
          <a:p>
            <a:pPr algn="r" rtl="1"/>
            <a:endParaRPr lang="fa-IR" dirty="0">
              <a:cs typeface="B Nazanin" panose="00000400000000000000" pitchFamily="2" charset="-78"/>
            </a:endParaRPr>
          </a:p>
          <a:p>
            <a:pPr marL="0" indent="0" algn="r" rtl="1">
              <a:buNone/>
            </a:pPr>
            <a:r>
              <a:rPr lang="fa-IR" dirty="0">
                <a:cs typeface="B Nazanin" panose="00000400000000000000" pitchFamily="2" charset="-78"/>
              </a:rPr>
              <a:t>کما در فصل علایم، نشانه ها و یافته های بالینی (فصل 21 ) طبقه بندی می شود </a:t>
            </a:r>
            <a:endParaRPr lang="en-US" dirty="0"/>
          </a:p>
        </p:txBody>
      </p:sp>
      <p:pic>
        <p:nvPicPr>
          <p:cNvPr id="5" name="Picture 4">
            <a:extLst>
              <a:ext uri="{FF2B5EF4-FFF2-40B4-BE49-F238E27FC236}">
                <a16:creationId xmlns:a16="http://schemas.microsoft.com/office/drawing/2014/main" xmlns="" id="{D9CD4E16-9F51-4427-825C-1F1CF8435326}"/>
              </a:ext>
            </a:extLst>
          </p:cNvPr>
          <p:cNvPicPr>
            <a:picLocks noChangeAspect="1"/>
          </p:cNvPicPr>
          <p:nvPr/>
        </p:nvPicPr>
        <p:blipFill>
          <a:blip r:embed="rId2"/>
          <a:stretch>
            <a:fillRect/>
          </a:stretch>
        </p:blipFill>
        <p:spPr>
          <a:xfrm>
            <a:off x="838200" y="2032134"/>
            <a:ext cx="5852788" cy="2793731"/>
          </a:xfrm>
          <a:prstGeom prst="rect">
            <a:avLst/>
          </a:prstGeom>
        </p:spPr>
      </p:pic>
      <p:grpSp>
        <p:nvGrpSpPr>
          <p:cNvPr id="6" name="Group 5">
            <a:extLst>
              <a:ext uri="{FF2B5EF4-FFF2-40B4-BE49-F238E27FC236}">
                <a16:creationId xmlns:a16="http://schemas.microsoft.com/office/drawing/2014/main" xmlns="" id="{ABB2F923-8523-488F-A6F9-FB889F84F46F}"/>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B7EF0916-3AE4-46D8-A835-33A958A5BA2A}"/>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F8EF49E1-13F1-4C2E-9342-CD076A9400DA}"/>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22074572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E33C37-8308-4DC3-872A-103E354D1C7B}"/>
              </a:ext>
            </a:extLst>
          </p:cNvPr>
          <p:cNvSpPr>
            <a:spLocks noGrp="1"/>
          </p:cNvSpPr>
          <p:nvPr>
            <p:ph type="title"/>
          </p:nvPr>
        </p:nvSpPr>
        <p:spPr>
          <a:solidFill>
            <a:schemeClr val="accent4">
              <a:lumMod val="60000"/>
              <a:lumOff val="40000"/>
            </a:schemeClr>
          </a:solidFill>
        </p:spPr>
        <p:txBody>
          <a:bodyPr>
            <a:noAutofit/>
          </a:bodyPr>
          <a:lstStyle/>
          <a:p>
            <a:pPr algn="ctr"/>
            <a:r>
              <a:rPr lang="en-US" sz="2800" b="1" i="0" dirty="0">
                <a:solidFill>
                  <a:srgbClr val="404040"/>
                </a:solidFill>
                <a:effectLst/>
                <a:latin typeface="Arial" panose="020B0604020202020204" pitchFamily="34" charset="0"/>
              </a:rPr>
              <a:t>Postprocedural disorders of the nervous system</a:t>
            </a:r>
            <a:r>
              <a:rPr lang="fa-IR" sz="2800" b="1" i="0" dirty="0">
                <a:solidFill>
                  <a:srgbClr val="404040"/>
                </a:solidFill>
                <a:effectLst/>
                <a:latin typeface="Arial" panose="020B0604020202020204" pitchFamily="34" charset="0"/>
                <a:cs typeface="B Nazanin" panose="00000400000000000000" pitchFamily="2" charset="-78"/>
              </a:rPr>
              <a:t/>
            </a:r>
            <a:br>
              <a:rPr lang="fa-IR" sz="2800" b="1" i="0" dirty="0">
                <a:solidFill>
                  <a:srgbClr val="404040"/>
                </a:solidFill>
                <a:effectLst/>
                <a:latin typeface="Arial" panose="020B0604020202020204" pitchFamily="34" charset="0"/>
                <a:cs typeface="B Nazanin" panose="00000400000000000000" pitchFamily="2" charset="-78"/>
              </a:rPr>
            </a:br>
            <a:r>
              <a:rPr lang="fa-IR" sz="2800" b="1" i="0" dirty="0">
                <a:solidFill>
                  <a:srgbClr val="404040"/>
                </a:solidFill>
                <a:effectLst/>
                <a:latin typeface="Arial" panose="020B0604020202020204" pitchFamily="34" charset="0"/>
                <a:cs typeface="B Nazanin" panose="00000400000000000000" pitchFamily="2" charset="-78"/>
              </a:rPr>
              <a:t>اختلالات بعد از مداخله پزشکی در سیستم عصبی </a:t>
            </a:r>
            <a:br>
              <a:rPr lang="fa-IR" sz="2800" b="1" i="0" dirty="0">
                <a:solidFill>
                  <a:srgbClr val="404040"/>
                </a:solidFill>
                <a:effectLst/>
                <a:latin typeface="Arial" panose="020B0604020202020204" pitchFamily="34" charset="0"/>
                <a:cs typeface="B Nazanin" panose="00000400000000000000" pitchFamily="2" charset="-78"/>
              </a:rPr>
            </a:br>
            <a:r>
              <a:rPr lang="fa-IR" sz="2800" b="1" i="0" dirty="0">
                <a:solidFill>
                  <a:srgbClr val="404040"/>
                </a:solidFill>
                <a:effectLst/>
                <a:latin typeface="Arial" panose="020B0604020202020204" pitchFamily="34" charset="0"/>
                <a:cs typeface="B Nazanin" panose="00000400000000000000" pitchFamily="2" charset="-78"/>
              </a:rPr>
              <a:t>یا عارضه های سیستم عصبی ناشی از مداخلات پزشکی </a:t>
            </a:r>
            <a:endParaRPr lang="en-US" sz="2800" dirty="0"/>
          </a:p>
        </p:txBody>
      </p:sp>
      <p:sp>
        <p:nvSpPr>
          <p:cNvPr id="3" name="Content Placeholder 2">
            <a:extLst>
              <a:ext uri="{FF2B5EF4-FFF2-40B4-BE49-F238E27FC236}">
                <a16:creationId xmlns:a16="http://schemas.microsoft.com/office/drawing/2014/main" xmlns="" id="{45C16AB9-818F-4E0A-8EBB-4B1C47E5E390}"/>
              </a:ext>
            </a:extLst>
          </p:cNvPr>
          <p:cNvSpPr>
            <a:spLocks noGrp="1"/>
          </p:cNvSpPr>
          <p:nvPr>
            <p:ph idx="1"/>
          </p:nvPr>
        </p:nvSpPr>
        <p:spPr>
          <a:xfrm>
            <a:off x="6905852" y="2138018"/>
            <a:ext cx="4224580" cy="3511255"/>
          </a:xfrm>
        </p:spPr>
        <p:txBody>
          <a:bodyPr>
            <a:normAutofit/>
          </a:bodyPr>
          <a:lstStyle/>
          <a:p>
            <a:pPr algn="r" rtl="1"/>
            <a:r>
              <a:rPr lang="fa-IR" sz="2400" dirty="0">
                <a:cs typeface="B Nazanin" panose="00000400000000000000" pitchFamily="2" charset="-78"/>
              </a:rPr>
              <a:t>شامل نشت بعد از شنت گذاری در بطن مغزی </a:t>
            </a:r>
          </a:p>
          <a:p>
            <a:pPr algn="r" rtl="1"/>
            <a:r>
              <a:rPr lang="fa-IR" sz="2400" dirty="0">
                <a:cs typeface="B Nazanin" panose="00000400000000000000" pitchFamily="2" charset="-78"/>
              </a:rPr>
              <a:t>آسیب ناشی از رادیوتراپی </a:t>
            </a:r>
          </a:p>
          <a:p>
            <a:pPr algn="r" rtl="1"/>
            <a:r>
              <a:rPr lang="fa-IR" sz="2400" dirty="0">
                <a:cs typeface="B Nazanin" panose="00000400000000000000" pitchFamily="2" charset="-78"/>
              </a:rPr>
              <a:t>مننژیت و عفونت های مغزی چندکانونی </a:t>
            </a:r>
          </a:p>
          <a:p>
            <a:pPr algn="r" rtl="1"/>
            <a:r>
              <a:rPr lang="fa-IR" sz="2400" dirty="0">
                <a:cs typeface="B Nazanin" panose="00000400000000000000" pitchFamily="2" charset="-78"/>
              </a:rPr>
              <a:t>انسفالوپتی ناشی از پمپ گذاری</a:t>
            </a:r>
          </a:p>
          <a:p>
            <a:pPr algn="r" rtl="1"/>
            <a:r>
              <a:rPr lang="fa-IR" sz="2400" dirty="0">
                <a:cs typeface="B Nazanin" panose="00000400000000000000" pitchFamily="2" charset="-78"/>
              </a:rPr>
              <a:t>کاهش فشار مغزی ناشی از پونکسیون لومبار   </a:t>
            </a:r>
            <a:endParaRPr lang="en-US" sz="2400" dirty="0"/>
          </a:p>
        </p:txBody>
      </p:sp>
      <p:pic>
        <p:nvPicPr>
          <p:cNvPr id="5" name="Picture 4">
            <a:extLst>
              <a:ext uri="{FF2B5EF4-FFF2-40B4-BE49-F238E27FC236}">
                <a16:creationId xmlns:a16="http://schemas.microsoft.com/office/drawing/2014/main" xmlns="" id="{D7C30BD0-6010-4175-B3C9-624D18652BD4}"/>
              </a:ext>
            </a:extLst>
          </p:cNvPr>
          <p:cNvPicPr>
            <a:picLocks noChangeAspect="1"/>
          </p:cNvPicPr>
          <p:nvPr/>
        </p:nvPicPr>
        <p:blipFill>
          <a:blip r:embed="rId2"/>
          <a:stretch>
            <a:fillRect/>
          </a:stretch>
        </p:blipFill>
        <p:spPr>
          <a:xfrm>
            <a:off x="838200" y="2138018"/>
            <a:ext cx="5950058" cy="3762074"/>
          </a:xfrm>
          <a:prstGeom prst="rect">
            <a:avLst/>
          </a:prstGeom>
        </p:spPr>
      </p:pic>
      <p:grpSp>
        <p:nvGrpSpPr>
          <p:cNvPr id="6" name="Group 5">
            <a:extLst>
              <a:ext uri="{FF2B5EF4-FFF2-40B4-BE49-F238E27FC236}">
                <a16:creationId xmlns:a16="http://schemas.microsoft.com/office/drawing/2014/main" xmlns="" id="{00FE0130-6739-4B97-BEFE-35034F720AC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E20DF6F2-13B5-4393-843C-FD247A522DB0}"/>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365F92D-2A14-495A-81F7-939B46DA68AD}"/>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16131278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577851"/>
            <a:ext cx="7772400" cy="773413"/>
          </a:xfrm>
          <a:solidFill>
            <a:schemeClr val="tx2">
              <a:lumMod val="20000"/>
              <a:lumOff val="80000"/>
            </a:schemeClr>
          </a:solidFill>
        </p:spPr>
        <p:txBody>
          <a:bodyPr rtlCol="1">
            <a:normAutofit/>
          </a:bodyPr>
          <a:lstStyle/>
          <a:p>
            <a:pPr eaLnBrk="1" fontAlgn="auto" hangingPunct="1">
              <a:spcAft>
                <a:spcPts val="0"/>
              </a:spcAft>
              <a:defRPr/>
            </a:pPr>
            <a:r>
              <a:rPr lang="fa-IR" sz="4000" dirty="0">
                <a:solidFill>
                  <a:schemeClr val="tx2">
                    <a:lumMod val="75000"/>
                  </a:schemeClr>
                </a:solidFill>
              </a:rPr>
              <a:t>فصل 9</a:t>
            </a:r>
            <a:endParaRPr lang="en-US" sz="4000" dirty="0">
              <a:solidFill>
                <a:schemeClr val="tx2">
                  <a:lumMod val="75000"/>
                </a:schemeClr>
              </a:solidFill>
            </a:endParaRPr>
          </a:p>
        </p:txBody>
      </p:sp>
      <p:sp>
        <p:nvSpPr>
          <p:cNvPr id="191491" name="Rectangle 3"/>
          <p:cNvSpPr>
            <a:spLocks noGrp="1" noChangeArrowheads="1"/>
          </p:cNvSpPr>
          <p:nvPr>
            <p:ph type="subTitle" idx="1"/>
          </p:nvPr>
        </p:nvSpPr>
        <p:spPr>
          <a:xfrm>
            <a:off x="2015359" y="2209800"/>
            <a:ext cx="8305800" cy="1752600"/>
          </a:xfrm>
        </p:spPr>
        <p:txBody>
          <a:bodyPr/>
          <a:lstStyle/>
          <a:p>
            <a:r>
              <a:rPr lang="en-US" dirty="0">
                <a:solidFill>
                  <a:schemeClr val="tx2">
                    <a:lumMod val="75000"/>
                  </a:schemeClr>
                </a:solidFill>
              </a:rPr>
              <a:t>09 Diseases of the visual system</a:t>
            </a:r>
          </a:p>
          <a:p>
            <a:r>
              <a:rPr lang="en-US" altLang="en-US" sz="2800" dirty="0">
                <a:solidFill>
                  <a:schemeClr val="tx2">
                    <a:lumMod val="60000"/>
                    <a:lumOff val="40000"/>
                  </a:schemeClr>
                </a:solidFill>
              </a:rPr>
              <a:t>9A00 -9E1Z</a:t>
            </a:r>
            <a:endParaRPr lang="fa-IR" altLang="en-US" sz="2800" dirty="0">
              <a:solidFill>
                <a:schemeClr val="tx2">
                  <a:lumMod val="60000"/>
                  <a:lumOff val="40000"/>
                </a:schemeClr>
              </a:solidFill>
            </a:endParaRPr>
          </a:p>
          <a:p>
            <a:r>
              <a:rPr lang="fa-IR" altLang="en-US" sz="1800" dirty="0">
                <a:solidFill>
                  <a:schemeClr val="tx2">
                    <a:lumMod val="60000"/>
                    <a:lumOff val="40000"/>
                  </a:schemeClr>
                </a:solidFill>
                <a:cs typeface="+mj-cs"/>
              </a:rPr>
              <a:t>بيماري هاي سیستم بینایی</a:t>
            </a:r>
          </a:p>
        </p:txBody>
      </p:sp>
      <p:sp>
        <p:nvSpPr>
          <p:cNvPr id="3" name="AutoShape 2" descr="Image result for pathogenic organism"/>
          <p:cNvSpPr>
            <a:spLocks noChangeAspect="1" noChangeArrowheads="1"/>
          </p:cNvSpPr>
          <p:nvPr/>
        </p:nvSpPr>
        <p:spPr bwMode="auto">
          <a:xfrm>
            <a:off x="1679576" y="-1919288"/>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4765845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9 در </a:t>
            </a:r>
            <a:r>
              <a:rPr lang="en-US" sz="2000" b="1" dirty="0">
                <a:solidFill>
                  <a:schemeClr val="tx2">
                    <a:lumMod val="75000"/>
                  </a:schemeClr>
                </a:solidFill>
              </a:rPr>
              <a:t>ICD11</a:t>
            </a: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790700" y="1066800"/>
            <a:ext cx="8610600" cy="685800"/>
          </a:xfrm>
        </p:spPr>
        <p:txBody>
          <a:bodyPr/>
          <a:lstStyle/>
          <a:p>
            <a:pPr algn="justLow">
              <a:lnSpc>
                <a:spcPct val="150000"/>
              </a:lnSpc>
              <a:spcAft>
                <a:spcPts val="0"/>
              </a:spcAft>
            </a:pP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تغییرات عمده</a:t>
            </a:r>
            <a:r>
              <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ی در ساختار و سلسله مراتب این فصل در </a:t>
            </a:r>
            <a:r>
              <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ICD-11</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ایجاد شده است. </a:t>
            </a:r>
            <a:endPar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algn="justLow">
              <a:lnSpc>
                <a:spcPct val="150000"/>
              </a:lnSpc>
              <a:spcAft>
                <a:spcPts val="0"/>
              </a:spcAft>
            </a:pP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کدگذاری دوگانه علت زمینه</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ای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و تظاهرات بالینی</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که</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در</a:t>
            </a:r>
            <a:r>
              <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ICD-10 </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بر مبنای «خنجر/ستاره»</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وجود داشت</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در</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این فصل از </a:t>
            </a:r>
            <a:r>
              <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ICD-11</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وجود ندارد. </a:t>
            </a:r>
            <a:endParaRPr lang="en-US" sz="1200" dirty="0">
              <a:latin typeface="Times New Roman" panose="02020603050405020304" pitchFamily="18" charset="0"/>
              <a:ea typeface="Times New Roman" panose="02020603050405020304" pitchFamily="18" charset="0"/>
              <a:cs typeface="Traditional Arabic" panose="02020603050405020304" pitchFamily="18" charset="-78"/>
            </a:endParaRPr>
          </a:p>
        </p:txBody>
      </p:sp>
    </p:spTree>
    <p:extLst>
      <p:ext uri="{BB962C8B-B14F-4D97-AF65-F5344CB8AC3E}">
        <p14:creationId xmlns:p14="http://schemas.microsoft.com/office/powerpoint/2010/main" xmlns="" val="40245837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B48885-3F5B-4BEA-84E9-4406C0248ED3}"/>
              </a:ext>
            </a:extLst>
          </p:cNvPr>
          <p:cNvPicPr>
            <a:picLocks noChangeAspect="1"/>
          </p:cNvPicPr>
          <p:nvPr/>
        </p:nvPicPr>
        <p:blipFill>
          <a:blip r:embed="rId2"/>
          <a:stretch>
            <a:fillRect/>
          </a:stretch>
        </p:blipFill>
        <p:spPr>
          <a:xfrm>
            <a:off x="1748374" y="914401"/>
            <a:ext cx="3988741" cy="5807075"/>
          </a:xfrm>
          <a:prstGeom prst="rect">
            <a:avLst/>
          </a:prstGeom>
          <a:ln w="88900" cap="sq" cmpd="thickThin">
            <a:solidFill>
              <a:srgbClr val="000000"/>
            </a:solidFill>
            <a:prstDash val="solid"/>
            <a:miter lim="800000"/>
          </a:ln>
          <a:effectLst>
            <a:innerShdw blurRad="76200">
              <a:srgbClr val="000000"/>
            </a:innerShdw>
          </a:effectLst>
        </p:spPr>
      </p:pic>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60338"/>
            <a:ext cx="8229600" cy="639762"/>
          </a:xfrm>
          <a:solidFill>
            <a:schemeClr val="accent1">
              <a:lumMod val="20000"/>
              <a:lumOff val="80000"/>
            </a:schemeClr>
          </a:solidFill>
        </p:spPr>
        <p:txBody>
          <a:bodyPr/>
          <a:lstStyle/>
          <a:p>
            <a:r>
              <a:rPr lang="fa-IR" sz="2000" dirty="0">
                <a:solidFill>
                  <a:schemeClr val="tx2">
                    <a:lumMod val="75000"/>
                  </a:schemeClr>
                </a:solidFill>
              </a:rPr>
              <a:t>بلوک های فصل 9</a:t>
            </a:r>
            <a:r>
              <a:rPr lang="en-US" sz="2000" dirty="0">
                <a:solidFill>
                  <a:schemeClr val="tx2">
                    <a:lumMod val="75000"/>
                  </a:schemeClr>
                </a:solidFill>
              </a:rPr>
              <a:t> </a:t>
            </a:r>
            <a:r>
              <a:rPr lang="fa-IR" sz="2000" dirty="0">
                <a:solidFill>
                  <a:schemeClr val="tx2">
                    <a:lumMod val="75000"/>
                  </a:schemeClr>
                </a:solidFill>
              </a:rPr>
              <a:t>در </a:t>
            </a:r>
            <a:r>
              <a:rPr lang="en-US" sz="2000" b="1" dirty="0">
                <a:solidFill>
                  <a:schemeClr val="tx2">
                    <a:lumMod val="75000"/>
                  </a:schemeClr>
                </a:solidFill>
              </a:rPr>
              <a:t>ICD-11</a:t>
            </a:r>
            <a:endParaRPr lang="en-US" sz="2000" dirty="0">
              <a:solidFill>
                <a:schemeClr val="tx2">
                  <a:lumMod val="75000"/>
                </a:schemeClr>
              </a:solidFill>
            </a:endParaRPr>
          </a:p>
        </p:txBody>
      </p:sp>
      <p:sp>
        <p:nvSpPr>
          <p:cNvPr id="5" name="Slide Number Placeholder 4">
            <a:extLst>
              <a:ext uri="{FF2B5EF4-FFF2-40B4-BE49-F238E27FC236}">
                <a16:creationId xmlns:a16="http://schemas.microsoft.com/office/drawing/2014/main" xmlns="" id="{C5577467-D928-6437-06DE-34BBAEA0AD24}"/>
              </a:ext>
            </a:extLst>
          </p:cNvPr>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147</a:t>
            </a:fld>
            <a:endParaRPr lang="en-US" altLang="en-US">
              <a:latin typeface="Times New Roman" panose="02020603050405020304" pitchFamily="18" charset="0"/>
              <a:cs typeface="Arial" panose="020B0604020202020204" pitchFamily="34" charset="0"/>
            </a:endParaRPr>
          </a:p>
        </p:txBody>
      </p:sp>
      <p:sp>
        <p:nvSpPr>
          <p:cNvPr id="8" name="Rectangle 7"/>
          <p:cNvSpPr/>
          <p:nvPr/>
        </p:nvSpPr>
        <p:spPr>
          <a:xfrm>
            <a:off x="2066343" y="1885950"/>
            <a:ext cx="3352800" cy="20383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cs typeface="B Mitra"/>
            </a:endParaRPr>
          </a:p>
        </p:txBody>
      </p:sp>
      <p:sp>
        <p:nvSpPr>
          <p:cNvPr id="11"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901887" y="4267200"/>
            <a:ext cx="473753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8600" algn="justLow" defTabSz="914400">
              <a:lnSpc>
                <a:spcPct val="90000"/>
              </a:lnSpc>
              <a:spcAft>
                <a:spcPts val="0"/>
              </a:spcAft>
            </a:pP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نئوپ</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لا</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سم</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های </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چشم و ضمائم</a:t>
            </a:r>
          </a:p>
          <a:p>
            <a:pPr indent="-228600" algn="justLow" defTabSz="914400">
              <a:lnSpc>
                <a:spcPct val="90000"/>
              </a:lnSpc>
              <a:spcAft>
                <a:spcPts val="0"/>
              </a:spcAft>
            </a:pP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دلایل مواجهه با مراکز بهداشتی در رابطه با چشم و بینایی</a:t>
            </a:r>
          </a:p>
          <a:p>
            <a:pPr indent="-228600" algn="justLow" defTabSz="914400">
              <a:lnSpc>
                <a:spcPct val="90000"/>
              </a:lnSpc>
              <a:spcAft>
                <a:spcPts val="0"/>
              </a:spcAft>
            </a:pP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صدمات چشم و بینایی</a:t>
            </a:r>
          </a:p>
          <a:p>
            <a:pPr indent="-228600" algn="justLow" defTabSz="914400">
              <a:lnSpc>
                <a:spcPct val="90000"/>
              </a:lnSpc>
              <a:spcAft>
                <a:spcPts val="0"/>
              </a:spcAft>
            </a:pP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علائم، نشانه ها و یافته های بالینی سیستم بینایی</a:t>
            </a:r>
          </a:p>
          <a:p>
            <a:pPr indent="-228600" algn="justLow" defTabSz="914400">
              <a:lnSpc>
                <a:spcPct val="90000"/>
              </a:lnSpc>
              <a:spcAft>
                <a:spcPts val="0"/>
              </a:spcAft>
            </a:pP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ناهنجاری های مادرزادی ساختاری چشم، پلک و غدد اشکی</a:t>
            </a:r>
          </a:p>
          <a:p>
            <a:pPr algn="justLow" defTabSz="914400">
              <a:lnSpc>
                <a:spcPct val="90000"/>
              </a:lnSpc>
              <a:spcAft>
                <a:spcPts val="0"/>
              </a:spcAft>
            </a:pPr>
            <a:endPar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12" name="Rectangle 11"/>
          <p:cNvSpPr/>
          <p:nvPr/>
        </p:nvSpPr>
        <p:spPr>
          <a:xfrm>
            <a:off x="2066343" y="3962400"/>
            <a:ext cx="3352800" cy="239395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cs typeface="B Mitra"/>
            </a:endParaRPr>
          </a:p>
        </p:txBody>
      </p:sp>
      <p:sp>
        <p:nvSpPr>
          <p:cNvPr id="13"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756165" y="914400"/>
            <a:ext cx="494511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71450" algn="justLow" defTabSz="914400">
              <a:lnSpc>
                <a:spcPct val="90000"/>
              </a:lnSpc>
              <a:spcAft>
                <a:spcPts val="0"/>
              </a:spcAft>
            </a:pP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این فصل دارای </a:t>
            </a:r>
            <a:r>
              <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11</a:t>
            </a: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بخش اصلي</a:t>
            </a:r>
            <a:r>
              <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(بلوک ها)</a:t>
            </a: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است:</a:t>
            </a:r>
            <a:endPar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lnSpc>
                <a:spcPct val="90000"/>
              </a:lnSpc>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1.</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اختلالات ضمایم چشم و حدقه</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2</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اختلالات سگمان قدامی </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3. اختلالات سگمان خلفی</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4. اختلالاتی که هر دو سگمان قدامی و خلفی را تحت تاثیر می گذارند.</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5. اختلالات مسیر و مراکز بینایی</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6. گلوکوم</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7. اختلالات استرابیسم و حرکات چشم</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8. اختلالات انکساری</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9. اختلالات چشم ناشی از عوارض پس از عمل</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10. اختلالات عملکرد بینایی</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11. آسیب های بینایی</a:t>
            </a:r>
            <a:endPar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4" name="Rectangle 3">
            <a:extLst>
              <a:ext uri="{FF2B5EF4-FFF2-40B4-BE49-F238E27FC236}">
                <a16:creationId xmlns:a16="http://schemas.microsoft.com/office/drawing/2014/main" xmlns="" id="{DC4E996E-E89B-46E5-8791-2C7DAFADF1AE}"/>
              </a:ext>
            </a:extLst>
          </p:cNvPr>
          <p:cNvSpPr/>
          <p:nvPr/>
        </p:nvSpPr>
        <p:spPr>
          <a:xfrm>
            <a:off x="2296633" y="1360967"/>
            <a:ext cx="457200" cy="11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cs typeface="B Mitra"/>
            </a:endParaRPr>
          </a:p>
        </p:txBody>
      </p:sp>
    </p:spTree>
    <p:extLst>
      <p:ext uri="{BB962C8B-B14F-4D97-AF65-F5344CB8AC3E}">
        <p14:creationId xmlns:p14="http://schemas.microsoft.com/office/powerpoint/2010/main" xmlns="" val="29841937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مثال 2</a:t>
            </a:r>
            <a:endParaRPr lang="en-US" sz="2000" dirty="0">
              <a:solidFill>
                <a:schemeClr val="tx2">
                  <a:lumMod val="75000"/>
                </a:schemeClr>
              </a:solidFill>
            </a:endParaRP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676400" y="1066801"/>
            <a:ext cx="8610600" cy="2362200"/>
          </a:xfrm>
        </p:spPr>
        <p:txBody>
          <a:bodyPr/>
          <a:lstStyle/>
          <a:p>
            <a:pPr>
              <a:lnSpc>
                <a:spcPct val="150000"/>
              </a:lnSpc>
            </a:pPr>
            <a:r>
              <a:rPr lang="fa-IR" sz="2000" dirty="0"/>
              <a:t>بیمار به علت کدرشدگی لنز </a:t>
            </a:r>
            <a:r>
              <a:rPr lang="fa-IR" sz="1600" dirty="0"/>
              <a:t>(</a:t>
            </a:r>
            <a:r>
              <a:rPr lang="en-US" sz="1600" dirty="0" err="1"/>
              <a:t>phacomulsification</a:t>
            </a:r>
            <a:r>
              <a:rPr lang="fa-IR" sz="1600" dirty="0"/>
              <a:t>) </a:t>
            </a:r>
            <a:r>
              <a:rPr lang="fa-IR" sz="2000" dirty="0"/>
              <a:t>و تعویض لنز چشم به علت اسکلروز ناشی از افزایش سن در قسمت مرکزی چشم چپ در بیمارستان پذیرش شده است. </a:t>
            </a:r>
          </a:p>
          <a:p>
            <a:pPr marL="0" indent="0">
              <a:lnSpc>
                <a:spcPct val="150000"/>
              </a:lnSpc>
              <a:buNone/>
            </a:pPr>
            <a:endParaRPr lang="fa-IR" sz="2400" dirty="0"/>
          </a:p>
          <a:p>
            <a:pPr marL="0" indent="0" algn="l" rtl="0">
              <a:lnSpc>
                <a:spcPct val="150000"/>
              </a:lnSpc>
              <a:buNone/>
            </a:pPr>
            <a:r>
              <a:rPr lang="en-US" sz="1800" dirty="0"/>
              <a:t>9B10.0Y Other specified age-related cataract</a:t>
            </a:r>
          </a:p>
          <a:p>
            <a:pPr marL="0" indent="0" algn="l" rtl="0">
              <a:lnSpc>
                <a:spcPct val="150000"/>
              </a:lnSpc>
              <a:buNone/>
            </a:pPr>
            <a:r>
              <a:rPr lang="en-US" sz="1800" dirty="0"/>
              <a:t>XK8G: left</a:t>
            </a:r>
          </a:p>
          <a:p>
            <a:pPr marL="0" indent="0" algn="l" rtl="0">
              <a:lnSpc>
                <a:spcPct val="150000"/>
              </a:lnSpc>
              <a:buNone/>
            </a:pPr>
            <a:r>
              <a:rPr lang="en-US" sz="1800" b="1" dirty="0">
                <a:solidFill>
                  <a:srgbClr val="C00000"/>
                </a:solidFill>
              </a:rPr>
              <a:t>Cluster: </a:t>
            </a:r>
            <a:r>
              <a:rPr lang="en-US" sz="1800" dirty="0"/>
              <a:t>9B10.0Y&amp; </a:t>
            </a:r>
            <a:r>
              <a:rPr lang="en-US" sz="1800" u="sng" dirty="0"/>
              <a:t>XK8G </a:t>
            </a:r>
            <a:r>
              <a:rPr lang="en-US" sz="1400" dirty="0"/>
              <a:t>(optional extension code)</a:t>
            </a:r>
            <a:endParaRPr lang="en-US" sz="1800" dirty="0"/>
          </a:p>
        </p:txBody>
      </p:sp>
    </p:spTree>
    <p:extLst>
      <p:ext uri="{BB962C8B-B14F-4D97-AF65-F5344CB8AC3E}">
        <p14:creationId xmlns:p14="http://schemas.microsoft.com/office/powerpoint/2010/main" xmlns="" val="36135095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مثال 3</a:t>
            </a:r>
            <a:endParaRPr lang="en-US" sz="2000" dirty="0">
              <a:solidFill>
                <a:schemeClr val="tx2">
                  <a:lumMod val="75000"/>
                </a:schemeClr>
              </a:solidFill>
            </a:endParaRP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676400" y="1066801"/>
            <a:ext cx="8610600" cy="2362200"/>
          </a:xfrm>
        </p:spPr>
        <p:txBody>
          <a:bodyPr/>
          <a:lstStyle/>
          <a:p>
            <a:r>
              <a:rPr lang="fa-IR" sz="2000" dirty="0"/>
              <a:t>بیمار 42 ساله به منظور رفع افتادگی چشم جهت انجام عمل جراحی در بیمارستان پذیرش شده است.</a:t>
            </a:r>
          </a:p>
          <a:p>
            <a:endParaRPr lang="fa-IR" sz="2400" dirty="0"/>
          </a:p>
          <a:p>
            <a:pPr marL="0" indent="0" algn="l" rtl="0">
              <a:buNone/>
            </a:pPr>
            <a:r>
              <a:rPr lang="fa-IR" sz="1800" dirty="0"/>
              <a:t> </a:t>
            </a:r>
            <a:r>
              <a:rPr lang="en-US" altLang="en-US" sz="1800" dirty="0"/>
              <a:t>9A03.0Z: Blepharoptosis, unspecified</a:t>
            </a:r>
          </a:p>
          <a:p>
            <a:pPr marL="0" indent="0" algn="l" rtl="0">
              <a:buNone/>
            </a:pPr>
            <a:endParaRPr lang="en-US" sz="2400" dirty="0"/>
          </a:p>
        </p:txBody>
      </p:sp>
    </p:spTree>
    <p:extLst>
      <p:ext uri="{BB962C8B-B14F-4D97-AF65-F5344CB8AC3E}">
        <p14:creationId xmlns:p14="http://schemas.microsoft.com/office/powerpoint/2010/main" xmlns="" val="1702843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a:solidFill>
            <a:schemeClr val="accent2">
              <a:lumMod val="20000"/>
              <a:lumOff val="80000"/>
            </a:schemeClr>
          </a:solidFill>
        </p:spPr>
        <p:txBody>
          <a:bodyPr/>
          <a:lstStyle/>
          <a:p>
            <a:pPr rtl="0">
              <a:defRPr/>
            </a:pPr>
            <a:r>
              <a:rPr lang="en-US" sz="2400" dirty="0"/>
              <a:t>Viral infections of the central nervous system (1C80‑1C8Z)</a:t>
            </a:r>
          </a:p>
        </p:txBody>
      </p:sp>
      <p:sp>
        <p:nvSpPr>
          <p:cNvPr id="254979" name="Content Placeholder 2"/>
          <p:cNvSpPr>
            <a:spLocks noGrp="1"/>
          </p:cNvSpPr>
          <p:nvPr>
            <p:ph idx="1"/>
          </p:nvPr>
        </p:nvSpPr>
        <p:spPr>
          <a:xfrm>
            <a:off x="2019300" y="990601"/>
            <a:ext cx="8420100" cy="4568825"/>
          </a:xfrm>
        </p:spPr>
        <p:txBody>
          <a:bodyPr/>
          <a:lstStyle/>
          <a:p>
            <a:r>
              <a:rPr lang="fa-IR" altLang="en-US" sz="2600" dirty="0"/>
              <a:t>  عفونت های ویروسی سیستم اعصاب مرکزی، بیماری هایی مثل:</a:t>
            </a:r>
          </a:p>
          <a:p>
            <a:pPr algn="l" rtl="0"/>
            <a:r>
              <a:rPr lang="en-US" altLang="en-US" sz="2200" dirty="0">
                <a:solidFill>
                  <a:srgbClr val="FF0000"/>
                </a:solidFill>
              </a:rPr>
              <a:t>Poliomyelitis</a:t>
            </a:r>
            <a:r>
              <a:rPr lang="fa-IR" altLang="en-US" sz="2200" dirty="0">
                <a:solidFill>
                  <a:srgbClr val="FF0000"/>
                </a:solidFill>
              </a:rPr>
              <a:t> (فلج اطفال) </a:t>
            </a:r>
          </a:p>
          <a:p>
            <a:pPr algn="l" rtl="0"/>
            <a:r>
              <a:rPr lang="en-US" altLang="en-US" sz="2200" dirty="0">
                <a:solidFill>
                  <a:srgbClr val="FF0000"/>
                </a:solidFill>
              </a:rPr>
              <a:t>Rabies</a:t>
            </a:r>
            <a:r>
              <a:rPr lang="fa-IR" altLang="en-US" sz="2200" dirty="0"/>
              <a:t>  هاری </a:t>
            </a:r>
          </a:p>
          <a:p>
            <a:pPr algn="l" rtl="0"/>
            <a:endParaRPr lang="fa-IR" altLang="en-US" sz="2400" dirty="0"/>
          </a:p>
          <a:p>
            <a:pPr algn="l" rtl="0"/>
            <a:endParaRPr lang="fa-IR" altLang="en-US" sz="2600" dirty="0"/>
          </a:p>
          <a:p>
            <a:pPr algn="l" rtl="0"/>
            <a:endParaRPr lang="fa-IR" altLang="en-US" sz="2600" dirty="0"/>
          </a:p>
          <a:p>
            <a:pPr algn="l" rtl="0"/>
            <a:endParaRPr lang="fa-IR" altLang="en-US" sz="2600" dirty="0"/>
          </a:p>
          <a:p>
            <a:pPr algn="l" rtl="0"/>
            <a:endParaRPr lang="en-US" altLang="en-US" sz="2400" dirty="0"/>
          </a:p>
          <a:p>
            <a:pPr algn="l" rtl="0"/>
            <a:endParaRPr lang="en-US" altLang="en-US" sz="2600" b="1" dirty="0"/>
          </a:p>
          <a:p>
            <a:pPr algn="l" rtl="0"/>
            <a:endParaRPr lang="fa-IR" altLang="en-US" dirty="0"/>
          </a:p>
          <a:p>
            <a:endParaRPr lang="en-US" altLang="en-US" dirty="0"/>
          </a:p>
        </p:txBody>
      </p:sp>
      <p:pic>
        <p:nvPicPr>
          <p:cNvPr id="254980" name="Picture 2" descr="https://dr282zn36sxxg.cloudfront.net/datastreams/f-d%3A5eb8fbe6ddfc6afa8d3bc24f977a194ea1130b4b9a4877ebc74f5346%2BIMAGE_THUMB_POSTCARD%2BIMAGE_THUMB_POSTCARD.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81800" y="3871141"/>
            <a:ext cx="36576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25498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defRPr/>
            </a:pPr>
            <a:fld id="{0E333DE7-C265-4F74-A63B-FA3CFDEB983B}" type="slidenum">
              <a:rPr lang="fa-IR" altLang="en-US" sz="1200">
                <a:solidFill>
                  <a:srgbClr val="898989"/>
                </a:solidFill>
                <a:cs typeface="Arial" panose="020B0604020202020204" pitchFamily="34" charset="0"/>
              </a:rPr>
              <a:pPr algn="l" defTabSz="914400" fontAlgn="base">
                <a:spcBef>
                  <a:spcPct val="0"/>
                </a:spcBef>
                <a:spcAft>
                  <a:spcPct val="0"/>
                </a:spcAft>
                <a:buNone/>
                <a:defRPr/>
              </a:pPr>
              <a:t>15</a:t>
            </a:fld>
            <a:endParaRPr lang="en-US" altLang="en-US" sz="1200" dirty="0">
              <a:solidFill>
                <a:srgbClr val="898989"/>
              </a:solidFill>
              <a:cs typeface="Arial" panose="020B0604020202020204" pitchFamily="34" charset="0"/>
            </a:endParaRPr>
          </a:p>
        </p:txBody>
      </p:sp>
    </p:spTree>
    <p:extLst>
      <p:ext uri="{BB962C8B-B14F-4D97-AF65-F5344CB8AC3E}">
        <p14:creationId xmlns:p14="http://schemas.microsoft.com/office/powerpoint/2010/main" xmlns="" val="37869359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577851"/>
            <a:ext cx="7772400" cy="773413"/>
          </a:xfrm>
          <a:solidFill>
            <a:schemeClr val="tx2">
              <a:lumMod val="20000"/>
              <a:lumOff val="80000"/>
            </a:schemeClr>
          </a:solidFill>
        </p:spPr>
        <p:txBody>
          <a:bodyPr rtlCol="1">
            <a:normAutofit/>
          </a:bodyPr>
          <a:lstStyle/>
          <a:p>
            <a:pPr eaLnBrk="1" fontAlgn="auto" hangingPunct="1">
              <a:spcAft>
                <a:spcPts val="0"/>
              </a:spcAft>
              <a:defRPr/>
            </a:pPr>
            <a:r>
              <a:rPr lang="fa-IR" sz="4000" dirty="0">
                <a:solidFill>
                  <a:schemeClr val="tx2">
                    <a:lumMod val="75000"/>
                  </a:schemeClr>
                </a:solidFill>
              </a:rPr>
              <a:t>فصل ۱۰</a:t>
            </a:r>
            <a:endParaRPr lang="en-US" sz="4000" dirty="0">
              <a:solidFill>
                <a:schemeClr val="tx2">
                  <a:lumMod val="75000"/>
                </a:schemeClr>
              </a:solidFill>
            </a:endParaRPr>
          </a:p>
        </p:txBody>
      </p:sp>
      <p:sp>
        <p:nvSpPr>
          <p:cNvPr id="191491" name="Rectangle 3"/>
          <p:cNvSpPr>
            <a:spLocks noGrp="1" noChangeArrowheads="1"/>
          </p:cNvSpPr>
          <p:nvPr>
            <p:ph type="subTitle" idx="1"/>
          </p:nvPr>
        </p:nvSpPr>
        <p:spPr>
          <a:xfrm>
            <a:off x="2015359" y="2209800"/>
            <a:ext cx="8305800" cy="1752600"/>
          </a:xfrm>
        </p:spPr>
        <p:txBody>
          <a:bodyPr/>
          <a:lstStyle/>
          <a:p>
            <a:r>
              <a:rPr lang="en-US" dirty="0">
                <a:solidFill>
                  <a:schemeClr val="tx2">
                    <a:lumMod val="75000"/>
                  </a:schemeClr>
                </a:solidFill>
              </a:rPr>
              <a:t>10 Diseases of the ear or mastoid process</a:t>
            </a:r>
          </a:p>
          <a:p>
            <a:r>
              <a:rPr lang="en-US" altLang="en-US" sz="2800" dirty="0">
                <a:solidFill>
                  <a:schemeClr val="tx2">
                    <a:lumMod val="60000"/>
                    <a:lumOff val="40000"/>
                  </a:schemeClr>
                </a:solidFill>
              </a:rPr>
              <a:t>AA00 –AA6Z</a:t>
            </a:r>
            <a:endParaRPr lang="fa-IR" altLang="en-US" sz="2800" dirty="0">
              <a:solidFill>
                <a:schemeClr val="tx2">
                  <a:lumMod val="60000"/>
                  <a:lumOff val="40000"/>
                </a:schemeClr>
              </a:solidFill>
            </a:endParaRPr>
          </a:p>
          <a:p>
            <a:r>
              <a:rPr lang="fa-IR" altLang="en-US" sz="1800" dirty="0">
                <a:solidFill>
                  <a:schemeClr val="tx2">
                    <a:lumMod val="60000"/>
                    <a:lumOff val="40000"/>
                  </a:schemeClr>
                </a:solidFill>
                <a:cs typeface="+mj-cs"/>
              </a:rPr>
              <a:t>بيماري هاي گوش و ماستوئید</a:t>
            </a:r>
          </a:p>
        </p:txBody>
      </p:sp>
      <p:sp>
        <p:nvSpPr>
          <p:cNvPr id="3" name="AutoShape 2" descr="Image result for pathogenic organism"/>
          <p:cNvSpPr>
            <a:spLocks noChangeAspect="1" noChangeArrowheads="1"/>
          </p:cNvSpPr>
          <p:nvPr/>
        </p:nvSpPr>
        <p:spPr bwMode="auto">
          <a:xfrm>
            <a:off x="1679576" y="-1919288"/>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27588988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۱۰ در </a:t>
            </a:r>
            <a:r>
              <a:rPr lang="en-US" sz="2000" b="1" dirty="0">
                <a:solidFill>
                  <a:schemeClr val="tx2">
                    <a:lumMod val="75000"/>
                  </a:schemeClr>
                </a:solidFill>
              </a:rPr>
              <a:t>ICD11</a:t>
            </a: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790700" y="1066800"/>
            <a:ext cx="8610600" cy="685800"/>
          </a:xfrm>
        </p:spPr>
        <p:txBody>
          <a:bodyPr/>
          <a:lstStyle/>
          <a:p>
            <a:pPr algn="justLow">
              <a:lnSpc>
                <a:spcPct val="150000"/>
              </a:lnSpc>
              <a:spcAft>
                <a:spcPts val="0"/>
              </a:spcAft>
            </a:pP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این فصل در </a:t>
            </a:r>
            <a:r>
              <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ICD-11،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مشابه ساختار  </a:t>
            </a:r>
            <a:r>
              <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ICD-10</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بوده و تغییرات جزئی یافته است.</a:t>
            </a:r>
          </a:p>
        </p:txBody>
      </p:sp>
      <p:graphicFrame>
        <p:nvGraphicFramePr>
          <p:cNvPr id="6" name="Table 5">
            <a:extLst>
              <a:ext uri="{FF2B5EF4-FFF2-40B4-BE49-F238E27FC236}">
                <a16:creationId xmlns:a16="http://schemas.microsoft.com/office/drawing/2014/main" xmlns="" id="{79AB68B6-B145-4CE7-BD34-4D88FD1ACE7E}"/>
              </a:ext>
            </a:extLst>
          </p:cNvPr>
          <p:cNvGraphicFramePr>
            <a:graphicFrameLocks noGrp="1"/>
          </p:cNvGraphicFramePr>
          <p:nvPr>
            <p:extLst/>
          </p:nvPr>
        </p:nvGraphicFramePr>
        <p:xfrm>
          <a:off x="2286000" y="2286000"/>
          <a:ext cx="7924800" cy="2335530"/>
        </p:xfrm>
        <a:graphic>
          <a:graphicData uri="http://schemas.openxmlformats.org/drawingml/2006/table">
            <a:tbl>
              <a:tblPr firstRow="1" firstCol="1" bandRow="1"/>
              <a:tblGrid>
                <a:gridCol w="3505200">
                  <a:extLst>
                    <a:ext uri="{9D8B030D-6E8A-4147-A177-3AD203B41FA5}">
                      <a16:colId xmlns:a16="http://schemas.microsoft.com/office/drawing/2014/main" xmlns="" val="1749506254"/>
                    </a:ext>
                  </a:extLst>
                </a:gridCol>
                <a:gridCol w="4419600">
                  <a:extLst>
                    <a:ext uri="{9D8B030D-6E8A-4147-A177-3AD203B41FA5}">
                      <a16:colId xmlns:a16="http://schemas.microsoft.com/office/drawing/2014/main" xmlns="" val="3836514255"/>
                    </a:ext>
                  </a:extLst>
                </a:gridCol>
              </a:tblGrid>
              <a:tr h="0">
                <a:tc>
                  <a:txBody>
                    <a:bodyPr/>
                    <a:lstStyle/>
                    <a:p>
                      <a:pPr marL="0" marR="0" algn="ctr" rtl="0">
                        <a:lnSpc>
                          <a:spcPct val="150000"/>
                        </a:lnSpc>
                        <a:spcBef>
                          <a:spcPts val="0"/>
                        </a:spcBef>
                        <a:spcAft>
                          <a:spcPts val="0"/>
                        </a:spcAft>
                      </a:pPr>
                      <a:r>
                        <a:rPr lang="en-US" sz="14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ICD-10 </a:t>
                      </a:r>
                      <a:r>
                        <a:rPr lang="ar-SA" sz="1400" b="1"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a:t>
                      </a:r>
                      <a:endParaRPr lang="en-US" sz="14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50000"/>
                        </a:lnSpc>
                        <a:spcBef>
                          <a:spcPts val="0"/>
                        </a:spcBef>
                        <a:spcAft>
                          <a:spcPts val="0"/>
                        </a:spcAft>
                      </a:pPr>
                      <a:r>
                        <a:rPr lang="en-US" sz="14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ICD-11 </a:t>
                      </a:r>
                      <a:r>
                        <a:rPr lang="ar-SA" sz="14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 معادل در</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89685595"/>
                  </a:ext>
                </a:extLst>
              </a:tr>
              <a:tr h="0">
                <a:tc>
                  <a:txBody>
                    <a:bodyPr/>
                    <a:lstStyle/>
                    <a:p>
                      <a:pPr marL="0" marR="0" algn="l" rtl="0">
                        <a:lnSpc>
                          <a:spcPct val="150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H60-H62 Diseases of external ear</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rtl="0">
                        <a:lnSpc>
                          <a:spcPct val="150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Diseases of external ear</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70818485"/>
                  </a:ext>
                </a:extLst>
              </a:tr>
              <a:tr h="0">
                <a:tc>
                  <a:txBody>
                    <a:bodyPr/>
                    <a:lstStyle/>
                    <a:p>
                      <a:pPr marL="0" marR="0" algn="l" rtl="0">
                        <a:lnSpc>
                          <a:spcPct val="150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H65-H75 Diseases of middle ear and mastoid</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rtl="0">
                        <a:lnSpc>
                          <a:spcPct val="150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Diseases of middle ear or mastoid</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83414580"/>
                  </a:ext>
                </a:extLst>
              </a:tr>
              <a:tr h="0">
                <a:tc>
                  <a:txBody>
                    <a:bodyPr/>
                    <a:lstStyle/>
                    <a:p>
                      <a:pPr marL="0" marR="0" algn="l" rtl="0">
                        <a:lnSpc>
                          <a:spcPct val="150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H80-H83 Diseases of inner ear</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rtl="0">
                        <a:lnSpc>
                          <a:spcPct val="150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Diseases of inner ear</a:t>
                      </a:r>
                      <a:endParaRPr lang="en-US" sz="14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04521351"/>
                  </a:ext>
                </a:extLst>
              </a:tr>
              <a:tr h="0">
                <a:tc>
                  <a:txBody>
                    <a:bodyPr/>
                    <a:lstStyle/>
                    <a:p>
                      <a:pPr marL="0" marR="0" algn="l" rtl="0">
                        <a:lnSpc>
                          <a:spcPct val="150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H90-H95 Other disorders of ear</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50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Redistributed into the groupings Disorders with hearing impairment, Disorders of ear, not elsewhere classified and Postprocedural disorders of ear or mastoid process</a:t>
                      </a:r>
                      <a:endParaRPr lang="en-US" sz="14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281927"/>
                  </a:ext>
                </a:extLst>
              </a:tr>
            </a:tbl>
          </a:graphicData>
        </a:graphic>
      </p:graphicFrame>
      <p:sp>
        <p:nvSpPr>
          <p:cNvPr id="8" name="Rectangle 7">
            <a:extLst>
              <a:ext uri="{FF2B5EF4-FFF2-40B4-BE49-F238E27FC236}">
                <a16:creationId xmlns:a16="http://schemas.microsoft.com/office/drawing/2014/main" xmlns="" id="{BCC651F4-A1CA-47F4-85D0-A79A3E730841}"/>
              </a:ext>
            </a:extLst>
          </p:cNvPr>
          <p:cNvSpPr/>
          <p:nvPr/>
        </p:nvSpPr>
        <p:spPr>
          <a:xfrm>
            <a:off x="2286000" y="3659755"/>
            <a:ext cx="7924800" cy="9551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cs typeface="B Mitra"/>
            </a:endParaRPr>
          </a:p>
        </p:txBody>
      </p:sp>
      <p:sp>
        <p:nvSpPr>
          <p:cNvPr id="9" name="Oval 8">
            <a:extLst>
              <a:ext uri="{FF2B5EF4-FFF2-40B4-BE49-F238E27FC236}">
                <a16:creationId xmlns:a16="http://schemas.microsoft.com/office/drawing/2014/main" xmlns="" id="{2C84921C-2915-4E89-8142-B04077F370E9}"/>
              </a:ext>
            </a:extLst>
          </p:cNvPr>
          <p:cNvSpPr/>
          <p:nvPr/>
        </p:nvSpPr>
        <p:spPr>
          <a:xfrm>
            <a:off x="2286000" y="3258899"/>
            <a:ext cx="453292" cy="373149"/>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cs typeface="B Mitra"/>
              </a:rPr>
              <a:t>1</a:t>
            </a:r>
            <a:endParaRPr lang="en-US" b="1" dirty="0">
              <a:solidFill>
                <a:prstClr val="black"/>
              </a:solidFill>
              <a:latin typeface="Times New Roman"/>
              <a:cs typeface="B Mitra"/>
            </a:endParaRPr>
          </a:p>
        </p:txBody>
      </p:sp>
    </p:spTree>
    <p:extLst>
      <p:ext uri="{BB962C8B-B14F-4D97-AF65-F5344CB8AC3E}">
        <p14:creationId xmlns:p14="http://schemas.microsoft.com/office/powerpoint/2010/main" xmlns="" val="277417514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1318584-9598-6860-C89E-0DC028DB66F0}"/>
              </a:ext>
            </a:extLst>
          </p:cNvPr>
          <p:cNvPicPr>
            <a:picLocks noChangeAspect="1"/>
          </p:cNvPicPr>
          <p:nvPr/>
        </p:nvPicPr>
        <p:blipFill rotWithShape="1">
          <a:blip r:embed="rId2"/>
          <a:srcRect b="17778"/>
          <a:stretch/>
        </p:blipFill>
        <p:spPr>
          <a:xfrm>
            <a:off x="1981200" y="990600"/>
            <a:ext cx="3657600" cy="5638800"/>
          </a:xfrm>
          <a:prstGeom prst="rect">
            <a:avLst/>
          </a:prstGeom>
          <a:ln w="88900" cap="sq" cmpd="thickThin">
            <a:solidFill>
              <a:srgbClr val="000000"/>
            </a:solidFill>
            <a:prstDash val="solid"/>
            <a:miter lim="800000"/>
          </a:ln>
          <a:effectLst>
            <a:innerShdw blurRad="76200">
              <a:srgbClr val="000000"/>
            </a:innerShdw>
          </a:effectLst>
        </p:spPr>
      </p:pic>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60338"/>
            <a:ext cx="8229600" cy="639762"/>
          </a:xfrm>
          <a:solidFill>
            <a:schemeClr val="accent1">
              <a:lumMod val="20000"/>
              <a:lumOff val="80000"/>
            </a:schemeClr>
          </a:solidFill>
        </p:spPr>
        <p:txBody>
          <a:bodyPr/>
          <a:lstStyle/>
          <a:p>
            <a:r>
              <a:rPr lang="fa-IR" sz="2000" dirty="0">
                <a:solidFill>
                  <a:schemeClr val="tx2">
                    <a:lumMod val="75000"/>
                  </a:schemeClr>
                </a:solidFill>
              </a:rPr>
              <a:t>بلوک های فصل ۱۰</a:t>
            </a:r>
            <a:r>
              <a:rPr lang="en-US" sz="2000" dirty="0">
                <a:solidFill>
                  <a:schemeClr val="tx2">
                    <a:lumMod val="75000"/>
                  </a:schemeClr>
                </a:solidFill>
              </a:rPr>
              <a:t> </a:t>
            </a:r>
            <a:r>
              <a:rPr lang="fa-IR" sz="2000" dirty="0">
                <a:solidFill>
                  <a:schemeClr val="tx2">
                    <a:lumMod val="75000"/>
                  </a:schemeClr>
                </a:solidFill>
              </a:rPr>
              <a:t>در </a:t>
            </a:r>
            <a:r>
              <a:rPr lang="en-US" sz="2000" b="1" dirty="0">
                <a:solidFill>
                  <a:schemeClr val="tx2">
                    <a:lumMod val="75000"/>
                  </a:schemeClr>
                </a:solidFill>
              </a:rPr>
              <a:t>ICD-11</a:t>
            </a:r>
            <a:endParaRPr lang="en-US" sz="2000" dirty="0">
              <a:solidFill>
                <a:schemeClr val="tx2">
                  <a:lumMod val="75000"/>
                </a:schemeClr>
              </a:solidFill>
            </a:endParaRPr>
          </a:p>
        </p:txBody>
      </p:sp>
      <p:sp>
        <p:nvSpPr>
          <p:cNvPr id="5" name="Slide Number Placeholder 4">
            <a:extLst>
              <a:ext uri="{FF2B5EF4-FFF2-40B4-BE49-F238E27FC236}">
                <a16:creationId xmlns:a16="http://schemas.microsoft.com/office/drawing/2014/main" xmlns="" id="{C5577467-D928-6437-06DE-34BBAEA0AD24}"/>
              </a:ext>
            </a:extLst>
          </p:cNvPr>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152</a:t>
            </a:fld>
            <a:endParaRPr lang="en-US" altLang="en-US">
              <a:latin typeface="Times New Roman" panose="02020603050405020304" pitchFamily="18" charset="0"/>
              <a:cs typeface="Arial" panose="020B0604020202020204" pitchFamily="34" charset="0"/>
            </a:endParaRPr>
          </a:p>
        </p:txBody>
      </p:sp>
      <p:sp>
        <p:nvSpPr>
          <p:cNvPr id="8" name="Rectangle 7"/>
          <p:cNvSpPr/>
          <p:nvPr/>
        </p:nvSpPr>
        <p:spPr>
          <a:xfrm>
            <a:off x="2066343" y="4170367"/>
            <a:ext cx="3352800" cy="114940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cs typeface="B Mitra"/>
            </a:endParaRPr>
          </a:p>
        </p:txBody>
      </p:sp>
      <p:sp>
        <p:nvSpPr>
          <p:cNvPr id="11"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854262" y="3810000"/>
            <a:ext cx="473753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8600" algn="justLow" defTabSz="914400">
              <a:lnSpc>
                <a:spcPct val="90000"/>
              </a:lnSpc>
              <a:spcAft>
                <a:spcPts val="0"/>
              </a:spcAft>
            </a:pP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ناهنجاری های مادرزادی ساختاری گوش</a:t>
            </a:r>
          </a:p>
          <a:p>
            <a:pPr indent="-228600" algn="justLow" defTabSz="914400">
              <a:lnSpc>
                <a:spcPct val="90000"/>
              </a:lnSpc>
              <a:spcAft>
                <a:spcPts val="0"/>
              </a:spcAft>
            </a:pP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علائم، نشانه ها و یافته های بالینی شنوایی و ماستوئید</a:t>
            </a:r>
          </a:p>
          <a:p>
            <a:pPr algn="justLow" defTabSz="914400">
              <a:lnSpc>
                <a:spcPct val="90000"/>
              </a:lnSpc>
              <a:spcAft>
                <a:spcPts val="0"/>
              </a:spcAft>
            </a:pPr>
            <a:endPar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12" name="Rectangle 11"/>
          <p:cNvSpPr/>
          <p:nvPr/>
        </p:nvSpPr>
        <p:spPr>
          <a:xfrm>
            <a:off x="2066343" y="5367051"/>
            <a:ext cx="3352800" cy="5334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cs typeface="B Mitra"/>
            </a:endParaRPr>
          </a:p>
        </p:txBody>
      </p:sp>
      <p:sp>
        <p:nvSpPr>
          <p:cNvPr id="13"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756165" y="1752600"/>
            <a:ext cx="494511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71450" algn="justLow" defTabSz="914400">
              <a:lnSpc>
                <a:spcPct val="90000"/>
              </a:lnSpc>
              <a:spcAft>
                <a:spcPts val="0"/>
              </a:spcAft>
            </a:pP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این فصل دارای </a:t>
            </a:r>
            <a:r>
              <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6</a:t>
            </a: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بخش اصلي</a:t>
            </a:r>
            <a:r>
              <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(بلوک ها)</a:t>
            </a: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است:</a:t>
            </a:r>
            <a:endPar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lnSpc>
                <a:spcPct val="90000"/>
              </a:lnSpc>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1.</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بیماری های گوش خارجی</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2</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بیماری های گوش میانی و ماستوئید</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3. بیماری های گوش داخلی</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4. اختلالات آسیب شنوایی </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5. اختلالات گوش که در جای دیگر طبقه بندی نشده اند.</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6. اختلالات گوش و ماستوئید ناشی از عوارض پس از عمل</a:t>
            </a:r>
          </a:p>
          <a:p>
            <a:pPr marL="0" indent="0" algn="justLow" defTabSz="914400">
              <a:lnSpc>
                <a:spcPct val="90000"/>
              </a:lnSpc>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endPar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xmlns="" val="53393087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یادداشت های فصل ۱۰ (</a:t>
            </a:r>
            <a:r>
              <a:rPr lang="en-US" sz="2000" b="1" dirty="0">
                <a:solidFill>
                  <a:schemeClr val="tx2">
                    <a:lumMod val="75000"/>
                  </a:schemeClr>
                </a:solidFill>
              </a:rPr>
              <a:t>ICD-11</a:t>
            </a:r>
            <a:r>
              <a:rPr lang="fa-IR" sz="2000" dirty="0">
                <a:solidFill>
                  <a:schemeClr val="tx2">
                    <a:lumMod val="75000"/>
                  </a:schemeClr>
                </a:solidFill>
              </a:rPr>
              <a:t>)</a:t>
            </a:r>
            <a:endParaRPr lang="en-US" sz="2000" dirty="0">
              <a:solidFill>
                <a:schemeClr val="tx2">
                  <a:lumMod val="75000"/>
                </a:schemeClr>
              </a:solidFill>
            </a:endParaRPr>
          </a:p>
        </p:txBody>
      </p:sp>
      <p:sp>
        <p:nvSpPr>
          <p:cNvPr id="8"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981200" y="1143000"/>
            <a:ext cx="8229600" cy="990600"/>
          </a:xfrm>
        </p:spPr>
        <p:txBody>
          <a:bodyPr/>
          <a:lstStyle/>
          <a:p>
            <a:pPr marL="0" indent="0" algn="just">
              <a:lnSpc>
                <a:spcPct val="150000"/>
              </a:lnSpc>
              <a:buNone/>
            </a:pPr>
            <a:r>
              <a:rPr lang="fa-IR" sz="2000" dirty="0"/>
              <a:t>در اختلال شنوایی اکتسابی، اگر علت آن ثبت شده باشد، کد مربوطه به‌تنهایی استفاده نمی‌شوند، مگر اینکه دوره مراقبتی مستقیماً به ارائه خدمات درمانی به کم شنوایی باشد.</a:t>
            </a:r>
            <a:endParaRPr lang="fa-IR" sz="2400" dirty="0"/>
          </a:p>
          <a:p>
            <a:pPr marL="0" indent="0" algn="just" rtl="0">
              <a:lnSpc>
                <a:spcPct val="150000"/>
              </a:lnSpc>
              <a:buNone/>
            </a:pPr>
            <a:endParaRPr lang="en-US" sz="2400" dirty="0"/>
          </a:p>
        </p:txBody>
      </p:sp>
    </p:spTree>
    <p:extLst>
      <p:ext uri="{BB962C8B-B14F-4D97-AF65-F5344CB8AC3E}">
        <p14:creationId xmlns:p14="http://schemas.microsoft.com/office/powerpoint/2010/main" xmlns="" val="99017334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مثال 1</a:t>
            </a:r>
            <a:endParaRPr lang="en-US" sz="2000" dirty="0">
              <a:solidFill>
                <a:schemeClr val="tx2">
                  <a:lumMod val="75000"/>
                </a:schemeClr>
              </a:solidFill>
            </a:endParaRP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676400" y="1066801"/>
            <a:ext cx="8610600" cy="2362200"/>
          </a:xfrm>
        </p:spPr>
        <p:txBody>
          <a:bodyPr/>
          <a:lstStyle/>
          <a:p>
            <a:r>
              <a:rPr lang="fa-IR" sz="2000" dirty="0"/>
              <a:t>بیمار به دنبال پرواز بلندمدت دچار درد گوش، وزوز گوش و از دست دادن شنوایی شده است. برای او تشخیص پارگی پرده گوش راست داده شد. </a:t>
            </a:r>
            <a:endParaRPr lang="en-US" sz="2000" dirty="0"/>
          </a:p>
          <a:p>
            <a:endParaRPr lang="fa-IR" sz="2400" dirty="0"/>
          </a:p>
          <a:p>
            <a:pPr marL="0" indent="0" algn="l" rtl="0">
              <a:lnSpc>
                <a:spcPct val="150000"/>
              </a:lnSpc>
              <a:buNone/>
            </a:pPr>
            <a:r>
              <a:rPr lang="en-US" sz="1800" dirty="0"/>
              <a:t>    AB13.Z: perforation of tympanic membrane, unspecified</a:t>
            </a:r>
          </a:p>
          <a:p>
            <a:pPr marL="0" indent="0" algn="l" rtl="0">
              <a:lnSpc>
                <a:spcPct val="150000"/>
              </a:lnSpc>
              <a:buNone/>
            </a:pPr>
            <a:r>
              <a:rPr lang="en-US" sz="1800" dirty="0"/>
              <a:t>    XK9K: Right</a:t>
            </a:r>
          </a:p>
          <a:p>
            <a:pPr marL="0" indent="0" algn="l" rtl="0">
              <a:lnSpc>
                <a:spcPct val="150000"/>
              </a:lnSpc>
              <a:buNone/>
            </a:pPr>
            <a:r>
              <a:rPr lang="en-US" sz="1800" dirty="0"/>
              <a:t>    </a:t>
            </a:r>
            <a:r>
              <a:rPr lang="en-US" sz="1800" b="1" dirty="0">
                <a:solidFill>
                  <a:srgbClr val="C00000"/>
                </a:solidFill>
              </a:rPr>
              <a:t>Cluster: </a:t>
            </a:r>
            <a:r>
              <a:rPr lang="en-US" sz="1800" dirty="0">
                <a:solidFill>
                  <a:prstClr val="black"/>
                </a:solidFill>
              </a:rPr>
              <a:t>AB13.Z&amp; </a:t>
            </a:r>
            <a:r>
              <a:rPr lang="en-US" sz="1800" u="sng" dirty="0">
                <a:solidFill>
                  <a:prstClr val="black"/>
                </a:solidFill>
              </a:rPr>
              <a:t>XK9K </a:t>
            </a:r>
            <a:r>
              <a:rPr lang="en-US" sz="1400" dirty="0">
                <a:solidFill>
                  <a:prstClr val="black"/>
                </a:solidFill>
              </a:rPr>
              <a:t>(optional extension code)</a:t>
            </a:r>
            <a:endParaRPr lang="en-US" sz="1800" dirty="0">
              <a:solidFill>
                <a:prstClr val="black"/>
              </a:solidFill>
            </a:endParaRPr>
          </a:p>
          <a:p>
            <a:pPr marL="0" indent="0" algn="l" rtl="0">
              <a:buNone/>
            </a:pPr>
            <a:endParaRPr lang="en-US" sz="1800" dirty="0"/>
          </a:p>
          <a:p>
            <a:pPr marL="0" indent="0" algn="l" rtl="0">
              <a:buNone/>
            </a:pPr>
            <a:r>
              <a:rPr lang="en-US" sz="1800" dirty="0"/>
              <a:t>    </a:t>
            </a:r>
            <a:endParaRPr lang="en-US" sz="2400" dirty="0"/>
          </a:p>
        </p:txBody>
      </p:sp>
    </p:spTree>
    <p:extLst>
      <p:ext uri="{BB962C8B-B14F-4D97-AF65-F5344CB8AC3E}">
        <p14:creationId xmlns:p14="http://schemas.microsoft.com/office/powerpoint/2010/main" xmlns="" val="143304807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76CA4-444E-401B-BC1F-4A9C5CB65F78}"/>
              </a:ext>
            </a:extLst>
          </p:cNvPr>
          <p:cNvSpPr>
            <a:spLocks noGrp="1"/>
          </p:cNvSpPr>
          <p:nvPr>
            <p:ph type="ctrTitle"/>
          </p:nvPr>
        </p:nvSpPr>
        <p:spPr>
          <a:xfrm>
            <a:off x="6096000" y="1540972"/>
            <a:ext cx="4572000" cy="1450356"/>
          </a:xfrm>
          <a:solidFill>
            <a:srgbClr val="CCECFF"/>
          </a:solidFill>
        </p:spPr>
        <p:txBody>
          <a:bodyPr>
            <a:normAutofit/>
          </a:bodyPr>
          <a:lstStyle/>
          <a:p>
            <a:r>
              <a:rPr lang="fa-IR" sz="7200" b="1" dirty="0">
                <a:cs typeface="B Nazanin" panose="00000400000000000000" pitchFamily="2" charset="-78"/>
              </a:rPr>
              <a:t>فصل 12 </a:t>
            </a:r>
            <a:endParaRPr lang="en-US" sz="7200" b="1" dirty="0"/>
          </a:p>
        </p:txBody>
      </p:sp>
      <p:sp>
        <p:nvSpPr>
          <p:cNvPr id="3" name="Subtitle 2">
            <a:extLst>
              <a:ext uri="{FF2B5EF4-FFF2-40B4-BE49-F238E27FC236}">
                <a16:creationId xmlns:a16="http://schemas.microsoft.com/office/drawing/2014/main" xmlns="" id="{6E5147C4-B331-47B7-86F9-0DCEBB4382D9}"/>
              </a:ext>
            </a:extLst>
          </p:cNvPr>
          <p:cNvSpPr>
            <a:spLocks noGrp="1"/>
          </p:cNvSpPr>
          <p:nvPr>
            <p:ph type="subTitle" idx="1"/>
          </p:nvPr>
        </p:nvSpPr>
        <p:spPr>
          <a:xfrm>
            <a:off x="5136827" y="3246896"/>
            <a:ext cx="6927742" cy="1270419"/>
          </a:xfrm>
        </p:spPr>
        <p:txBody>
          <a:bodyPr>
            <a:normAutofit fontScale="77500" lnSpcReduction="20000"/>
          </a:bodyPr>
          <a:lstStyle/>
          <a:p>
            <a:pPr rtl="1"/>
            <a:r>
              <a:rPr lang="fa-IR" sz="3600" b="1" dirty="0">
                <a:solidFill>
                  <a:schemeClr val="accent6">
                    <a:lumMod val="50000"/>
                  </a:schemeClr>
                </a:solidFill>
                <a:cs typeface="B Nazanin" panose="00000400000000000000" pitchFamily="2" charset="-78"/>
              </a:rPr>
              <a:t>بیماریهای سیستم تنفسی </a:t>
            </a:r>
          </a:p>
          <a:p>
            <a:pPr rtl="1"/>
            <a:endParaRPr lang="fa-IR" sz="3600" b="1" dirty="0">
              <a:solidFill>
                <a:schemeClr val="accent6">
                  <a:lumMod val="50000"/>
                </a:schemeClr>
              </a:solidFill>
              <a:cs typeface="B Nazanin" panose="00000400000000000000" pitchFamily="2" charset="-78"/>
            </a:endParaRPr>
          </a:p>
          <a:p>
            <a:pPr rtl="1"/>
            <a:r>
              <a:rPr lang="en-US" sz="3600" b="1" i="0" dirty="0">
                <a:solidFill>
                  <a:schemeClr val="accent6">
                    <a:lumMod val="50000"/>
                  </a:schemeClr>
                </a:solidFill>
                <a:effectLst/>
                <a:latin typeface="Arial" panose="020B0604020202020204" pitchFamily="34" charset="0"/>
              </a:rPr>
              <a:t>Diseases of the respiratory system</a:t>
            </a:r>
            <a:endParaRPr lang="en-US" sz="3600" b="1" dirty="0">
              <a:solidFill>
                <a:schemeClr val="accent6">
                  <a:lumMod val="50000"/>
                </a:schemeClr>
              </a:solidFill>
            </a:endParaRPr>
          </a:p>
        </p:txBody>
      </p:sp>
      <p:grpSp>
        <p:nvGrpSpPr>
          <p:cNvPr id="4" name="Group 3">
            <a:extLst>
              <a:ext uri="{FF2B5EF4-FFF2-40B4-BE49-F238E27FC236}">
                <a16:creationId xmlns:a16="http://schemas.microsoft.com/office/drawing/2014/main" xmlns="" id="{7BD516BC-AD22-4864-96B4-197B2CEE18FD}"/>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53274228-A843-4337-A04A-C77172405E90}"/>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D6FD5D99-C9BB-4FC3-ACA3-146945728EC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10" name="Picture 9">
            <a:extLst>
              <a:ext uri="{FF2B5EF4-FFF2-40B4-BE49-F238E27FC236}">
                <a16:creationId xmlns:a16="http://schemas.microsoft.com/office/drawing/2014/main" xmlns="" id="{52C0BB14-79E7-4F8C-91A5-2872C5BF853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0423" y="670599"/>
            <a:ext cx="4841291" cy="5152594"/>
          </a:xfrm>
          <a:prstGeom prst="rect">
            <a:avLst/>
          </a:prstGeom>
        </p:spPr>
      </p:pic>
      <p:sp>
        <p:nvSpPr>
          <p:cNvPr id="8" name="TextBox 7">
            <a:extLst>
              <a:ext uri="{FF2B5EF4-FFF2-40B4-BE49-F238E27FC236}">
                <a16:creationId xmlns:a16="http://schemas.microsoft.com/office/drawing/2014/main" xmlns="" id="{E579335A-C6D2-49DC-95B2-B419A9134F5F}"/>
              </a:ext>
            </a:extLst>
          </p:cNvPr>
          <p:cNvSpPr txBox="1"/>
          <p:nvPr/>
        </p:nvSpPr>
        <p:spPr>
          <a:xfrm>
            <a:off x="6524786" y="4585346"/>
            <a:ext cx="3998563" cy="1200329"/>
          </a:xfrm>
          <a:prstGeom prst="rect">
            <a:avLst/>
          </a:prstGeom>
          <a:noFill/>
        </p:spPr>
        <p:txBody>
          <a:bodyPr wrap="square" rtlCol="0">
            <a:spAutoFit/>
          </a:bodyPr>
          <a:lstStyle/>
          <a:p>
            <a:pPr algn="ctr" defTabSz="914400" rtl="1">
              <a:defRPr/>
            </a:pPr>
            <a:r>
              <a:rPr lang="fa-IR" b="1" dirty="0">
                <a:solidFill>
                  <a:srgbClr val="4472C4"/>
                </a:solidFill>
                <a:cs typeface="B Nazanin" panose="00000400000000000000" pitchFamily="2" charset="-78"/>
              </a:rPr>
              <a:t>دکتر زهراسادات آزادمنجیر</a:t>
            </a:r>
          </a:p>
          <a:p>
            <a:pPr algn="ctr" defTabSz="914400" rtl="1">
              <a:defRPr/>
            </a:pPr>
            <a:r>
              <a:rPr lang="fa-IR" b="1" dirty="0">
                <a:solidFill>
                  <a:srgbClr val="4472C4"/>
                </a:solidFill>
                <a:cs typeface="B Nazanin" panose="00000400000000000000" pitchFamily="2" charset="-78"/>
              </a:rPr>
              <a:t>عضو هیات علمی دانشگاه علوم پزشکی تهران</a:t>
            </a:r>
          </a:p>
          <a:p>
            <a:pPr algn="ctr" defTabSz="914400" rtl="1">
              <a:defRPr/>
            </a:pPr>
            <a:r>
              <a:rPr lang="fa-IR" b="1" dirty="0">
                <a:solidFill>
                  <a:srgbClr val="4472C4"/>
                </a:solidFill>
                <a:cs typeface="B Nazanin" panose="00000400000000000000" pitchFamily="2" charset="-78"/>
              </a:rPr>
              <a:t>دکتری تخصصی مدیریت اطلاعات سلامت</a:t>
            </a:r>
          </a:p>
          <a:p>
            <a:pPr algn="ctr" defTabSz="914400" rtl="1">
              <a:defRPr/>
            </a:pPr>
            <a:r>
              <a:rPr lang="en-US" b="1" dirty="0">
                <a:solidFill>
                  <a:srgbClr val="4472C4"/>
                </a:solidFill>
                <a:cs typeface="B Nazanin" panose="00000400000000000000" pitchFamily="2" charset="-78"/>
              </a:rPr>
              <a:t>z.azadm@yahoo.com</a:t>
            </a:r>
          </a:p>
        </p:txBody>
      </p:sp>
    </p:spTree>
    <p:extLst>
      <p:ext uri="{BB962C8B-B14F-4D97-AF65-F5344CB8AC3E}">
        <p14:creationId xmlns:p14="http://schemas.microsoft.com/office/powerpoint/2010/main" xmlns="" val="210701784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xmlns="" id="{4283565F-417F-4B0A-B067-A28DC0A1B956}"/>
              </a:ext>
            </a:extLst>
          </p:cNvPr>
          <p:cNvSpPr txBox="1">
            <a:spLocks noChangeArrowheads="1"/>
          </p:cNvSpPr>
          <p:nvPr/>
        </p:nvSpPr>
        <p:spPr bwMode="auto">
          <a:xfrm>
            <a:off x="5250741" y="660369"/>
            <a:ext cx="45978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defTabSz="914400" rtl="1">
              <a:spcBef>
                <a:spcPct val="0"/>
              </a:spcBef>
              <a:buClrTx/>
              <a:buFontTx/>
              <a:buNone/>
              <a:defRPr/>
            </a:pPr>
            <a:r>
              <a:rPr lang="fa-IR" altLang="fa-IR" sz="1800" b="1" dirty="0">
                <a:solidFill>
                  <a:srgbClr val="FF0000"/>
                </a:solidFill>
                <a:latin typeface="Times New Roman" panose="02020603050405020304" pitchFamily="18" charset="0"/>
                <a:cs typeface="B Mitra" panose="00000400000000000000" pitchFamily="2" charset="-78"/>
              </a:rPr>
              <a:t>سیستم تنفسی یا </a:t>
            </a:r>
            <a:r>
              <a:rPr lang="en-US" altLang="fa-IR" sz="1800" b="1" dirty="0">
                <a:solidFill>
                  <a:srgbClr val="FF0000"/>
                </a:solidFill>
                <a:latin typeface="Times New Roman" panose="02020603050405020304" pitchFamily="18" charset="0"/>
                <a:cs typeface="B Mitra" panose="00000400000000000000" pitchFamily="2" charset="-78"/>
              </a:rPr>
              <a:t>respiratory tract</a:t>
            </a:r>
            <a:r>
              <a:rPr lang="fa-IR" altLang="fa-IR" sz="1800" b="1" dirty="0">
                <a:solidFill>
                  <a:srgbClr val="FF0000"/>
                </a:solidFill>
                <a:latin typeface="Times New Roman" panose="02020603050405020304" pitchFamily="18" charset="0"/>
                <a:cs typeface="B Mitra" panose="00000400000000000000" pitchFamily="2" charset="-78"/>
              </a:rPr>
              <a:t> شامل </a:t>
            </a:r>
          </a:p>
        </p:txBody>
      </p:sp>
      <p:grpSp>
        <p:nvGrpSpPr>
          <p:cNvPr id="11" name="Group 10">
            <a:extLst>
              <a:ext uri="{FF2B5EF4-FFF2-40B4-BE49-F238E27FC236}">
                <a16:creationId xmlns:a16="http://schemas.microsoft.com/office/drawing/2014/main" xmlns="" id="{8767363D-6F9E-4A3C-B5E8-3DC58809C35D}"/>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F53E174D-E12E-4603-A28E-518F55A09B6C}"/>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3978E588-51A8-4451-9AE0-A00F8FDD44F7}"/>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
        <p:nvSpPr>
          <p:cNvPr id="3" name="TextBox 2">
            <a:extLst>
              <a:ext uri="{FF2B5EF4-FFF2-40B4-BE49-F238E27FC236}">
                <a16:creationId xmlns:a16="http://schemas.microsoft.com/office/drawing/2014/main" xmlns="" id="{51A1B301-AA76-44D7-91D7-F5F246A51935}"/>
              </a:ext>
            </a:extLst>
          </p:cNvPr>
          <p:cNvSpPr txBox="1"/>
          <p:nvPr/>
        </p:nvSpPr>
        <p:spPr>
          <a:xfrm>
            <a:off x="5532896" y="1472171"/>
            <a:ext cx="5269424" cy="3970318"/>
          </a:xfrm>
          <a:prstGeom prst="rect">
            <a:avLst/>
          </a:prstGeom>
          <a:noFill/>
        </p:spPr>
        <p:txBody>
          <a:bodyPr wrap="square" rtlCol="0">
            <a:spAutoFit/>
          </a:bodyPr>
          <a:lstStyle/>
          <a:p>
            <a:pPr algn="r" defTabSz="914400" rtl="1">
              <a:defRPr/>
            </a:pPr>
            <a:r>
              <a:rPr lang="fa-IR" b="1" dirty="0">
                <a:solidFill>
                  <a:prstClr val="black"/>
                </a:solidFill>
                <a:cs typeface="B Nazanin" panose="00000400000000000000" pitchFamily="2" charset="-78"/>
              </a:rPr>
              <a:t>دستگاه تنفسی فوقانی یا </a:t>
            </a:r>
            <a:r>
              <a:rPr lang="en-US" b="1" dirty="0">
                <a:solidFill>
                  <a:prstClr val="black"/>
                </a:solidFill>
                <a:cs typeface="B Nazanin" panose="00000400000000000000" pitchFamily="2" charset="-78"/>
              </a:rPr>
              <a:t>Upper </a:t>
            </a:r>
            <a:r>
              <a:rPr lang="fa-IR" b="1" dirty="0">
                <a:solidFill>
                  <a:prstClr val="black"/>
                </a:solidFill>
                <a:cs typeface="B Nazanin" panose="00000400000000000000" pitchFamily="2" charset="-78"/>
              </a:rPr>
              <a:t> :</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بینی و حفره های بینی (</a:t>
            </a:r>
            <a:r>
              <a:rPr lang="en-US" dirty="0">
                <a:solidFill>
                  <a:prstClr val="black"/>
                </a:solidFill>
                <a:cs typeface="B Nazanin" panose="00000400000000000000" pitchFamily="2" charset="-78"/>
              </a:rPr>
              <a:t>nasal cavities</a:t>
            </a:r>
            <a:r>
              <a:rPr lang="fa-IR" dirty="0">
                <a:solidFill>
                  <a:prstClr val="black"/>
                </a:solidFill>
                <a:cs typeface="B Nazanin" panose="00000400000000000000" pitchFamily="2" charset="-78"/>
              </a:rPr>
              <a:t>)</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سینوس ها (</a:t>
            </a:r>
            <a:r>
              <a:rPr lang="en-US" dirty="0">
                <a:solidFill>
                  <a:prstClr val="black"/>
                </a:solidFill>
                <a:cs typeface="B Nazanin" panose="00000400000000000000" pitchFamily="2" charset="-78"/>
              </a:rPr>
              <a:t>sinuses</a:t>
            </a:r>
            <a:r>
              <a:rPr lang="fa-IR" dirty="0">
                <a:solidFill>
                  <a:prstClr val="black"/>
                </a:solidFill>
                <a:cs typeface="B Nazanin" panose="00000400000000000000" pitchFamily="2" charset="-78"/>
              </a:rPr>
              <a:t>)</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حلق (</a:t>
            </a:r>
            <a:r>
              <a:rPr lang="en-US" dirty="0">
                <a:solidFill>
                  <a:srgbClr val="202122"/>
                </a:solidFill>
                <a:latin typeface="Arial" panose="020B0604020202020204" pitchFamily="34" charset="0"/>
                <a:cs typeface="B Nazanin" panose="00000400000000000000" pitchFamily="2" charset="-78"/>
              </a:rPr>
              <a:t>pharynx</a:t>
            </a:r>
            <a:r>
              <a:rPr lang="fa-IR" dirty="0">
                <a:solidFill>
                  <a:prstClr val="black"/>
                </a:solidFill>
                <a:cs typeface="B Nazanin" panose="00000400000000000000" pitchFamily="2" charset="-78"/>
              </a:rPr>
              <a:t>)</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بخشی از حنجره (</a:t>
            </a:r>
            <a:r>
              <a:rPr lang="en-US" dirty="0">
                <a:solidFill>
                  <a:prstClr val="black"/>
                </a:solidFill>
                <a:cs typeface="B Nazanin" panose="00000400000000000000" pitchFamily="2" charset="-78"/>
              </a:rPr>
              <a:t>larynx</a:t>
            </a:r>
            <a:r>
              <a:rPr lang="fa-IR" dirty="0">
                <a:solidFill>
                  <a:prstClr val="black"/>
                </a:solidFill>
                <a:cs typeface="B Nazanin" panose="00000400000000000000" pitchFamily="2" charset="-78"/>
              </a:rPr>
              <a:t>)بالای تارهای صوتی (</a:t>
            </a:r>
            <a:r>
              <a:rPr lang="en-US" dirty="0">
                <a:solidFill>
                  <a:prstClr val="black"/>
                </a:solidFill>
                <a:cs typeface="B Nazanin" panose="00000400000000000000" pitchFamily="2" charset="-78"/>
              </a:rPr>
              <a:t>vocal folds</a:t>
            </a:r>
            <a:r>
              <a:rPr lang="fa-IR" dirty="0">
                <a:solidFill>
                  <a:prstClr val="black"/>
                </a:solidFill>
                <a:cs typeface="B Nazanin" panose="00000400000000000000" pitchFamily="2" charset="-78"/>
              </a:rPr>
              <a:t>)</a:t>
            </a:r>
          </a:p>
          <a:p>
            <a:pPr algn="r" defTabSz="914400" rtl="1">
              <a:defRPr/>
            </a:pPr>
            <a:r>
              <a:rPr lang="fa-IR" dirty="0">
                <a:solidFill>
                  <a:prstClr val="black"/>
                </a:solidFill>
                <a:cs typeface="B Nazanin" panose="00000400000000000000" pitchFamily="2" charset="-78"/>
              </a:rPr>
              <a:t> </a:t>
            </a:r>
            <a:r>
              <a:rPr lang="fa-IR" b="1" dirty="0">
                <a:solidFill>
                  <a:prstClr val="black"/>
                </a:solidFill>
                <a:cs typeface="B Nazanin" panose="00000400000000000000" pitchFamily="2" charset="-78"/>
              </a:rPr>
              <a:t>دستگاه تنفسی تحتانی یا </a:t>
            </a:r>
            <a:r>
              <a:rPr lang="en-US" b="1" dirty="0">
                <a:solidFill>
                  <a:prstClr val="black"/>
                </a:solidFill>
                <a:cs typeface="B Nazanin" panose="00000400000000000000" pitchFamily="2" charset="-78"/>
              </a:rPr>
              <a:t>Lower</a:t>
            </a:r>
            <a:r>
              <a:rPr lang="fa-IR" b="1" dirty="0">
                <a:solidFill>
                  <a:prstClr val="black"/>
                </a:solidFill>
                <a:cs typeface="B Nazanin" panose="00000400000000000000" pitchFamily="2" charset="-78"/>
              </a:rPr>
              <a:t> : </a:t>
            </a:r>
          </a:p>
          <a:p>
            <a:pPr algn="r" defTabSz="914400" rtl="1">
              <a:defRPr/>
            </a:pPr>
            <a:r>
              <a:rPr lang="fa-IR" dirty="0">
                <a:solidFill>
                  <a:prstClr val="black"/>
                </a:solidFill>
                <a:cs typeface="B Nazanin" panose="00000400000000000000" pitchFamily="2" charset="-78"/>
              </a:rPr>
              <a:t>بخش انتهایی حنجره</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نای (</a:t>
            </a:r>
            <a:r>
              <a:rPr lang="en-US" dirty="0">
                <a:solidFill>
                  <a:prstClr val="black"/>
                </a:solidFill>
                <a:cs typeface="B Nazanin" panose="00000400000000000000" pitchFamily="2" charset="-78"/>
              </a:rPr>
              <a:t>trachea</a:t>
            </a:r>
            <a:r>
              <a:rPr lang="fa-IR" dirty="0">
                <a:solidFill>
                  <a:prstClr val="black"/>
                </a:solidFill>
                <a:cs typeface="B Nazanin" panose="00000400000000000000" pitchFamily="2" charset="-78"/>
              </a:rPr>
              <a:t> تراشه یا راه هوایی)</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نایژه (</a:t>
            </a:r>
            <a:r>
              <a:rPr lang="en-US" sz="1600" dirty="0">
                <a:solidFill>
                  <a:prstClr val="black"/>
                </a:solidFill>
                <a:latin typeface="Arial" panose="020B0604020202020204" pitchFamily="34" charset="0"/>
                <a:cs typeface="B Nazanin" panose="00000400000000000000" pitchFamily="2" charset="-78"/>
              </a:rPr>
              <a:t>bronchi</a:t>
            </a:r>
            <a:r>
              <a:rPr lang="fa-IR" dirty="0">
                <a:solidFill>
                  <a:srgbClr val="3366CC"/>
                </a:solidFill>
                <a:latin typeface="Arial" panose="020B0604020202020204" pitchFamily="34" charset="0"/>
                <a:cs typeface="B Nazanin" panose="00000400000000000000" pitchFamily="2" charset="-78"/>
              </a:rPr>
              <a:t> یا </a:t>
            </a:r>
            <a:r>
              <a:rPr lang="fa-IR" dirty="0">
                <a:solidFill>
                  <a:prstClr val="black"/>
                </a:solidFill>
                <a:cs typeface="B Nazanin" panose="00000400000000000000" pitchFamily="2" charset="-78"/>
              </a:rPr>
              <a:t>برنش ها)</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نایژک ها (</a:t>
            </a:r>
            <a:r>
              <a:rPr lang="en-US" dirty="0">
                <a:solidFill>
                  <a:prstClr val="black"/>
                </a:solidFill>
                <a:cs typeface="B Nazanin" panose="00000400000000000000" pitchFamily="2" charset="-78"/>
              </a:rPr>
              <a:t>bronchioles</a:t>
            </a:r>
            <a:r>
              <a:rPr lang="fa-IR" dirty="0">
                <a:solidFill>
                  <a:prstClr val="black"/>
                </a:solidFill>
                <a:cs typeface="B Nazanin" panose="00000400000000000000" pitchFamily="2" charset="-78"/>
              </a:rPr>
              <a:t> یا برونشیول ها)</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ریه ها (2 ریه – راست و چپ)</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کیسه های هوایی داخل بافت ریه (</a:t>
            </a:r>
            <a:r>
              <a:rPr lang="en-US" dirty="0">
                <a:solidFill>
                  <a:prstClr val="black"/>
                </a:solidFill>
                <a:cs typeface="B Nazanin" panose="00000400000000000000" pitchFamily="2" charset="-78"/>
              </a:rPr>
              <a:t>alveoli</a:t>
            </a:r>
            <a:r>
              <a:rPr lang="fa-IR" dirty="0">
                <a:solidFill>
                  <a:prstClr val="black"/>
                </a:solidFill>
                <a:cs typeface="B Nazanin" panose="00000400000000000000" pitchFamily="2" charset="-78"/>
              </a:rPr>
              <a:t>)</a:t>
            </a:r>
          </a:p>
          <a:p>
            <a:pPr marL="285750" indent="-285750" algn="r" defTabSz="914400" rtl="1">
              <a:buFont typeface="Arial" panose="020B0604020202020204" pitchFamily="34" charset="0"/>
              <a:buChar char="•"/>
              <a:defRPr/>
            </a:pPr>
            <a:r>
              <a:rPr lang="fa-IR" dirty="0">
                <a:solidFill>
                  <a:prstClr val="black"/>
                </a:solidFill>
                <a:cs typeface="B Nazanin" panose="00000400000000000000" pitchFamily="2" charset="-78"/>
              </a:rPr>
              <a:t>دیافراگم </a:t>
            </a:r>
          </a:p>
          <a:p>
            <a:pPr algn="r" defTabSz="914400" rtl="1">
              <a:defRPr/>
            </a:pPr>
            <a:endParaRPr lang="fa-IR" dirty="0">
              <a:solidFill>
                <a:prstClr val="black"/>
              </a:solidFill>
              <a:cs typeface="B Nazanin" panose="00000400000000000000" pitchFamily="2" charset="-78"/>
            </a:endParaRPr>
          </a:p>
        </p:txBody>
      </p:sp>
      <p:sp>
        <p:nvSpPr>
          <p:cNvPr id="7" name="AutoShape 6">
            <a:extLst>
              <a:ext uri="{FF2B5EF4-FFF2-40B4-BE49-F238E27FC236}">
                <a16:creationId xmlns:a16="http://schemas.microsoft.com/office/drawing/2014/main" xmlns="" id="{3E46288A-8D26-4427-8294-BC5C45AF9C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a:solidFill>
                <a:prstClr val="black"/>
              </a:solidFill>
            </a:endParaRPr>
          </a:p>
        </p:txBody>
      </p:sp>
      <p:pic>
        <p:nvPicPr>
          <p:cNvPr id="13" name="Picture 12">
            <a:extLst>
              <a:ext uri="{FF2B5EF4-FFF2-40B4-BE49-F238E27FC236}">
                <a16:creationId xmlns:a16="http://schemas.microsoft.com/office/drawing/2014/main" xmlns="" id="{52C83CA4-CAA6-405C-A353-CDBDFF022FDD}"/>
              </a:ext>
            </a:extLst>
          </p:cNvPr>
          <p:cNvPicPr>
            <a:picLocks noChangeAspect="1"/>
          </p:cNvPicPr>
          <p:nvPr/>
        </p:nvPicPr>
        <p:blipFill>
          <a:blip r:embed="rId3"/>
          <a:stretch>
            <a:fillRect/>
          </a:stretch>
        </p:blipFill>
        <p:spPr>
          <a:xfrm>
            <a:off x="1067507" y="845035"/>
            <a:ext cx="3887681" cy="5000625"/>
          </a:xfrm>
          <a:prstGeom prst="rect">
            <a:avLst/>
          </a:prstGeom>
        </p:spPr>
      </p:pic>
    </p:spTree>
    <p:extLst>
      <p:ext uri="{BB962C8B-B14F-4D97-AF65-F5344CB8AC3E}">
        <p14:creationId xmlns:p14="http://schemas.microsoft.com/office/powerpoint/2010/main" xmlns="" val="16878956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DBB8CA-C19C-4A48-ADB6-710B8F3C9D9B}"/>
              </a:ext>
            </a:extLst>
          </p:cNvPr>
          <p:cNvSpPr>
            <a:spLocks noGrp="1"/>
          </p:cNvSpPr>
          <p:nvPr>
            <p:ph type="title"/>
          </p:nvPr>
        </p:nvSpPr>
        <p:spPr>
          <a:solidFill>
            <a:srgbClr val="FF9966"/>
          </a:solidFill>
        </p:spPr>
        <p:txBody>
          <a:bodyPr/>
          <a:lstStyle/>
          <a:p>
            <a:pPr algn="ctr" rtl="1"/>
            <a:r>
              <a:rPr lang="fa-IR" b="1" dirty="0">
                <a:cs typeface="B Nazanin" panose="00000400000000000000" pitchFamily="2" charset="-78"/>
              </a:rPr>
              <a:t>تغییرات مهم </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DC3E5C7C-4652-4832-A6DC-25F2DDE555C5}"/>
              </a:ext>
            </a:extLst>
          </p:cNvPr>
          <p:cNvSpPr>
            <a:spLocks noGrp="1"/>
          </p:cNvSpPr>
          <p:nvPr>
            <p:ph idx="1"/>
          </p:nvPr>
        </p:nvSpPr>
        <p:spPr/>
        <p:txBody>
          <a:bodyPr>
            <a:normAutofit/>
          </a:bodyPr>
          <a:lstStyle/>
          <a:p>
            <a:pPr algn="just" rtl="1">
              <a:buFont typeface="Wingdings" panose="05000000000000000000" pitchFamily="2" charset="2"/>
              <a:buChar char="q"/>
            </a:pPr>
            <a:r>
              <a:rPr lang="fa-IR" sz="2400" dirty="0">
                <a:cs typeface="B Nazanin" panose="00000400000000000000" pitchFamily="2" charset="-78"/>
              </a:rPr>
              <a:t>گروه‌بندی «اختلالات دستگاه تنفسی فوقانی» شامل بیماری‌های دستگاه تنفسی فوقانی است به استثنای شرایطی که به فصل بیماری‌های عفونی منتقل شده‌اند.</a:t>
            </a:r>
          </a:p>
          <a:p>
            <a:pPr algn="just" rtl="1">
              <a:buFont typeface="Wingdings" panose="05000000000000000000" pitchFamily="2" charset="2"/>
              <a:buChar char="q"/>
            </a:pPr>
            <a:r>
              <a:rPr lang="fa-IR" sz="2400" dirty="0">
                <a:cs typeface="B Nazanin" panose="00000400000000000000" pitchFamily="2" charset="-78"/>
              </a:rPr>
              <a:t>برای بیماری مزمن انسدادی ریه (</a:t>
            </a:r>
            <a:r>
              <a:rPr lang="en-US" sz="2400" dirty="0">
                <a:cs typeface="B Nazanin" panose="00000400000000000000" pitchFamily="2" charset="-78"/>
              </a:rPr>
              <a:t>COPD) </a:t>
            </a:r>
            <a:r>
              <a:rPr lang="fa-IR" sz="2400" dirty="0">
                <a:cs typeface="B Nazanin" panose="00000400000000000000" pitchFamily="2" charset="-78"/>
              </a:rPr>
              <a:t>یک گروه مستقل درنظر گرفته شده است.</a:t>
            </a:r>
          </a:p>
          <a:p>
            <a:pPr algn="just" rtl="1">
              <a:buFont typeface="Wingdings" panose="05000000000000000000" pitchFamily="2" charset="2"/>
              <a:buChar char="q"/>
            </a:pPr>
            <a:r>
              <a:rPr lang="fa-IR" sz="2400" dirty="0">
                <a:cs typeface="B Nazanin" panose="00000400000000000000" pitchFamily="2" charset="-78"/>
              </a:rPr>
              <a:t>انتقال فیبروز کیستیک از فصل بیماریهای غدد درون ریز، متابولیک و تغذیه ای (فصل 4) به فصل بیماریهای تنفسی (فصل 12)بیماریهای دستگاه تنفسی تحتانی (بصورت </a:t>
            </a:r>
            <a:r>
              <a:rPr lang="en-US" sz="2400" b="0" i="0" dirty="0">
                <a:solidFill>
                  <a:srgbClr val="212529"/>
                </a:solidFill>
                <a:effectLst/>
                <a:latin typeface="Lato" panose="020F0502020204030203" pitchFamily="34" charset="0"/>
                <a:cs typeface="B Nazanin" panose="00000400000000000000" pitchFamily="2" charset="-78"/>
              </a:rPr>
              <a:t>multi- parented </a:t>
            </a:r>
            <a:r>
              <a:rPr lang="fa-IR" sz="2400" b="0" i="0" dirty="0">
                <a:solidFill>
                  <a:srgbClr val="212529"/>
                </a:solidFill>
                <a:effectLst/>
                <a:latin typeface="Lato" panose="020F0502020204030203" pitchFamily="34" charset="0"/>
                <a:cs typeface="B Nazanin" panose="00000400000000000000" pitchFamily="2" charset="-78"/>
              </a:rPr>
              <a:t> )</a:t>
            </a:r>
            <a:r>
              <a:rPr lang="fa-IR" sz="2400" dirty="0">
                <a:cs typeface="B Nazanin" panose="00000400000000000000" pitchFamily="2" charset="-78"/>
              </a:rPr>
              <a:t> </a:t>
            </a:r>
          </a:p>
          <a:p>
            <a:pPr algn="just" rtl="1">
              <a:buFont typeface="Wingdings" panose="05000000000000000000" pitchFamily="2" charset="2"/>
              <a:buChar char="q"/>
            </a:pPr>
            <a:r>
              <a:rPr lang="fa-IR" sz="2400" dirty="0">
                <a:cs typeface="B Nazanin" panose="00000400000000000000" pitchFamily="2" charset="-78"/>
              </a:rPr>
              <a:t>اختلالات تنفسی هنگام خواب به فصل جدید 7 منتقل شدند و در آنجا طبقه بندی شدند. </a:t>
            </a:r>
            <a:endParaRPr lang="en-US" sz="2400" dirty="0">
              <a:cs typeface="B Nazanin" panose="00000400000000000000" pitchFamily="2" charset="-78"/>
            </a:endParaRPr>
          </a:p>
          <a:p>
            <a:pPr algn="just" rtl="1">
              <a:buFont typeface="Wingdings" panose="05000000000000000000" pitchFamily="2" charset="2"/>
              <a:buChar char="q"/>
            </a:pPr>
            <a:r>
              <a:rPr lang="fa-IR" sz="2400" dirty="0">
                <a:cs typeface="B Nazanin" panose="00000400000000000000" pitchFamily="2" charset="-78"/>
              </a:rPr>
              <a:t>برای عوارض تنفسی بعد از اقدامات پزشکی نیز یک بلوک مجزا در نظر گرفته شده است. </a:t>
            </a:r>
            <a:endParaRPr lang="en-US" sz="2400" dirty="0">
              <a:cs typeface="B Nazanin" panose="00000400000000000000" pitchFamily="2" charset="-78"/>
            </a:endParaRPr>
          </a:p>
        </p:txBody>
      </p:sp>
      <p:grpSp>
        <p:nvGrpSpPr>
          <p:cNvPr id="4" name="Group 3">
            <a:extLst>
              <a:ext uri="{FF2B5EF4-FFF2-40B4-BE49-F238E27FC236}">
                <a16:creationId xmlns:a16="http://schemas.microsoft.com/office/drawing/2014/main" xmlns="" id="{48ACB577-F968-4E17-89A8-F76857CB8442}"/>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10FC2705-AA59-44D4-AC28-B3B19B339FB4}"/>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143ED1D8-1AEB-461A-BE22-8DF0E48DD80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39011722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14528E-E6A6-457D-A867-6145B54056C7}"/>
              </a:ext>
            </a:extLst>
          </p:cNvPr>
          <p:cNvSpPr>
            <a:spLocks noGrp="1"/>
          </p:cNvSpPr>
          <p:nvPr>
            <p:ph type="title"/>
          </p:nvPr>
        </p:nvSpPr>
        <p:spPr>
          <a:xfrm>
            <a:off x="838200" y="365126"/>
            <a:ext cx="10515600" cy="508332"/>
          </a:xfrm>
        </p:spPr>
        <p:txBody>
          <a:bodyPr>
            <a:noAutofit/>
          </a:bodyPr>
          <a:lstStyle/>
          <a:p>
            <a:pPr algn="ctr" rtl="1"/>
            <a:r>
              <a:rPr lang="fa-IR" sz="2800" b="1" dirty="0">
                <a:cs typeface="B Nazanin" panose="00000400000000000000" pitchFamily="2" charset="-78"/>
              </a:rPr>
              <a:t>گروه های بیماری و اختلالات سیستم تنفسی در این بلوک ها دسته بندی شدند:</a:t>
            </a:r>
            <a:endParaRPr lang="en-US" sz="2800" b="1" dirty="0">
              <a:cs typeface="B Nazanin" panose="00000400000000000000" pitchFamily="2" charset="-78"/>
            </a:endParaRPr>
          </a:p>
        </p:txBody>
      </p:sp>
      <p:graphicFrame>
        <p:nvGraphicFramePr>
          <p:cNvPr id="4" name="Table 4">
            <a:extLst>
              <a:ext uri="{FF2B5EF4-FFF2-40B4-BE49-F238E27FC236}">
                <a16:creationId xmlns:a16="http://schemas.microsoft.com/office/drawing/2014/main" xmlns="" id="{E039CB35-0EF6-41AC-901E-BB9742B83576}"/>
              </a:ext>
            </a:extLst>
          </p:cNvPr>
          <p:cNvGraphicFramePr>
            <a:graphicFrameLocks noGrp="1"/>
          </p:cNvGraphicFramePr>
          <p:nvPr>
            <p:extLst/>
          </p:nvPr>
        </p:nvGraphicFramePr>
        <p:xfrm>
          <a:off x="1555844" y="1241947"/>
          <a:ext cx="9430603" cy="3977640"/>
        </p:xfrm>
        <a:graphic>
          <a:graphicData uri="http://schemas.openxmlformats.org/drawingml/2006/table">
            <a:tbl>
              <a:tblPr firstRow="1" bandRow="1">
                <a:tableStyleId>{5C22544A-7EE6-4342-B048-85BDC9FD1C3A}</a:tableStyleId>
              </a:tblPr>
              <a:tblGrid>
                <a:gridCol w="5281684">
                  <a:extLst>
                    <a:ext uri="{9D8B030D-6E8A-4147-A177-3AD203B41FA5}">
                      <a16:colId xmlns:a16="http://schemas.microsoft.com/office/drawing/2014/main" xmlns="" val="359184113"/>
                    </a:ext>
                  </a:extLst>
                </a:gridCol>
                <a:gridCol w="4148919">
                  <a:extLst>
                    <a:ext uri="{9D8B030D-6E8A-4147-A177-3AD203B41FA5}">
                      <a16:colId xmlns:a16="http://schemas.microsoft.com/office/drawing/2014/main" xmlns="" val="4128241018"/>
                    </a:ext>
                  </a:extLst>
                </a:gridCol>
              </a:tblGrid>
              <a:tr h="370840">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xmlns="" val="28393904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Upper respiratory tract disorders</a:t>
                      </a:r>
                      <a:endParaRPr lang="en-US" dirty="0">
                        <a:latin typeface="Times New Roman" panose="02020603050405020304" pitchFamily="18" charset="0"/>
                      </a:endParaRPr>
                    </a:p>
                  </a:txBody>
                  <a:tcPr/>
                </a:tc>
                <a:tc>
                  <a:txBody>
                    <a:bodyPr/>
                    <a:lstStyle/>
                    <a:p>
                      <a:pPr algn="r" rtl="1"/>
                      <a:r>
                        <a:rPr lang="fa-IR" dirty="0">
                          <a:latin typeface="Times New Roman" panose="02020603050405020304" pitchFamily="18" charset="0"/>
                          <a:cs typeface="B Nazanin" panose="00000400000000000000" pitchFamily="2" charset="-78"/>
                        </a:rPr>
                        <a:t>اختلالات سیستم تنفسی فوقانی </a:t>
                      </a:r>
                      <a:endParaRPr lang="en-US" dirty="0"/>
                    </a:p>
                  </a:txBody>
                  <a:tcPr/>
                </a:tc>
                <a:extLst>
                  <a:ext uri="{0D108BD9-81ED-4DB2-BD59-A6C34878D82A}">
                    <a16:rowId xmlns:a16="http://schemas.microsoft.com/office/drawing/2014/main" xmlns="" val="10276096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Certain lower respiratory tract diseases</a:t>
                      </a:r>
                      <a:endParaRPr lang="en-US" dirty="0">
                        <a:latin typeface="Times New Roman" panose="02020603050405020304" pitchFamily="18" charset="0"/>
                      </a:endParaRPr>
                    </a:p>
                  </a:txBody>
                  <a:tcPr/>
                </a:tc>
                <a:tc>
                  <a:txBody>
                    <a:bodyPr/>
                    <a:lstStyle/>
                    <a:p>
                      <a:pPr algn="r" rtl="1"/>
                      <a:r>
                        <a:rPr lang="fa-IR" dirty="0">
                          <a:latin typeface="Times New Roman" panose="02020603050405020304" pitchFamily="18" charset="0"/>
                          <a:cs typeface="B Nazanin" panose="00000400000000000000" pitchFamily="2" charset="-78"/>
                        </a:rPr>
                        <a:t>بیماریهای معین سیستم تنفسی تحتانی </a:t>
                      </a:r>
                      <a:endParaRPr lang="en-US" dirty="0"/>
                    </a:p>
                  </a:txBody>
                  <a:tcPr/>
                </a:tc>
                <a:extLst>
                  <a:ext uri="{0D108BD9-81ED-4DB2-BD59-A6C34878D82A}">
                    <a16:rowId xmlns:a16="http://schemas.microsoft.com/office/drawing/2014/main" xmlns="" val="1678304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Lung infections</a:t>
                      </a:r>
                      <a:endParaRPr lang="en-US" dirty="0">
                        <a:latin typeface="Times New Roman" panose="02020603050405020304" pitchFamily="18" charset="0"/>
                      </a:endParaRPr>
                    </a:p>
                  </a:txBody>
                  <a:tcPr/>
                </a:tc>
                <a:tc>
                  <a:txBody>
                    <a:bodyPr/>
                    <a:lstStyle/>
                    <a:p>
                      <a:pPr algn="r" rtl="1"/>
                      <a:r>
                        <a:rPr lang="fa-IR" dirty="0">
                          <a:latin typeface="Times New Roman" panose="02020603050405020304" pitchFamily="18" charset="0"/>
                          <a:cs typeface="B Nazanin" panose="00000400000000000000" pitchFamily="2" charset="-78"/>
                        </a:rPr>
                        <a:t>عفونت های ریوی </a:t>
                      </a:r>
                      <a:endParaRPr lang="en-US" dirty="0"/>
                    </a:p>
                  </a:txBody>
                  <a:tcPr/>
                </a:tc>
                <a:extLst>
                  <a:ext uri="{0D108BD9-81ED-4DB2-BD59-A6C34878D82A}">
                    <a16:rowId xmlns:a16="http://schemas.microsoft.com/office/drawing/2014/main" xmlns="" val="28255129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Lung diseases due to external agents</a:t>
                      </a:r>
                      <a:endParaRPr lang="en-US" dirty="0">
                        <a:latin typeface="Times New Roman" panose="02020603050405020304" pitchFamily="18" charset="0"/>
                      </a:endParaRPr>
                    </a:p>
                  </a:txBody>
                  <a:tcPr/>
                </a:tc>
                <a:tc>
                  <a:txBody>
                    <a:bodyPr/>
                    <a:lstStyle/>
                    <a:p>
                      <a:pPr algn="r" rtl="1"/>
                      <a:r>
                        <a:rPr lang="fa-IR" dirty="0">
                          <a:latin typeface="Times New Roman" panose="02020603050405020304" pitchFamily="18" charset="0"/>
                          <a:cs typeface="B Nazanin" panose="00000400000000000000" pitchFamily="2" charset="-78"/>
                        </a:rPr>
                        <a:t>بیماریهای ریوی ناشی از عوامل خارجی </a:t>
                      </a:r>
                      <a:endParaRPr lang="en-US" dirty="0"/>
                    </a:p>
                  </a:txBody>
                  <a:tcPr/>
                </a:tc>
                <a:extLst>
                  <a:ext uri="{0D108BD9-81ED-4DB2-BD59-A6C34878D82A}">
                    <a16:rowId xmlns:a16="http://schemas.microsoft.com/office/drawing/2014/main" xmlns="" val="1561120335"/>
                  </a:ext>
                </a:extLst>
              </a:tr>
              <a:tr h="323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Respiratory diseases principally affecting the lung </a:t>
                      </a:r>
                      <a:r>
                        <a:rPr lang="en-US" sz="1800" b="1" i="0" kern="1200" dirty="0" err="1">
                          <a:solidFill>
                            <a:schemeClr val="dk1"/>
                          </a:solidFill>
                          <a:effectLst/>
                          <a:latin typeface="+mn-lt"/>
                          <a:ea typeface="+mn-ea"/>
                          <a:cs typeface="+mn-cs"/>
                        </a:rPr>
                        <a:t>interstitium</a:t>
                      </a:r>
                      <a:endParaRPr lang="en-US" dirty="0">
                        <a:latin typeface="Times New Roman" panose="02020603050405020304" pitchFamily="18" charset="0"/>
                      </a:endParaRPr>
                    </a:p>
                  </a:txBody>
                  <a:tcPr/>
                </a:tc>
                <a:tc>
                  <a:txBody>
                    <a:bodyPr/>
                    <a:lstStyle/>
                    <a:p>
                      <a:pPr algn="r" rtl="1"/>
                      <a:r>
                        <a:rPr lang="fa-IR" dirty="0">
                          <a:latin typeface="Times New Roman" panose="02020603050405020304" pitchFamily="18" charset="0"/>
                          <a:cs typeface="B Nazanin" panose="00000400000000000000" pitchFamily="2" charset="-78"/>
                        </a:rPr>
                        <a:t>بیماری های تنفسی که اساسا بافت بینابینی ریه را درگیر می کنند </a:t>
                      </a:r>
                      <a:endParaRPr lang="en-US" dirty="0"/>
                    </a:p>
                  </a:txBody>
                  <a:tcPr/>
                </a:tc>
                <a:extLst>
                  <a:ext uri="{0D108BD9-81ED-4DB2-BD59-A6C34878D82A}">
                    <a16:rowId xmlns:a16="http://schemas.microsoft.com/office/drawing/2014/main" xmlns="" val="40495870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Pleural, diaphragm or mediastinal disorders</a:t>
                      </a:r>
                      <a:endParaRPr lang="en-US" dirty="0">
                        <a:latin typeface="Times New Roman" panose="02020603050405020304" pitchFamily="18" charset="0"/>
                      </a:endParaRPr>
                    </a:p>
                  </a:txBody>
                  <a:tcPr/>
                </a:tc>
                <a:tc>
                  <a:txBody>
                    <a:bodyPr/>
                    <a:lstStyle/>
                    <a:p>
                      <a:pPr algn="r" rtl="1"/>
                      <a:r>
                        <a:rPr lang="fa-IR" dirty="0">
                          <a:latin typeface="Times New Roman" panose="02020603050405020304" pitchFamily="18" charset="0"/>
                          <a:cs typeface="B Nazanin" panose="00000400000000000000" pitchFamily="2" charset="-78"/>
                        </a:rPr>
                        <a:t>اختلالات ، جنب ، دیافراگم و مدیاستین</a:t>
                      </a:r>
                      <a:endParaRPr lang="en-US" dirty="0"/>
                    </a:p>
                  </a:txBody>
                  <a:tcPr/>
                </a:tc>
                <a:extLst>
                  <a:ext uri="{0D108BD9-81ED-4DB2-BD59-A6C34878D82A}">
                    <a16:rowId xmlns:a16="http://schemas.microsoft.com/office/drawing/2014/main" xmlns="" val="17158185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Certain diseases of the respiratory system</a:t>
                      </a:r>
                      <a:endParaRPr lang="en-US" dirty="0">
                        <a:latin typeface="Times New Roman" panose="02020603050405020304" pitchFamily="18" charset="0"/>
                      </a:endParaRPr>
                    </a:p>
                  </a:txBody>
                  <a:tcPr/>
                </a:tc>
                <a:tc>
                  <a:txBody>
                    <a:bodyPr/>
                    <a:lstStyle/>
                    <a:p>
                      <a:pPr algn="r" rtl="1"/>
                      <a:r>
                        <a:rPr lang="fa-IR" dirty="0">
                          <a:latin typeface="Times New Roman" panose="02020603050405020304" pitchFamily="18" charset="0"/>
                          <a:cs typeface="B Nazanin" panose="00000400000000000000" pitchFamily="2" charset="-78"/>
                        </a:rPr>
                        <a:t>بیماریهای معین سیستم تنفسی </a:t>
                      </a:r>
                      <a:endParaRPr lang="en-US" dirty="0"/>
                    </a:p>
                  </a:txBody>
                  <a:tcPr/>
                </a:tc>
                <a:extLst>
                  <a:ext uri="{0D108BD9-81ED-4DB2-BD59-A6C34878D82A}">
                    <a16:rowId xmlns:a16="http://schemas.microsoft.com/office/drawing/2014/main" xmlns="" val="4022231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Respiratory failure</a:t>
                      </a:r>
                      <a:endParaRPr lang="en-US" dirty="0">
                        <a:latin typeface="Times New Roman" panose="02020603050405020304" pitchFamily="18" charset="0"/>
                      </a:endParaRPr>
                    </a:p>
                  </a:txBody>
                  <a:tcPr/>
                </a:tc>
                <a:tc>
                  <a:txBody>
                    <a:bodyPr/>
                    <a:lstStyle/>
                    <a:p>
                      <a:pPr algn="r" rtl="1"/>
                      <a:r>
                        <a:rPr lang="fa-IR" dirty="0">
                          <a:latin typeface="Times New Roman" panose="02020603050405020304" pitchFamily="18" charset="0"/>
                          <a:cs typeface="B Nazanin" panose="00000400000000000000" pitchFamily="2" charset="-78"/>
                        </a:rPr>
                        <a:t>نارسایی تنفسی </a:t>
                      </a:r>
                      <a:endParaRPr lang="en-US" dirty="0"/>
                    </a:p>
                  </a:txBody>
                  <a:tcPr/>
                </a:tc>
                <a:extLst>
                  <a:ext uri="{0D108BD9-81ED-4DB2-BD59-A6C34878D82A}">
                    <a16:rowId xmlns:a16="http://schemas.microsoft.com/office/drawing/2014/main" xmlns="" val="24622773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Postprocedural disorders of the respiratory system</a:t>
                      </a:r>
                      <a:endParaRPr lang="en-US" dirty="0">
                        <a:latin typeface="Times New Roman" panose="02020603050405020304" pitchFamily="18" charset="0"/>
                      </a:endParaRPr>
                    </a:p>
                  </a:txBody>
                  <a:tcPr/>
                </a:tc>
                <a:tc>
                  <a:txBody>
                    <a:bodyPr/>
                    <a:lstStyle/>
                    <a:p>
                      <a:pPr algn="r" rtl="1"/>
                      <a:r>
                        <a:rPr lang="fa-IR" dirty="0">
                          <a:latin typeface="Times New Roman" panose="02020603050405020304" pitchFamily="18" charset="0"/>
                          <a:cs typeface="B Nazanin" panose="00000400000000000000" pitchFamily="2" charset="-78"/>
                        </a:rPr>
                        <a:t>اختلالات سیستم تنفسی بعد از اقدامات پزشکی </a:t>
                      </a:r>
                      <a:endParaRPr lang="en-US" dirty="0"/>
                    </a:p>
                  </a:txBody>
                  <a:tcPr/>
                </a:tc>
                <a:extLst>
                  <a:ext uri="{0D108BD9-81ED-4DB2-BD59-A6C34878D82A}">
                    <a16:rowId xmlns:a16="http://schemas.microsoft.com/office/drawing/2014/main" xmlns="" val="3536585891"/>
                  </a:ext>
                </a:extLst>
              </a:tr>
            </a:tbl>
          </a:graphicData>
        </a:graphic>
      </p:graphicFrame>
      <p:grpSp>
        <p:nvGrpSpPr>
          <p:cNvPr id="8" name="Group 7">
            <a:extLst>
              <a:ext uri="{FF2B5EF4-FFF2-40B4-BE49-F238E27FC236}">
                <a16:creationId xmlns:a16="http://schemas.microsoft.com/office/drawing/2014/main" xmlns="" id="{D4041263-CBB0-4B3A-8F1C-C86E7B50EB83}"/>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7C1D00C6-CDD6-47D0-B5CE-76747DF72C7C}"/>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89BC655A-FB5F-41F2-B06A-F77C0D82401A}"/>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404671341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4F655-68BC-4F89-8B9C-877001FA469B}"/>
              </a:ext>
            </a:extLst>
          </p:cNvPr>
          <p:cNvSpPr>
            <a:spLocks noGrp="1"/>
          </p:cNvSpPr>
          <p:nvPr>
            <p:ph type="title"/>
          </p:nvPr>
        </p:nvSpPr>
        <p:spPr>
          <a:solidFill>
            <a:schemeClr val="accent4">
              <a:lumMod val="60000"/>
              <a:lumOff val="40000"/>
            </a:schemeClr>
          </a:solidFill>
        </p:spPr>
        <p:txBody>
          <a:bodyPr/>
          <a:lstStyle/>
          <a:p>
            <a:pPr algn="r" rtl="1"/>
            <a:r>
              <a:rPr lang="fa-IR" b="1" dirty="0">
                <a:cs typeface="B Nazanin" panose="00000400000000000000" pitchFamily="2" charset="-78"/>
              </a:rPr>
              <a:t>اختلالات سیستم تنفسی فوقانی </a:t>
            </a:r>
            <a:br>
              <a:rPr lang="fa-IR" b="1" dirty="0">
                <a:cs typeface="B Nazanin" panose="00000400000000000000" pitchFamily="2" charset="-78"/>
              </a:rPr>
            </a:br>
            <a:r>
              <a:rPr lang="en-US" b="1" dirty="0">
                <a:cs typeface="B Nazanin" panose="00000400000000000000" pitchFamily="2" charset="-78"/>
              </a:rPr>
              <a:t> </a:t>
            </a:r>
            <a:r>
              <a:rPr lang="en-US" b="1" i="0" dirty="0">
                <a:effectLst/>
                <a:latin typeface="Helvetica Neue"/>
              </a:rPr>
              <a:t>Upper respiratory tract disorders         </a:t>
            </a:r>
            <a:endParaRPr lang="en-US" b="1" dirty="0">
              <a:cs typeface="B Nazanin" panose="00000400000000000000" pitchFamily="2" charset="-78"/>
            </a:endParaRPr>
          </a:p>
        </p:txBody>
      </p:sp>
      <p:sp>
        <p:nvSpPr>
          <p:cNvPr id="4" name="Content Placeholder 3">
            <a:extLst>
              <a:ext uri="{FF2B5EF4-FFF2-40B4-BE49-F238E27FC236}">
                <a16:creationId xmlns:a16="http://schemas.microsoft.com/office/drawing/2014/main" xmlns="" id="{B7A33967-3330-4AC4-ADD8-372BA8D860E9}"/>
              </a:ext>
            </a:extLst>
          </p:cNvPr>
          <p:cNvSpPr>
            <a:spLocks noGrp="1"/>
          </p:cNvSpPr>
          <p:nvPr>
            <p:ph sz="half" idx="2"/>
          </p:nvPr>
        </p:nvSpPr>
        <p:spPr>
          <a:xfrm>
            <a:off x="5842861" y="1825625"/>
            <a:ext cx="5510939" cy="4351338"/>
          </a:xfrm>
        </p:spPr>
        <p:txBody>
          <a:bodyPr>
            <a:normAutofit fontScale="77500" lnSpcReduction="20000"/>
          </a:bodyPr>
          <a:lstStyle/>
          <a:p>
            <a:pPr algn="r" rtl="1"/>
            <a:r>
              <a:rPr lang="fa-IR" b="1" dirty="0">
                <a:cs typeface="B Nazanin" panose="00000400000000000000" pitchFamily="2" charset="-78"/>
              </a:rPr>
              <a:t>نازوفارنژیت((التهاب و عفونت بینی و حلق)</a:t>
            </a:r>
          </a:p>
          <a:p>
            <a:pPr algn="r" rtl="1"/>
            <a:r>
              <a:rPr lang="fa-IR" b="1" dirty="0">
                <a:cs typeface="B Nazanin" panose="00000400000000000000" pitchFamily="2" charset="-78"/>
              </a:rPr>
              <a:t>سینوزیت (التهاب و عفونت سینوس)</a:t>
            </a:r>
          </a:p>
          <a:p>
            <a:pPr algn="r" rtl="1"/>
            <a:r>
              <a:rPr lang="fa-IR" b="1" dirty="0">
                <a:cs typeface="B Nazanin" panose="00000400000000000000" pitchFamily="2" charset="-78"/>
              </a:rPr>
              <a:t>فارنژیت (التهاب و عفونت حلق یا گلو)</a:t>
            </a:r>
          </a:p>
          <a:p>
            <a:pPr algn="r" rtl="1"/>
            <a:r>
              <a:rPr lang="fa-IR" b="1" dirty="0">
                <a:cs typeface="B Nazanin" panose="00000400000000000000" pitchFamily="2" charset="-78"/>
              </a:rPr>
              <a:t>تونسیلیت (التهاب و عفونت لوزه ها)</a:t>
            </a:r>
          </a:p>
          <a:p>
            <a:pPr algn="r" rtl="1"/>
            <a:r>
              <a:rPr lang="fa-IR" b="1" dirty="0">
                <a:cs typeface="B Nazanin" panose="00000400000000000000" pitchFamily="2" charset="-78"/>
              </a:rPr>
              <a:t>التهاب های همزمان حنجره و حلق، حنجره و نای ، اپیگلوت و حنجره </a:t>
            </a:r>
          </a:p>
          <a:p>
            <a:pPr algn="r" rtl="1"/>
            <a:r>
              <a:rPr lang="fa-IR" b="1" dirty="0">
                <a:cs typeface="B Nazanin" panose="00000400000000000000" pitchFamily="2" charset="-78"/>
              </a:rPr>
              <a:t>رنیت (التهاب و عفونت بینی)</a:t>
            </a:r>
          </a:p>
          <a:p>
            <a:pPr algn="r" rtl="1"/>
            <a:r>
              <a:rPr lang="fa-IR" b="1" dirty="0">
                <a:cs typeface="B Nazanin" panose="00000400000000000000" pitchFamily="2" charset="-78"/>
              </a:rPr>
              <a:t>کیست های بینی و سینوس – پولیپ بینی</a:t>
            </a:r>
          </a:p>
          <a:p>
            <a:pPr algn="r" rtl="1"/>
            <a:r>
              <a:rPr lang="fa-IR" b="1" dirty="0">
                <a:cs typeface="B Nazanin" panose="00000400000000000000" pitchFamily="2" charset="-78"/>
              </a:rPr>
              <a:t>انحراف تیغه بینی </a:t>
            </a:r>
          </a:p>
          <a:p>
            <a:pPr algn="r" rtl="1"/>
            <a:r>
              <a:rPr lang="fa-IR" b="1" dirty="0">
                <a:cs typeface="B Nazanin" panose="00000400000000000000" pitchFamily="2" charset="-78"/>
              </a:rPr>
              <a:t>هایپرتروفی شاخک های بینی </a:t>
            </a:r>
          </a:p>
          <a:p>
            <a:pPr algn="r" rtl="1"/>
            <a:r>
              <a:rPr lang="fa-IR" b="1" dirty="0">
                <a:cs typeface="B Nazanin" panose="00000400000000000000" pitchFamily="2" charset="-78"/>
              </a:rPr>
              <a:t>بیماریهای طناب صوتی </a:t>
            </a:r>
          </a:p>
          <a:p>
            <a:pPr algn="r" rtl="1"/>
            <a:r>
              <a:rPr lang="fa-IR" b="1" dirty="0">
                <a:cs typeface="B Nazanin" panose="00000400000000000000" pitchFamily="2" charset="-78"/>
              </a:rPr>
              <a:t>آبسه های این نواحی </a:t>
            </a:r>
            <a:endParaRPr lang="en-US" b="1" dirty="0"/>
          </a:p>
        </p:txBody>
      </p:sp>
      <p:grpSp>
        <p:nvGrpSpPr>
          <p:cNvPr id="5" name="Group 4">
            <a:extLst>
              <a:ext uri="{FF2B5EF4-FFF2-40B4-BE49-F238E27FC236}">
                <a16:creationId xmlns:a16="http://schemas.microsoft.com/office/drawing/2014/main" xmlns="" id="{507D06F4-8A37-435E-AD3C-7FFCFC3B5998}"/>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C513A631-974E-4B63-9DD8-F37F856E8F1E}"/>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961B782A-B08C-4C7B-B808-1BF9FA28077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11" name="Picture 10">
            <a:extLst>
              <a:ext uri="{FF2B5EF4-FFF2-40B4-BE49-F238E27FC236}">
                <a16:creationId xmlns:a16="http://schemas.microsoft.com/office/drawing/2014/main" xmlns="" id="{E838E8D1-1F82-488F-A6B9-F4E8033B81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54718" y="1774032"/>
            <a:ext cx="2988268" cy="4351338"/>
          </a:xfrm>
          <a:prstGeom prst="rect">
            <a:avLst/>
          </a:prstGeom>
        </p:spPr>
      </p:pic>
    </p:spTree>
    <p:extLst>
      <p:ext uri="{BB962C8B-B14F-4D97-AF65-F5344CB8AC3E}">
        <p14:creationId xmlns:p14="http://schemas.microsoft.com/office/powerpoint/2010/main" xmlns="" val="2760251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sz="3200" dirty="0"/>
              <a:t>Non-viral and unspecified infections of the central nervous system (1D00‑1D0Z)</a:t>
            </a:r>
          </a:p>
        </p:txBody>
      </p:sp>
      <p:sp>
        <p:nvSpPr>
          <p:cNvPr id="3" name="Content Placeholder 2"/>
          <p:cNvSpPr>
            <a:spLocks noGrp="1"/>
          </p:cNvSpPr>
          <p:nvPr>
            <p:ph idx="1"/>
          </p:nvPr>
        </p:nvSpPr>
        <p:spPr>
          <a:xfrm>
            <a:off x="1981200" y="1600200"/>
            <a:ext cx="8229600" cy="4953000"/>
          </a:xfrm>
        </p:spPr>
        <p:txBody>
          <a:bodyPr/>
          <a:lstStyle/>
          <a:p>
            <a:r>
              <a:rPr lang="fa-IR" altLang="en-US" sz="2000" dirty="0"/>
              <a:t> عفونت های غیر ویروسی سیستم اعصاب مرکزی(شامل عفونت های باکتریایی، انگلی و قارچی )  </a:t>
            </a:r>
          </a:p>
          <a:p>
            <a:pPr algn="l" rtl="0"/>
            <a:r>
              <a:rPr lang="en-US" sz="2000" dirty="0"/>
              <a:t>Any condition of the nervous system, caused by an infection with a bacterial, fungal, parasitic or unspecified source.</a:t>
            </a:r>
            <a:endParaRPr lang="fa-IR" sz="2000" dirty="0"/>
          </a:p>
          <a:p>
            <a:pPr algn="l" rtl="0"/>
            <a:r>
              <a:rPr lang="en-US" sz="1800" dirty="0"/>
              <a:t>1D00 Infectious encephalitis not elsewhere classified  </a:t>
            </a:r>
          </a:p>
          <a:p>
            <a:pPr algn="l" rtl="0"/>
            <a:r>
              <a:rPr lang="en-US" sz="1800" dirty="0"/>
              <a:t>1D01 Infectious meningitis not elsewhere classified  </a:t>
            </a:r>
          </a:p>
          <a:p>
            <a:pPr algn="l" rtl="0"/>
            <a:r>
              <a:rPr lang="en-US" sz="1800" dirty="0"/>
              <a:t>1D02 Infectious myelitis not elsewhere classified  </a:t>
            </a:r>
          </a:p>
          <a:p>
            <a:pPr algn="l" rtl="0"/>
            <a:r>
              <a:rPr lang="en-US" sz="1800" dirty="0"/>
              <a:t>1D03 Infectious abscess of the central nervous system  </a:t>
            </a:r>
          </a:p>
          <a:p>
            <a:pPr algn="l" rtl="0"/>
            <a:r>
              <a:rPr lang="en-US" sz="1800" dirty="0"/>
              <a:t>1D04 Infectious granulomas of the central nervous system  </a:t>
            </a:r>
          </a:p>
          <a:p>
            <a:pPr algn="l" rtl="0"/>
            <a:r>
              <a:rPr lang="en-US" sz="1800" dirty="0"/>
              <a:t>1D05 Infectious cysts of the central nervous system  </a:t>
            </a:r>
          </a:p>
          <a:p>
            <a:pPr algn="l" rtl="0"/>
            <a:r>
              <a:rPr lang="en-US" sz="1800" dirty="0"/>
              <a:t>1D0Y Other specified non-viral and unspecified infections of the central nervous system  </a:t>
            </a:r>
          </a:p>
          <a:p>
            <a:pPr algn="l" rtl="0"/>
            <a:r>
              <a:rPr lang="en-US" sz="1800" dirty="0"/>
              <a:t>1D0Z Non-viral and unspecified infections of the central nervous system, unspecified </a:t>
            </a:r>
          </a:p>
          <a:p>
            <a:pPr algn="l" rtl="0"/>
            <a:endParaRPr lang="fa-IR" altLang="en-US" sz="2000"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16</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7097172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5B702-E2AC-41B8-A813-AF81240C7B31}"/>
              </a:ext>
            </a:extLst>
          </p:cNvPr>
          <p:cNvSpPr>
            <a:spLocks noGrp="1"/>
          </p:cNvSpPr>
          <p:nvPr>
            <p:ph type="title"/>
          </p:nvPr>
        </p:nvSpPr>
        <p:spPr>
          <a:solidFill>
            <a:srgbClr val="336699"/>
          </a:solidFill>
        </p:spPr>
        <p:txBody>
          <a:bodyPr>
            <a:normAutofit/>
          </a:bodyPr>
          <a:lstStyle/>
          <a:p>
            <a:pPr algn="ctr" rtl="1"/>
            <a:r>
              <a:rPr lang="en-US" b="1" i="0" dirty="0">
                <a:solidFill>
                  <a:schemeClr val="bg1"/>
                </a:solidFill>
                <a:effectLst/>
                <a:latin typeface="Helvetica Neue"/>
                <a:cs typeface="B Nazanin" panose="00000400000000000000" pitchFamily="2" charset="-78"/>
              </a:rPr>
              <a:t>Certain lower respiratory tract diseases</a:t>
            </a:r>
            <a:r>
              <a:rPr lang="fa-IR" b="1" i="0" dirty="0">
                <a:solidFill>
                  <a:schemeClr val="bg1"/>
                </a:solidFill>
                <a:effectLst/>
                <a:latin typeface="Helvetica Neue"/>
                <a:cs typeface="B Nazanin" panose="00000400000000000000" pitchFamily="2" charset="-78"/>
              </a:rPr>
              <a:t/>
            </a:r>
            <a:br>
              <a:rPr lang="fa-IR" b="1" i="0" dirty="0">
                <a:solidFill>
                  <a:schemeClr val="bg1"/>
                </a:solidFill>
                <a:effectLst/>
                <a:latin typeface="Helvetica Neue"/>
                <a:cs typeface="B Nazanin" panose="00000400000000000000" pitchFamily="2" charset="-78"/>
              </a:rPr>
            </a:br>
            <a:r>
              <a:rPr lang="fa-IR" b="1" i="0" dirty="0">
                <a:solidFill>
                  <a:schemeClr val="bg1"/>
                </a:solidFill>
                <a:effectLst/>
                <a:latin typeface="Helvetica Neue"/>
                <a:cs typeface="B Nazanin" panose="00000400000000000000" pitchFamily="2" charset="-78"/>
              </a:rPr>
              <a:t>بیماریهای سیستم تنفسی تحتانی</a:t>
            </a:r>
            <a:endParaRPr lang="en-US" dirty="0">
              <a:solidFill>
                <a:schemeClr val="bg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82B16283-7FD0-466D-85D3-E447A890E3BD}"/>
              </a:ext>
            </a:extLst>
          </p:cNvPr>
          <p:cNvSpPr>
            <a:spLocks noGrp="1"/>
          </p:cNvSpPr>
          <p:nvPr>
            <p:ph idx="1"/>
          </p:nvPr>
        </p:nvSpPr>
        <p:spPr>
          <a:xfrm>
            <a:off x="5672380" y="1825624"/>
            <a:ext cx="5681420" cy="4462505"/>
          </a:xfrm>
        </p:spPr>
        <p:txBody>
          <a:bodyPr>
            <a:normAutofit/>
          </a:bodyPr>
          <a:lstStyle/>
          <a:p>
            <a:pPr algn="r" rtl="1"/>
            <a:r>
              <a:rPr lang="fa-IR" sz="2200" b="1" dirty="0">
                <a:cs typeface="B Nazanin" panose="00000400000000000000" pitchFamily="2" charset="-78"/>
              </a:rPr>
              <a:t>برونشیت</a:t>
            </a:r>
          </a:p>
          <a:p>
            <a:pPr algn="r" rtl="1"/>
            <a:r>
              <a:rPr lang="fa-IR" sz="2200" b="1" dirty="0">
                <a:cs typeface="B Nazanin" panose="00000400000000000000" pitchFamily="2" charset="-78"/>
              </a:rPr>
              <a:t>آمفیزم</a:t>
            </a:r>
          </a:p>
          <a:p>
            <a:pPr algn="r" rtl="1"/>
            <a:r>
              <a:rPr lang="fa-IR" sz="2200" b="1" dirty="0">
                <a:cs typeface="B Nazanin" panose="00000400000000000000" pitchFamily="2" charset="-78"/>
              </a:rPr>
              <a:t>بیماری انسدادی مزمن ریوی </a:t>
            </a:r>
          </a:p>
          <a:p>
            <a:pPr algn="r" rtl="1"/>
            <a:r>
              <a:rPr lang="fa-IR" sz="2200" b="1" dirty="0">
                <a:cs typeface="B Nazanin" panose="00000400000000000000" pitchFamily="2" charset="-78"/>
              </a:rPr>
              <a:t>آسم</a:t>
            </a:r>
          </a:p>
          <a:p>
            <a:pPr algn="r" rtl="1"/>
            <a:r>
              <a:rPr lang="fa-IR" sz="2200" b="1" dirty="0">
                <a:cs typeface="B Nazanin" panose="00000400000000000000" pitchFamily="2" charset="-78"/>
              </a:rPr>
              <a:t>برونشکتازی </a:t>
            </a:r>
          </a:p>
          <a:p>
            <a:pPr algn="r" rtl="1"/>
            <a:r>
              <a:rPr lang="fa-IR" sz="2200" b="1" dirty="0">
                <a:cs typeface="B Nazanin" panose="00000400000000000000" pitchFamily="2" charset="-78"/>
              </a:rPr>
              <a:t>فیبروز کیستیک </a:t>
            </a:r>
          </a:p>
          <a:p>
            <a:pPr algn="r" rtl="1"/>
            <a:r>
              <a:rPr lang="fa-IR" sz="2200" b="1" dirty="0">
                <a:cs typeface="B Nazanin" panose="00000400000000000000" pitchFamily="2" charset="-78"/>
              </a:rPr>
              <a:t>برونشیولیت مزمن </a:t>
            </a:r>
          </a:p>
          <a:p>
            <a:pPr algn="r" rtl="1"/>
            <a:r>
              <a:rPr lang="fa-IR" sz="2200" b="1" dirty="0">
                <a:cs typeface="B Nazanin" panose="00000400000000000000" pitchFamily="2" charset="-78"/>
              </a:rPr>
              <a:t>التهاب توام نای و برونش ها </a:t>
            </a:r>
            <a:endParaRPr lang="en-US" sz="2200" b="1" dirty="0">
              <a:cs typeface="B Nazanin" panose="00000400000000000000" pitchFamily="2" charset="-78"/>
            </a:endParaRPr>
          </a:p>
        </p:txBody>
      </p:sp>
      <p:grpSp>
        <p:nvGrpSpPr>
          <p:cNvPr id="4" name="Group 3">
            <a:extLst>
              <a:ext uri="{FF2B5EF4-FFF2-40B4-BE49-F238E27FC236}">
                <a16:creationId xmlns:a16="http://schemas.microsoft.com/office/drawing/2014/main" xmlns="" id="{14358AF4-CEB8-498B-94B9-F62C63B3286F}"/>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37A030EB-11E0-4D5F-9D8F-20C537EAFBD9}"/>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DDF66486-B966-481A-B54E-7928A1247C3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8" name="Picture 7">
            <a:extLst>
              <a:ext uri="{FF2B5EF4-FFF2-40B4-BE49-F238E27FC236}">
                <a16:creationId xmlns:a16="http://schemas.microsoft.com/office/drawing/2014/main" xmlns="" id="{ADB072C4-7D93-4D10-948A-322B755951D5}"/>
              </a:ext>
            </a:extLst>
          </p:cNvPr>
          <p:cNvPicPr>
            <a:picLocks noChangeAspect="1"/>
          </p:cNvPicPr>
          <p:nvPr/>
        </p:nvPicPr>
        <p:blipFill>
          <a:blip r:embed="rId2"/>
          <a:stretch>
            <a:fillRect/>
          </a:stretch>
        </p:blipFill>
        <p:spPr>
          <a:xfrm>
            <a:off x="1130488" y="1920978"/>
            <a:ext cx="3965071" cy="3782398"/>
          </a:xfrm>
          <a:prstGeom prst="rect">
            <a:avLst/>
          </a:prstGeom>
        </p:spPr>
      </p:pic>
    </p:spTree>
    <p:extLst>
      <p:ext uri="{BB962C8B-B14F-4D97-AF65-F5344CB8AC3E}">
        <p14:creationId xmlns:p14="http://schemas.microsoft.com/office/powerpoint/2010/main" xmlns="" val="10961870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05485-9A38-4977-B4BB-B9527F249CB7}"/>
              </a:ext>
            </a:extLst>
          </p:cNvPr>
          <p:cNvSpPr>
            <a:spLocks noGrp="1"/>
          </p:cNvSpPr>
          <p:nvPr>
            <p:ph type="title"/>
          </p:nvPr>
        </p:nvSpPr>
        <p:spPr>
          <a:xfrm>
            <a:off x="838200" y="315954"/>
            <a:ext cx="10515600" cy="1325563"/>
          </a:xfrm>
          <a:solidFill>
            <a:srgbClr val="0099CC"/>
          </a:solidFill>
        </p:spPr>
        <p:txBody>
          <a:bodyPr/>
          <a:lstStyle/>
          <a:p>
            <a:pPr algn="ctr"/>
            <a:r>
              <a:rPr lang="en-US" b="1" i="0" dirty="0">
                <a:solidFill>
                  <a:schemeClr val="bg1"/>
                </a:solidFill>
                <a:effectLst/>
                <a:latin typeface="Helvetica Neue"/>
                <a:cs typeface="B Nazanin" panose="00000400000000000000" pitchFamily="2" charset="-78"/>
              </a:rPr>
              <a:t>Lung infections</a:t>
            </a:r>
            <a:r>
              <a:rPr lang="fa-IR" b="1" i="0" dirty="0">
                <a:solidFill>
                  <a:schemeClr val="bg1"/>
                </a:solidFill>
                <a:effectLst/>
                <a:latin typeface="Helvetica Neue"/>
                <a:cs typeface="B Nazanin" panose="00000400000000000000" pitchFamily="2" charset="-78"/>
              </a:rPr>
              <a:t/>
            </a:r>
            <a:br>
              <a:rPr lang="fa-IR" b="1" i="0" dirty="0">
                <a:solidFill>
                  <a:schemeClr val="bg1"/>
                </a:solidFill>
                <a:effectLst/>
                <a:latin typeface="Helvetica Neue"/>
                <a:cs typeface="B Nazanin" panose="00000400000000000000" pitchFamily="2" charset="-78"/>
              </a:rPr>
            </a:br>
            <a:r>
              <a:rPr lang="fa-IR" b="1" i="0" dirty="0">
                <a:solidFill>
                  <a:schemeClr val="bg1"/>
                </a:solidFill>
                <a:effectLst/>
                <a:latin typeface="Helvetica Neue"/>
                <a:cs typeface="B Nazanin" panose="00000400000000000000" pitchFamily="2" charset="-78"/>
              </a:rPr>
              <a:t>عفونت های ریوی </a:t>
            </a:r>
            <a:endParaRPr lang="en-US" dirty="0">
              <a:solidFill>
                <a:schemeClr val="bg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C98F082D-88D1-47E5-ABD6-61ED983EB420}"/>
              </a:ext>
            </a:extLst>
          </p:cNvPr>
          <p:cNvSpPr>
            <a:spLocks noGrp="1"/>
          </p:cNvSpPr>
          <p:nvPr>
            <p:ph idx="1"/>
          </p:nvPr>
        </p:nvSpPr>
        <p:spPr>
          <a:xfrm>
            <a:off x="5935850" y="1825625"/>
            <a:ext cx="5417949" cy="4351338"/>
          </a:xfrm>
        </p:spPr>
        <p:txBody>
          <a:bodyPr/>
          <a:lstStyle/>
          <a:p>
            <a:pPr algn="just" rtl="1"/>
            <a:r>
              <a:rPr lang="fa-IR" dirty="0">
                <a:cs typeface="B Nazanin" panose="00000400000000000000" pitchFamily="2" charset="-78"/>
              </a:rPr>
              <a:t>پنومونی (ذات الریه)</a:t>
            </a:r>
          </a:p>
          <a:p>
            <a:pPr algn="just" rtl="1"/>
            <a:r>
              <a:rPr lang="fa-IR" dirty="0">
                <a:cs typeface="B Nazanin" panose="00000400000000000000" pitchFamily="2" charset="-78"/>
              </a:rPr>
              <a:t>برونشیولیت های حاد </a:t>
            </a:r>
          </a:p>
          <a:p>
            <a:pPr algn="just" rtl="1"/>
            <a:r>
              <a:rPr lang="fa-IR" dirty="0">
                <a:cs typeface="B Nazanin" panose="00000400000000000000" pitchFamily="2" charset="-78"/>
              </a:rPr>
              <a:t>برونشیت حاد </a:t>
            </a:r>
          </a:p>
          <a:p>
            <a:pPr algn="just" rtl="1"/>
            <a:r>
              <a:rPr lang="fa-IR" dirty="0">
                <a:cs typeface="B Nazanin" panose="00000400000000000000" pitchFamily="2" charset="-78"/>
              </a:rPr>
              <a:t>آبسه های ریه یا مدیاستین</a:t>
            </a:r>
          </a:p>
          <a:p>
            <a:pPr algn="just" rtl="1"/>
            <a:r>
              <a:rPr lang="fa-IR" dirty="0">
                <a:cs typeface="B Nazanin" panose="00000400000000000000" pitchFamily="2" charset="-78"/>
              </a:rPr>
              <a:t>چرک در قفسه سینه </a:t>
            </a:r>
          </a:p>
          <a:p>
            <a:pPr algn="just" rtl="1"/>
            <a:r>
              <a:rPr lang="fa-IR" dirty="0">
                <a:cs typeface="B Nazanin" panose="00000400000000000000" pitchFamily="2" charset="-78"/>
              </a:rPr>
              <a:t>عفونت های ریوی نامشخص </a:t>
            </a:r>
            <a:endParaRPr lang="en-US" dirty="0">
              <a:cs typeface="B Nazanin" panose="00000400000000000000" pitchFamily="2" charset="-78"/>
            </a:endParaRPr>
          </a:p>
        </p:txBody>
      </p:sp>
      <p:grpSp>
        <p:nvGrpSpPr>
          <p:cNvPr id="6" name="Group 5">
            <a:extLst>
              <a:ext uri="{FF2B5EF4-FFF2-40B4-BE49-F238E27FC236}">
                <a16:creationId xmlns:a16="http://schemas.microsoft.com/office/drawing/2014/main" xmlns="" id="{CA533789-F278-4098-BEE0-99AECE046F7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77B162E-305F-4523-8BA6-BCB9FECC7D1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14F041CA-C1AB-437B-9BB3-6FB9F0E3272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9" name="Picture 8">
            <a:extLst>
              <a:ext uri="{FF2B5EF4-FFF2-40B4-BE49-F238E27FC236}">
                <a16:creationId xmlns:a16="http://schemas.microsoft.com/office/drawing/2014/main" xmlns="" id="{CA128F89-3D50-4868-A7FD-C8F331816651}"/>
              </a:ext>
            </a:extLst>
          </p:cNvPr>
          <p:cNvPicPr>
            <a:picLocks noChangeAspect="1"/>
          </p:cNvPicPr>
          <p:nvPr/>
        </p:nvPicPr>
        <p:blipFill>
          <a:blip r:embed="rId2"/>
          <a:stretch>
            <a:fillRect/>
          </a:stretch>
        </p:blipFill>
        <p:spPr>
          <a:xfrm>
            <a:off x="838200" y="1886107"/>
            <a:ext cx="4739318" cy="3638124"/>
          </a:xfrm>
          <a:prstGeom prst="rect">
            <a:avLst/>
          </a:prstGeom>
        </p:spPr>
      </p:pic>
      <p:sp>
        <p:nvSpPr>
          <p:cNvPr id="10" name="TextBox 9">
            <a:extLst>
              <a:ext uri="{FF2B5EF4-FFF2-40B4-BE49-F238E27FC236}">
                <a16:creationId xmlns:a16="http://schemas.microsoft.com/office/drawing/2014/main" xmlns="" id="{41E9EEE5-C8C5-4560-B26E-0161FB79FE44}"/>
              </a:ext>
            </a:extLst>
          </p:cNvPr>
          <p:cNvSpPr txBox="1"/>
          <p:nvPr/>
        </p:nvSpPr>
        <p:spPr>
          <a:xfrm>
            <a:off x="6468671" y="5129939"/>
            <a:ext cx="4648818" cy="369332"/>
          </a:xfrm>
          <a:prstGeom prst="rect">
            <a:avLst/>
          </a:prstGeom>
          <a:noFill/>
        </p:spPr>
        <p:txBody>
          <a:bodyPr wrap="square" rtlCol="0">
            <a:spAutoFit/>
          </a:bodyPr>
          <a:lstStyle/>
          <a:p>
            <a:pPr algn="r" defTabSz="914400" rtl="1">
              <a:defRPr/>
            </a:pPr>
            <a:r>
              <a:rPr lang="fa-IR" b="1" dirty="0">
                <a:solidFill>
                  <a:prstClr val="black"/>
                </a:solidFill>
                <a:cs typeface="B Nazanin" panose="00000400000000000000" pitchFamily="2" charset="-78"/>
              </a:rPr>
              <a:t>آنفولانزا در این فصل طبقه بندی نمی شود </a:t>
            </a:r>
            <a:endParaRPr lang="en-US" b="1" dirty="0">
              <a:solidFill>
                <a:prstClr val="black"/>
              </a:solidFill>
              <a:cs typeface="B Nazanin" panose="00000400000000000000" pitchFamily="2" charset="-78"/>
            </a:endParaRPr>
          </a:p>
        </p:txBody>
      </p:sp>
    </p:spTree>
    <p:extLst>
      <p:ext uri="{BB962C8B-B14F-4D97-AF65-F5344CB8AC3E}">
        <p14:creationId xmlns:p14="http://schemas.microsoft.com/office/powerpoint/2010/main" xmlns="" val="591043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7FE422-DB20-4277-96D4-1A83271797C4}"/>
              </a:ext>
            </a:extLst>
          </p:cNvPr>
          <p:cNvSpPr>
            <a:spLocks noGrp="1"/>
          </p:cNvSpPr>
          <p:nvPr>
            <p:ph type="title"/>
          </p:nvPr>
        </p:nvSpPr>
        <p:spPr>
          <a:solidFill>
            <a:srgbClr val="00CCFF"/>
          </a:solidFill>
        </p:spPr>
        <p:txBody>
          <a:bodyPr/>
          <a:lstStyle/>
          <a:p>
            <a:pPr algn="ctr"/>
            <a:r>
              <a:rPr lang="en-US" b="1" i="0" dirty="0">
                <a:solidFill>
                  <a:srgbClr val="404040"/>
                </a:solidFill>
                <a:effectLst/>
                <a:latin typeface="Helvetica Neue"/>
              </a:rPr>
              <a:t>Lung diseases due to external agents</a:t>
            </a:r>
            <a:r>
              <a:rPr lang="fa-IR" b="1" i="0" dirty="0">
                <a:solidFill>
                  <a:srgbClr val="404040"/>
                </a:solidFill>
                <a:effectLst/>
                <a:latin typeface="Helvetica Neue"/>
              </a:rPr>
              <a:t/>
            </a:r>
            <a:br>
              <a:rPr lang="fa-IR" b="1" i="0" dirty="0">
                <a:solidFill>
                  <a:srgbClr val="404040"/>
                </a:solidFill>
                <a:effectLst/>
                <a:latin typeface="Helvetica Neue"/>
              </a:rPr>
            </a:br>
            <a:endParaRPr lang="en-US" dirty="0"/>
          </a:p>
        </p:txBody>
      </p:sp>
      <p:sp>
        <p:nvSpPr>
          <p:cNvPr id="3" name="Content Placeholder 2">
            <a:extLst>
              <a:ext uri="{FF2B5EF4-FFF2-40B4-BE49-F238E27FC236}">
                <a16:creationId xmlns:a16="http://schemas.microsoft.com/office/drawing/2014/main" xmlns="" id="{C8DE6C60-020E-4221-A69F-1037D8024C22}"/>
              </a:ext>
            </a:extLst>
          </p:cNvPr>
          <p:cNvSpPr>
            <a:spLocks noGrp="1"/>
          </p:cNvSpPr>
          <p:nvPr>
            <p:ph idx="1"/>
          </p:nvPr>
        </p:nvSpPr>
        <p:spPr>
          <a:xfrm>
            <a:off x="6617776" y="1825625"/>
            <a:ext cx="4736024" cy="4351338"/>
          </a:xfrm>
        </p:spPr>
        <p:txBody>
          <a:bodyPr/>
          <a:lstStyle/>
          <a:p>
            <a:pPr algn="r" rtl="1">
              <a:buFont typeface="Wingdings" panose="05000000000000000000" pitchFamily="2" charset="2"/>
              <a:buChar char="§"/>
            </a:pPr>
            <a:r>
              <a:rPr lang="fa-IR" b="1" dirty="0">
                <a:cs typeface="B Nazanin" panose="00000400000000000000" pitchFamily="2" charset="-78"/>
              </a:rPr>
              <a:t>پنوموکنیوزیس </a:t>
            </a:r>
          </a:p>
          <a:p>
            <a:pPr algn="r" rtl="1">
              <a:buFont typeface="Wingdings" panose="05000000000000000000" pitchFamily="2" charset="2"/>
              <a:buChar char="§"/>
            </a:pPr>
            <a:r>
              <a:rPr lang="fa-IR" b="1" dirty="0">
                <a:cs typeface="B Nazanin" panose="00000400000000000000" pitchFamily="2" charset="-78"/>
              </a:rPr>
              <a:t>پنومونیت </a:t>
            </a:r>
          </a:p>
          <a:p>
            <a:pPr algn="r" rtl="1">
              <a:buFont typeface="Wingdings" panose="05000000000000000000" pitchFamily="2" charset="2"/>
              <a:buChar char="§"/>
            </a:pPr>
            <a:r>
              <a:rPr lang="fa-IR" b="1" dirty="0">
                <a:cs typeface="B Nazanin" panose="00000400000000000000" pitchFamily="2" charset="-78"/>
              </a:rPr>
              <a:t>بیماریهای راه هوایی به علت ذرات ارگانیک</a:t>
            </a:r>
          </a:p>
          <a:p>
            <a:pPr algn="r" rtl="1">
              <a:buFont typeface="Wingdings" panose="05000000000000000000" pitchFamily="2" charset="2"/>
              <a:buChar char="§"/>
            </a:pPr>
            <a:r>
              <a:rPr lang="fa-IR" b="1" dirty="0">
                <a:cs typeface="B Nazanin" panose="00000400000000000000" pitchFamily="2" charset="-78"/>
              </a:rPr>
              <a:t>وضعیت های تنفسی ناشی از استنشاق مواد شیمایی، گازها، دود، بخارات</a:t>
            </a:r>
          </a:p>
        </p:txBody>
      </p:sp>
      <p:grpSp>
        <p:nvGrpSpPr>
          <p:cNvPr id="6" name="Group 5">
            <a:extLst>
              <a:ext uri="{FF2B5EF4-FFF2-40B4-BE49-F238E27FC236}">
                <a16:creationId xmlns:a16="http://schemas.microsoft.com/office/drawing/2014/main" xmlns="" id="{D9CB2975-601E-4BF3-B264-3E33A940489C}"/>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2184F6CC-A4B1-48CA-BC41-293AD7FA4766}"/>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7C48642C-2A3E-4F6F-B59F-7D3ECA4E1606}"/>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9" name="Picture 8">
            <a:extLst>
              <a:ext uri="{FF2B5EF4-FFF2-40B4-BE49-F238E27FC236}">
                <a16:creationId xmlns:a16="http://schemas.microsoft.com/office/drawing/2014/main" xmlns="" id="{ACF8E3FC-1F65-4479-A698-87106EC385C4}"/>
              </a:ext>
            </a:extLst>
          </p:cNvPr>
          <p:cNvPicPr>
            <a:picLocks noChangeAspect="1"/>
          </p:cNvPicPr>
          <p:nvPr/>
        </p:nvPicPr>
        <p:blipFill>
          <a:blip r:embed="rId2"/>
          <a:stretch>
            <a:fillRect/>
          </a:stretch>
        </p:blipFill>
        <p:spPr>
          <a:xfrm>
            <a:off x="739684" y="2264617"/>
            <a:ext cx="5356316" cy="3449584"/>
          </a:xfrm>
          <a:prstGeom prst="rect">
            <a:avLst/>
          </a:prstGeom>
        </p:spPr>
      </p:pic>
    </p:spTree>
    <p:extLst>
      <p:ext uri="{BB962C8B-B14F-4D97-AF65-F5344CB8AC3E}">
        <p14:creationId xmlns:p14="http://schemas.microsoft.com/office/powerpoint/2010/main" xmlns="" val="32758096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7E39C-91A5-4A1A-AD5D-9F2643EC9943}"/>
              </a:ext>
            </a:extLst>
          </p:cNvPr>
          <p:cNvSpPr>
            <a:spLocks noGrp="1"/>
          </p:cNvSpPr>
          <p:nvPr>
            <p:ph type="title"/>
          </p:nvPr>
        </p:nvSpPr>
        <p:spPr>
          <a:solidFill>
            <a:srgbClr val="008000"/>
          </a:solidFill>
        </p:spPr>
        <p:txBody>
          <a:bodyPr>
            <a:normAutofit fontScale="90000"/>
          </a:bodyPr>
          <a:lstStyle/>
          <a:p>
            <a:pPr algn="ctr" rtl="1"/>
            <a:r>
              <a:rPr lang="fa-IR" sz="3600" b="1" dirty="0">
                <a:solidFill>
                  <a:schemeClr val="bg1"/>
                </a:solidFill>
                <a:cs typeface="B Nazanin" panose="00000400000000000000" pitchFamily="2" charset="-78"/>
              </a:rPr>
              <a:t>بیماریها تنفسی که بافت بینابینی ریه را درگیر می کنند</a:t>
            </a:r>
            <a:br>
              <a:rPr lang="fa-IR" sz="3600" b="1" dirty="0">
                <a:solidFill>
                  <a:schemeClr val="bg1"/>
                </a:solidFill>
                <a:cs typeface="B Nazanin" panose="00000400000000000000" pitchFamily="2" charset="-78"/>
              </a:rPr>
            </a:br>
            <a:r>
              <a:rPr lang="fa-IR" sz="3600" b="1" dirty="0">
                <a:solidFill>
                  <a:schemeClr val="bg1"/>
                </a:solidFill>
                <a:cs typeface="B Nazanin" panose="00000400000000000000" pitchFamily="2" charset="-78"/>
              </a:rPr>
              <a:t>     </a:t>
            </a:r>
            <a:r>
              <a:rPr lang="en-US" sz="3600" b="1" dirty="0">
                <a:solidFill>
                  <a:schemeClr val="bg1"/>
                </a:solidFill>
                <a:cs typeface="B Nazanin" panose="00000400000000000000" pitchFamily="2" charset="-78"/>
              </a:rPr>
              <a:t> </a:t>
            </a:r>
            <a:r>
              <a:rPr lang="en-US" sz="3600" b="1" i="0" dirty="0">
                <a:solidFill>
                  <a:schemeClr val="bg1"/>
                </a:solidFill>
                <a:effectLst/>
                <a:latin typeface="Helvetica Neue"/>
              </a:rPr>
              <a:t>Respiratory diseases principally affecting the lung </a:t>
            </a:r>
            <a:r>
              <a:rPr lang="en-US" sz="3600" b="1" i="0" dirty="0" err="1">
                <a:solidFill>
                  <a:schemeClr val="bg1"/>
                </a:solidFill>
                <a:effectLst/>
                <a:latin typeface="Helvetica Neue"/>
              </a:rPr>
              <a:t>interstitium</a:t>
            </a:r>
            <a:endParaRPr lang="en-US" sz="3600" b="1" dirty="0">
              <a:solidFill>
                <a:schemeClr val="bg1"/>
              </a:solidFill>
            </a:endParaRPr>
          </a:p>
        </p:txBody>
      </p:sp>
      <p:sp>
        <p:nvSpPr>
          <p:cNvPr id="3" name="Content Placeholder 2">
            <a:extLst>
              <a:ext uri="{FF2B5EF4-FFF2-40B4-BE49-F238E27FC236}">
                <a16:creationId xmlns:a16="http://schemas.microsoft.com/office/drawing/2014/main" xmlns="" id="{D392C1AA-D2BF-41F3-96F2-19AA6410CC23}"/>
              </a:ext>
            </a:extLst>
          </p:cNvPr>
          <p:cNvSpPr>
            <a:spLocks noGrp="1"/>
          </p:cNvSpPr>
          <p:nvPr>
            <p:ph idx="1"/>
          </p:nvPr>
        </p:nvSpPr>
        <p:spPr>
          <a:xfrm>
            <a:off x="5842860" y="1825625"/>
            <a:ext cx="5510939" cy="4351338"/>
          </a:xfrm>
        </p:spPr>
        <p:txBody>
          <a:bodyPr>
            <a:normAutofit/>
          </a:bodyPr>
          <a:lstStyle/>
          <a:p>
            <a:pPr algn="just" rtl="1"/>
            <a:r>
              <a:rPr lang="fa-IR" sz="2400" dirty="0">
                <a:cs typeface="B Nazanin" panose="00000400000000000000" pitchFamily="2" charset="-78"/>
              </a:rPr>
              <a:t>سندرم های دیسترس تنفسی </a:t>
            </a:r>
          </a:p>
          <a:p>
            <a:pPr algn="just" rtl="1"/>
            <a:r>
              <a:rPr lang="fa-IR" sz="2400" dirty="0">
                <a:cs typeface="B Nazanin" panose="00000400000000000000" pitchFamily="2" charset="-78"/>
              </a:rPr>
              <a:t>ادم ریوی </a:t>
            </a:r>
          </a:p>
          <a:p>
            <a:pPr algn="just" rtl="1"/>
            <a:r>
              <a:rPr lang="fa-IR" sz="2400" dirty="0">
                <a:cs typeface="B Nazanin" panose="00000400000000000000" pitchFamily="2" charset="-78"/>
              </a:rPr>
              <a:t>ائوزینوفیلی ریوی </a:t>
            </a:r>
          </a:p>
          <a:p>
            <a:pPr algn="just" rtl="1"/>
            <a:r>
              <a:rPr lang="fa-IR" sz="2400" dirty="0">
                <a:cs typeface="B Nazanin" panose="00000400000000000000" pitchFamily="2" charset="-78"/>
              </a:rPr>
              <a:t>پنومونیت بینابینی با علت نامعلوم </a:t>
            </a:r>
          </a:p>
          <a:p>
            <a:pPr algn="just" rtl="1"/>
            <a:r>
              <a:rPr lang="fa-IR" sz="2400" dirty="0">
                <a:cs typeface="B Nazanin" panose="00000400000000000000" pitchFamily="2" charset="-78"/>
              </a:rPr>
              <a:t>بیماری بینابینی اولیه ریه خاص نوزادان و کودکان</a:t>
            </a:r>
          </a:p>
          <a:p>
            <a:pPr algn="just" rtl="1"/>
            <a:r>
              <a:rPr lang="fa-IR" sz="2400" dirty="0">
                <a:cs typeface="B Nazanin" panose="00000400000000000000" pitchFamily="2" charset="-78"/>
              </a:rPr>
              <a:t>بیماریهای بینابینی ریوی به همراه بیماریهای سیستمیک </a:t>
            </a:r>
          </a:p>
          <a:p>
            <a:pPr algn="just" rtl="1"/>
            <a:r>
              <a:rPr lang="fa-IR" sz="2400" dirty="0">
                <a:cs typeface="B Nazanin" panose="00000400000000000000" pitchFamily="2" charset="-78"/>
              </a:rPr>
              <a:t>لنفانژیولیوماتوز </a:t>
            </a:r>
          </a:p>
        </p:txBody>
      </p:sp>
      <p:grpSp>
        <p:nvGrpSpPr>
          <p:cNvPr id="12" name="Group 11">
            <a:extLst>
              <a:ext uri="{FF2B5EF4-FFF2-40B4-BE49-F238E27FC236}">
                <a16:creationId xmlns:a16="http://schemas.microsoft.com/office/drawing/2014/main" xmlns="" id="{3EDE8465-BD70-40F3-94B3-F299CF2FB12E}"/>
              </a:ext>
            </a:extLst>
          </p:cNvPr>
          <p:cNvGrpSpPr/>
          <p:nvPr/>
        </p:nvGrpSpPr>
        <p:grpSpPr>
          <a:xfrm>
            <a:off x="2140770" y="6288130"/>
            <a:ext cx="8976719" cy="472418"/>
            <a:chOff x="2140770" y="6288130"/>
            <a:chExt cx="8976719" cy="472418"/>
          </a:xfrm>
        </p:grpSpPr>
        <p:sp>
          <p:nvSpPr>
            <p:cNvPr id="13" name="TextBox 12">
              <a:extLst>
                <a:ext uri="{FF2B5EF4-FFF2-40B4-BE49-F238E27FC236}">
                  <a16:creationId xmlns:a16="http://schemas.microsoft.com/office/drawing/2014/main" xmlns="" id="{B8BD992D-68B0-40B6-AA58-3C97A41B4DD1}"/>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4" name="TextBox 13">
              <a:extLst>
                <a:ext uri="{FF2B5EF4-FFF2-40B4-BE49-F238E27FC236}">
                  <a16:creationId xmlns:a16="http://schemas.microsoft.com/office/drawing/2014/main" xmlns="" id="{E9D18AFE-165C-4DD3-857B-5C1A26B1FCAD}"/>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6" name="Picture 5">
            <a:extLst>
              <a:ext uri="{FF2B5EF4-FFF2-40B4-BE49-F238E27FC236}">
                <a16:creationId xmlns:a16="http://schemas.microsoft.com/office/drawing/2014/main" xmlns="" id="{BA23CDA0-CE2F-47B7-9C44-A232A67FFE67}"/>
              </a:ext>
            </a:extLst>
          </p:cNvPr>
          <p:cNvPicPr>
            <a:picLocks noChangeAspect="1"/>
          </p:cNvPicPr>
          <p:nvPr/>
        </p:nvPicPr>
        <p:blipFill>
          <a:blip r:embed="rId2"/>
          <a:stretch>
            <a:fillRect/>
          </a:stretch>
        </p:blipFill>
        <p:spPr>
          <a:xfrm>
            <a:off x="838200" y="2179206"/>
            <a:ext cx="4290372" cy="3890422"/>
          </a:xfrm>
          <a:prstGeom prst="rect">
            <a:avLst/>
          </a:prstGeom>
        </p:spPr>
      </p:pic>
    </p:spTree>
    <p:extLst>
      <p:ext uri="{BB962C8B-B14F-4D97-AF65-F5344CB8AC3E}">
        <p14:creationId xmlns:p14="http://schemas.microsoft.com/office/powerpoint/2010/main" xmlns="" val="360531869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9A9646-8088-48C0-9F95-182B4027D9FE}"/>
              </a:ext>
            </a:extLst>
          </p:cNvPr>
          <p:cNvSpPr>
            <a:spLocks noGrp="1"/>
          </p:cNvSpPr>
          <p:nvPr>
            <p:ph type="title"/>
          </p:nvPr>
        </p:nvSpPr>
        <p:spPr>
          <a:solidFill>
            <a:srgbClr val="66FF33"/>
          </a:solidFill>
        </p:spPr>
        <p:txBody>
          <a:bodyPr>
            <a:normAutofit fontScale="90000"/>
          </a:bodyPr>
          <a:lstStyle/>
          <a:p>
            <a:pPr algn="ctr" rtl="1"/>
            <a:r>
              <a:rPr lang="fa-IR" sz="3200" b="1" dirty="0">
                <a:cs typeface="B Nazanin" panose="00000400000000000000" pitchFamily="2" charset="-78"/>
              </a:rPr>
              <a:t>اختلالات پرده جنب، دیافراگم و مدیاستین</a:t>
            </a:r>
            <a:br>
              <a:rPr lang="fa-IR" sz="3200" b="1" dirty="0">
                <a:cs typeface="B Nazanin" panose="00000400000000000000" pitchFamily="2" charset="-78"/>
              </a:rPr>
            </a:br>
            <a:r>
              <a:rPr lang="fa-IR" sz="3200" b="1" dirty="0">
                <a:cs typeface="B Nazanin" panose="00000400000000000000" pitchFamily="2" charset="-78"/>
              </a:rPr>
              <a:t> </a:t>
            </a:r>
            <a:r>
              <a:rPr lang="en-US" sz="3200" b="1" i="0" dirty="0">
                <a:effectLst/>
                <a:latin typeface="Helvetica Neue"/>
              </a:rPr>
              <a:t>Pleural, diaphragm or mediastinal disorders</a:t>
            </a:r>
            <a:r>
              <a:rPr lang="fa-IR" sz="3200" b="1" i="0" dirty="0">
                <a:effectLst/>
                <a:latin typeface="Helvetica Neue"/>
              </a:rPr>
              <a:t/>
            </a:r>
            <a:br>
              <a:rPr lang="fa-IR" sz="3200" b="1" i="0" dirty="0">
                <a:effectLst/>
                <a:latin typeface="Helvetica Neue"/>
              </a:rPr>
            </a:br>
            <a:endParaRPr lang="en-US" sz="3200" b="1" dirty="0"/>
          </a:p>
        </p:txBody>
      </p:sp>
      <p:sp>
        <p:nvSpPr>
          <p:cNvPr id="3" name="Content Placeholder 2">
            <a:extLst>
              <a:ext uri="{FF2B5EF4-FFF2-40B4-BE49-F238E27FC236}">
                <a16:creationId xmlns:a16="http://schemas.microsoft.com/office/drawing/2014/main" xmlns="" id="{583C8FEA-D65C-48D5-85D9-E1B45BA8DB04}"/>
              </a:ext>
            </a:extLst>
          </p:cNvPr>
          <p:cNvSpPr>
            <a:spLocks noGrp="1"/>
          </p:cNvSpPr>
          <p:nvPr>
            <p:ph idx="1"/>
          </p:nvPr>
        </p:nvSpPr>
        <p:spPr>
          <a:xfrm>
            <a:off x="5052446" y="1825625"/>
            <a:ext cx="6301353" cy="4351338"/>
          </a:xfrm>
        </p:spPr>
        <p:txBody>
          <a:bodyPr>
            <a:normAutofit/>
          </a:bodyPr>
          <a:lstStyle/>
          <a:p>
            <a:pPr algn="r" rtl="1"/>
            <a:r>
              <a:rPr lang="fa-IR" sz="2400" dirty="0">
                <a:cs typeface="B Nazanin" panose="00000400000000000000" pitchFamily="2" charset="-78"/>
              </a:rPr>
              <a:t>پلاک های جنب </a:t>
            </a:r>
          </a:p>
          <a:p>
            <a:pPr algn="r" rtl="1"/>
            <a:r>
              <a:rPr lang="fa-IR" sz="2400" dirty="0">
                <a:cs typeface="B Nazanin" panose="00000400000000000000" pitchFamily="2" charset="-78"/>
              </a:rPr>
              <a:t>پنوموتوراکس </a:t>
            </a:r>
          </a:p>
          <a:p>
            <a:pPr algn="r" rtl="1"/>
            <a:r>
              <a:rPr lang="fa-IR" sz="2400" dirty="0">
                <a:cs typeface="B Nazanin" panose="00000400000000000000" pitchFamily="2" charset="-78"/>
              </a:rPr>
              <a:t>بیماریهای مدیاستین</a:t>
            </a:r>
          </a:p>
          <a:p>
            <a:pPr algn="r" rtl="1"/>
            <a:r>
              <a:rPr lang="fa-IR" sz="2400" dirty="0">
                <a:cs typeface="B Nazanin" panose="00000400000000000000" pitchFamily="2" charset="-78"/>
              </a:rPr>
              <a:t>اختلالات دیافراگم </a:t>
            </a:r>
          </a:p>
          <a:p>
            <a:pPr algn="r" rtl="1"/>
            <a:r>
              <a:rPr lang="fa-IR" sz="2400" dirty="0">
                <a:cs typeface="B Nazanin" panose="00000400000000000000" pitchFamily="2" charset="-78"/>
              </a:rPr>
              <a:t>فیبروتوراکس </a:t>
            </a:r>
          </a:p>
          <a:p>
            <a:pPr algn="r" rtl="1"/>
            <a:r>
              <a:rPr lang="fa-IR" sz="2400" dirty="0">
                <a:cs typeface="B Nazanin" panose="00000400000000000000" pitchFamily="2" charset="-78"/>
              </a:rPr>
              <a:t>هموتراکس </a:t>
            </a:r>
          </a:p>
          <a:p>
            <a:pPr algn="r" rtl="1"/>
            <a:r>
              <a:rPr lang="fa-IR" sz="2400" dirty="0">
                <a:cs typeface="B Nazanin" panose="00000400000000000000" pitchFamily="2" charset="-78"/>
              </a:rPr>
              <a:t>ایفوژن پرده جنب </a:t>
            </a:r>
            <a:endParaRPr lang="en-US" sz="2400" dirty="0"/>
          </a:p>
        </p:txBody>
      </p:sp>
      <p:grpSp>
        <p:nvGrpSpPr>
          <p:cNvPr id="7" name="Group 6">
            <a:extLst>
              <a:ext uri="{FF2B5EF4-FFF2-40B4-BE49-F238E27FC236}">
                <a16:creationId xmlns:a16="http://schemas.microsoft.com/office/drawing/2014/main" xmlns="" id="{BAE19481-8478-4926-81D0-29D4F30D2EB5}"/>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02827044-7702-414D-BC85-49560B9D891E}"/>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E65B15C8-1200-4607-AAEE-54427187DD6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6" name="Picture 5">
            <a:extLst>
              <a:ext uri="{FF2B5EF4-FFF2-40B4-BE49-F238E27FC236}">
                <a16:creationId xmlns:a16="http://schemas.microsoft.com/office/drawing/2014/main" xmlns="" id="{A53E1D7F-B3F7-4D6F-AACB-096D5224DB57}"/>
              </a:ext>
            </a:extLst>
          </p:cNvPr>
          <p:cNvPicPr>
            <a:picLocks noChangeAspect="1"/>
          </p:cNvPicPr>
          <p:nvPr/>
        </p:nvPicPr>
        <p:blipFill>
          <a:blip r:embed="rId2"/>
          <a:stretch>
            <a:fillRect/>
          </a:stretch>
        </p:blipFill>
        <p:spPr>
          <a:xfrm>
            <a:off x="838200" y="2273891"/>
            <a:ext cx="4431224" cy="3509529"/>
          </a:xfrm>
          <a:prstGeom prst="rect">
            <a:avLst/>
          </a:prstGeom>
        </p:spPr>
      </p:pic>
    </p:spTree>
    <p:extLst>
      <p:ext uri="{BB962C8B-B14F-4D97-AF65-F5344CB8AC3E}">
        <p14:creationId xmlns:p14="http://schemas.microsoft.com/office/powerpoint/2010/main" xmlns="" val="379796441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9B570-3E19-45CE-BBD0-9D885346E175}"/>
              </a:ext>
            </a:extLst>
          </p:cNvPr>
          <p:cNvSpPr>
            <a:spLocks noGrp="1"/>
          </p:cNvSpPr>
          <p:nvPr>
            <p:ph type="title"/>
          </p:nvPr>
        </p:nvSpPr>
        <p:spPr>
          <a:xfrm>
            <a:off x="838200" y="365125"/>
            <a:ext cx="10515600" cy="1349333"/>
          </a:xfrm>
          <a:solidFill>
            <a:srgbClr val="9900CC"/>
          </a:solidFill>
        </p:spPr>
        <p:txBody>
          <a:bodyPr>
            <a:noAutofit/>
          </a:bodyPr>
          <a:lstStyle/>
          <a:p>
            <a:pPr algn="ctr" rtl="1"/>
            <a:r>
              <a:rPr lang="fa-IR" sz="2800" b="1" dirty="0">
                <a:solidFill>
                  <a:schemeClr val="bg1"/>
                </a:solidFill>
                <a:cs typeface="B Nazanin" panose="00000400000000000000" pitchFamily="2" charset="-78"/>
              </a:rPr>
              <a:t>بیماری های خاص سیستم تنفسی</a:t>
            </a:r>
            <a:br>
              <a:rPr lang="fa-IR" sz="2800" b="1" dirty="0">
                <a:solidFill>
                  <a:schemeClr val="bg1"/>
                </a:solidFill>
                <a:cs typeface="B Nazanin" panose="00000400000000000000" pitchFamily="2" charset="-78"/>
              </a:rPr>
            </a:br>
            <a:r>
              <a:rPr lang="fa-IR" sz="2800" b="1" dirty="0">
                <a:solidFill>
                  <a:schemeClr val="bg1"/>
                </a:solidFill>
                <a:cs typeface="B Nazanin" panose="00000400000000000000" pitchFamily="2" charset="-78"/>
              </a:rPr>
              <a:t> </a:t>
            </a:r>
            <a:r>
              <a:rPr lang="en-US" sz="2800" b="1" i="0" dirty="0">
                <a:solidFill>
                  <a:schemeClr val="bg1"/>
                </a:solidFill>
                <a:effectLst/>
                <a:latin typeface="Helvetica Neue"/>
              </a:rPr>
              <a:t>CB40 Certain diseases of the respiratory system</a:t>
            </a:r>
            <a:endParaRPr lang="en-US" sz="2800" b="1" dirty="0">
              <a:solidFill>
                <a:schemeClr val="bg1"/>
              </a:solidFill>
            </a:endParaRPr>
          </a:p>
        </p:txBody>
      </p:sp>
      <p:sp>
        <p:nvSpPr>
          <p:cNvPr id="3" name="Content Placeholder 2">
            <a:extLst>
              <a:ext uri="{FF2B5EF4-FFF2-40B4-BE49-F238E27FC236}">
                <a16:creationId xmlns:a16="http://schemas.microsoft.com/office/drawing/2014/main" xmlns="" id="{8CD391DF-CF1B-43A1-B42A-5DB873E8E203}"/>
              </a:ext>
            </a:extLst>
          </p:cNvPr>
          <p:cNvSpPr>
            <a:spLocks noGrp="1"/>
          </p:cNvSpPr>
          <p:nvPr>
            <p:ph idx="1"/>
          </p:nvPr>
        </p:nvSpPr>
        <p:spPr>
          <a:xfrm>
            <a:off x="5362414" y="1825625"/>
            <a:ext cx="5991386" cy="4351338"/>
          </a:xfrm>
        </p:spPr>
        <p:txBody>
          <a:bodyPr/>
          <a:lstStyle/>
          <a:p>
            <a:pPr algn="r" rtl="1"/>
            <a:r>
              <a:rPr lang="fa-IR" dirty="0">
                <a:cs typeface="B Nazanin" panose="00000400000000000000" pitchFamily="2" charset="-78"/>
              </a:rPr>
              <a:t>دیسکاینزی مژک ها</a:t>
            </a:r>
          </a:p>
          <a:p>
            <a:pPr algn="r" rtl="1"/>
            <a:r>
              <a:rPr lang="fa-IR" dirty="0">
                <a:cs typeface="B Nazanin" panose="00000400000000000000" pitchFamily="2" charset="-78"/>
              </a:rPr>
              <a:t>کولپس ریوی </a:t>
            </a:r>
          </a:p>
          <a:p>
            <a:pPr algn="r" rtl="1"/>
            <a:r>
              <a:rPr lang="fa-IR" dirty="0">
                <a:cs typeface="B Nazanin" panose="00000400000000000000" pitchFamily="2" charset="-78"/>
              </a:rPr>
              <a:t>سندرم یانگ </a:t>
            </a:r>
          </a:p>
          <a:p>
            <a:pPr algn="r" rtl="1"/>
            <a:r>
              <a:rPr lang="fa-IR" dirty="0">
                <a:cs typeface="B Nazanin" panose="00000400000000000000" pitchFamily="2" charset="-78"/>
              </a:rPr>
              <a:t>آمفیزم بینابینی و جبرانی </a:t>
            </a:r>
          </a:p>
        </p:txBody>
      </p:sp>
      <p:grpSp>
        <p:nvGrpSpPr>
          <p:cNvPr id="8" name="Group 7">
            <a:extLst>
              <a:ext uri="{FF2B5EF4-FFF2-40B4-BE49-F238E27FC236}">
                <a16:creationId xmlns:a16="http://schemas.microsoft.com/office/drawing/2014/main" xmlns="" id="{CE44A124-B7DC-4E0F-8B3F-2725DEFF898E}"/>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F33ECE39-31C2-4506-81D3-2B001A6953F5}"/>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6BE7571A-E853-4B1C-B6C0-6B17AD5C881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6" name="Picture 5">
            <a:extLst>
              <a:ext uri="{FF2B5EF4-FFF2-40B4-BE49-F238E27FC236}">
                <a16:creationId xmlns:a16="http://schemas.microsoft.com/office/drawing/2014/main" xmlns="" id="{245C5398-778E-428E-996D-BDE16F20A560}"/>
              </a:ext>
            </a:extLst>
          </p:cNvPr>
          <p:cNvPicPr>
            <a:picLocks noChangeAspect="1"/>
          </p:cNvPicPr>
          <p:nvPr/>
        </p:nvPicPr>
        <p:blipFill>
          <a:blip r:embed="rId2"/>
          <a:stretch>
            <a:fillRect/>
          </a:stretch>
        </p:blipFill>
        <p:spPr>
          <a:xfrm>
            <a:off x="1086496" y="2514314"/>
            <a:ext cx="3695700" cy="2514600"/>
          </a:xfrm>
          <a:prstGeom prst="rect">
            <a:avLst/>
          </a:prstGeom>
        </p:spPr>
      </p:pic>
    </p:spTree>
    <p:extLst>
      <p:ext uri="{BB962C8B-B14F-4D97-AF65-F5344CB8AC3E}">
        <p14:creationId xmlns:p14="http://schemas.microsoft.com/office/powerpoint/2010/main" xmlns="" val="1567602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BC1C6-F95E-4717-8D4E-4A9DA1089ADC}"/>
              </a:ext>
            </a:extLst>
          </p:cNvPr>
          <p:cNvSpPr>
            <a:spLocks noGrp="1"/>
          </p:cNvSpPr>
          <p:nvPr>
            <p:ph type="title"/>
          </p:nvPr>
        </p:nvSpPr>
        <p:spPr>
          <a:solidFill>
            <a:srgbClr val="FF66FF"/>
          </a:solidFill>
        </p:spPr>
        <p:txBody>
          <a:bodyPr/>
          <a:lstStyle/>
          <a:p>
            <a:pPr algn="ctr" rtl="1"/>
            <a:r>
              <a:rPr lang="fa-IR" b="1" dirty="0">
                <a:cs typeface="B Nazanin" panose="00000400000000000000" pitchFamily="2" charset="-78"/>
              </a:rPr>
              <a:t>نارسایی تنفسی</a:t>
            </a:r>
            <a:br>
              <a:rPr lang="fa-IR" b="1" dirty="0">
                <a:cs typeface="B Nazanin" panose="00000400000000000000" pitchFamily="2" charset="-78"/>
              </a:rPr>
            </a:br>
            <a:r>
              <a:rPr lang="fa-IR" b="1" dirty="0">
                <a:cs typeface="B Nazanin" panose="00000400000000000000" pitchFamily="2" charset="-78"/>
              </a:rPr>
              <a:t> </a:t>
            </a:r>
            <a:r>
              <a:rPr lang="en-US" b="1" i="0" dirty="0">
                <a:effectLst/>
                <a:latin typeface="Helvetica Neue"/>
                <a:cs typeface="B Nazanin" panose="00000400000000000000" pitchFamily="2" charset="-78"/>
              </a:rPr>
              <a:t>CB41 Respiratory failure</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F99CBD10-64D7-48AD-B155-75432C2D67D0}"/>
              </a:ext>
            </a:extLst>
          </p:cNvPr>
          <p:cNvSpPr>
            <a:spLocks noGrp="1"/>
          </p:cNvSpPr>
          <p:nvPr>
            <p:ph idx="1"/>
          </p:nvPr>
        </p:nvSpPr>
        <p:spPr>
          <a:xfrm>
            <a:off x="5951348" y="1690688"/>
            <a:ext cx="5402451" cy="4351338"/>
          </a:xfrm>
        </p:spPr>
        <p:txBody>
          <a:bodyPr>
            <a:normAutofit/>
          </a:bodyPr>
          <a:lstStyle/>
          <a:p>
            <a:pPr algn="r" rtl="1"/>
            <a:r>
              <a:rPr lang="fa-IR" sz="2400" dirty="0">
                <a:cs typeface="B Nazanin" panose="00000400000000000000" pitchFamily="2" charset="-78"/>
              </a:rPr>
              <a:t>نارسایی تنفسی حاد </a:t>
            </a:r>
          </a:p>
          <a:p>
            <a:pPr algn="r" rtl="1"/>
            <a:r>
              <a:rPr lang="fa-IR" sz="2400" dirty="0">
                <a:cs typeface="B Nazanin" panose="00000400000000000000" pitchFamily="2" charset="-78"/>
              </a:rPr>
              <a:t>نارسایی تنفسی مزمن </a:t>
            </a:r>
          </a:p>
          <a:p>
            <a:pPr algn="r" rtl="1"/>
            <a:r>
              <a:rPr lang="fa-IR" sz="2400" dirty="0">
                <a:cs typeface="B Nazanin" panose="00000400000000000000" pitchFamily="2" charset="-78"/>
              </a:rPr>
              <a:t>نارسایی تنفسی نامشخص از نظر حاد و مزمن </a:t>
            </a:r>
          </a:p>
          <a:p>
            <a:pPr algn="r" rtl="1"/>
            <a:endParaRPr lang="en-US" sz="2400" dirty="0">
              <a:cs typeface="B Nazanin" panose="00000400000000000000" pitchFamily="2" charset="-78"/>
            </a:endParaRPr>
          </a:p>
        </p:txBody>
      </p:sp>
      <p:grpSp>
        <p:nvGrpSpPr>
          <p:cNvPr id="6" name="Group 5">
            <a:extLst>
              <a:ext uri="{FF2B5EF4-FFF2-40B4-BE49-F238E27FC236}">
                <a16:creationId xmlns:a16="http://schemas.microsoft.com/office/drawing/2014/main" xmlns="" id="{3CC7F8B9-DB6D-48FC-8113-0A6A0AE0F3F6}"/>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998452DC-8AE6-4F77-8C5C-3436118E8C31}"/>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1484033A-8CE7-4B5D-8572-F753849C4A9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9" name="Picture 8">
            <a:extLst>
              <a:ext uri="{FF2B5EF4-FFF2-40B4-BE49-F238E27FC236}">
                <a16:creationId xmlns:a16="http://schemas.microsoft.com/office/drawing/2014/main" xmlns="" id="{BE5EF011-5ABA-4FEB-8A6A-0AD8C283B811}"/>
              </a:ext>
            </a:extLst>
          </p:cNvPr>
          <p:cNvPicPr>
            <a:picLocks noChangeAspect="1"/>
          </p:cNvPicPr>
          <p:nvPr/>
        </p:nvPicPr>
        <p:blipFill>
          <a:blip r:embed="rId2"/>
          <a:stretch>
            <a:fillRect/>
          </a:stretch>
        </p:blipFill>
        <p:spPr>
          <a:xfrm>
            <a:off x="826272" y="2943605"/>
            <a:ext cx="5977619" cy="1783378"/>
          </a:xfrm>
          <a:prstGeom prst="rect">
            <a:avLst/>
          </a:prstGeom>
        </p:spPr>
      </p:pic>
    </p:spTree>
    <p:extLst>
      <p:ext uri="{BB962C8B-B14F-4D97-AF65-F5344CB8AC3E}">
        <p14:creationId xmlns:p14="http://schemas.microsoft.com/office/powerpoint/2010/main" xmlns="" val="4269775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EF23A-C435-4AC7-84C3-A723151860AA}"/>
              </a:ext>
            </a:extLst>
          </p:cNvPr>
          <p:cNvSpPr>
            <a:spLocks noGrp="1"/>
          </p:cNvSpPr>
          <p:nvPr>
            <p:ph type="title"/>
          </p:nvPr>
        </p:nvSpPr>
        <p:spPr>
          <a:solidFill>
            <a:srgbClr val="FF7C80"/>
          </a:solidFill>
        </p:spPr>
        <p:txBody>
          <a:bodyPr>
            <a:normAutofit/>
          </a:bodyPr>
          <a:lstStyle/>
          <a:p>
            <a:pPr algn="ctr" rtl="1"/>
            <a:r>
              <a:rPr lang="fa-IR" sz="2800" b="1" dirty="0">
                <a:cs typeface="B Nazanin" panose="00000400000000000000" pitchFamily="2" charset="-78"/>
              </a:rPr>
              <a:t>اختلالات سیستم تنفسی بعد از اقدامات پزشکی </a:t>
            </a:r>
            <a:br>
              <a:rPr lang="fa-IR" sz="2800" b="1" dirty="0">
                <a:cs typeface="B Nazanin" panose="00000400000000000000" pitchFamily="2" charset="-78"/>
              </a:rPr>
            </a:br>
            <a:r>
              <a:rPr lang="en-US" sz="2800" b="1" dirty="0">
                <a:cs typeface="B Nazanin" panose="00000400000000000000" pitchFamily="2" charset="-78"/>
              </a:rPr>
              <a:t> </a:t>
            </a:r>
            <a:r>
              <a:rPr lang="en-US" sz="2800" b="1" i="0" dirty="0">
                <a:effectLst/>
                <a:latin typeface="Helvetica Neue"/>
              </a:rPr>
              <a:t>Postprocedural disorders of the respiratory system</a:t>
            </a:r>
            <a:endParaRPr lang="en-US" sz="2800" b="1" dirty="0"/>
          </a:p>
        </p:txBody>
      </p:sp>
      <p:sp>
        <p:nvSpPr>
          <p:cNvPr id="3" name="Content Placeholder 2">
            <a:extLst>
              <a:ext uri="{FF2B5EF4-FFF2-40B4-BE49-F238E27FC236}">
                <a16:creationId xmlns:a16="http://schemas.microsoft.com/office/drawing/2014/main" xmlns="" id="{C0C0F97C-A0A8-41FA-8029-EC3B83CF4A96}"/>
              </a:ext>
            </a:extLst>
          </p:cNvPr>
          <p:cNvSpPr>
            <a:spLocks noGrp="1"/>
          </p:cNvSpPr>
          <p:nvPr>
            <p:ph idx="1"/>
          </p:nvPr>
        </p:nvSpPr>
        <p:spPr/>
        <p:txBody>
          <a:bodyPr>
            <a:normAutofit/>
          </a:bodyPr>
          <a:lstStyle/>
          <a:p>
            <a:pPr algn="r" rtl="1"/>
            <a:r>
              <a:rPr lang="fa-IR" sz="2400" dirty="0">
                <a:cs typeface="B Nazanin" panose="00000400000000000000" pitchFamily="2" charset="-78"/>
              </a:rPr>
              <a:t>عملکرد نامناسب تراکئوستومی </a:t>
            </a:r>
          </a:p>
          <a:p>
            <a:pPr algn="r" rtl="1"/>
            <a:r>
              <a:rPr lang="fa-IR" sz="2400" dirty="0">
                <a:cs typeface="B Nazanin" panose="00000400000000000000" pitchFamily="2" charset="-78"/>
              </a:rPr>
              <a:t>نارسایی مزمن ریوی بعد از جراحی </a:t>
            </a:r>
          </a:p>
          <a:p>
            <a:pPr algn="r" rtl="1"/>
            <a:r>
              <a:rPr lang="fa-IR" sz="2400" dirty="0">
                <a:cs typeface="B Nazanin" panose="00000400000000000000" pitchFamily="2" charset="-78"/>
              </a:rPr>
              <a:t>تنگی ساب گلوت بعد از اقدام پزشکی </a:t>
            </a:r>
          </a:p>
          <a:p>
            <a:pPr algn="r" rtl="1"/>
            <a:r>
              <a:rPr lang="fa-IR" sz="2400" dirty="0">
                <a:cs typeface="B Nazanin" panose="00000400000000000000" pitchFamily="2" charset="-78"/>
              </a:rPr>
              <a:t>تنگی نای بعد از اقدام پزشکی </a:t>
            </a:r>
          </a:p>
          <a:p>
            <a:pPr algn="r" rtl="1"/>
            <a:r>
              <a:rPr lang="fa-IR" sz="2400" dirty="0">
                <a:cs typeface="B Nazanin" panose="00000400000000000000" pitchFamily="2" charset="-78"/>
              </a:rPr>
              <a:t>انتقال مربوط به آسیب حاد ریوی </a:t>
            </a:r>
            <a:endParaRPr lang="en-US" sz="2400" dirty="0">
              <a:cs typeface="B Nazanin" panose="00000400000000000000" pitchFamily="2" charset="-78"/>
            </a:endParaRPr>
          </a:p>
        </p:txBody>
      </p:sp>
      <p:grpSp>
        <p:nvGrpSpPr>
          <p:cNvPr id="6" name="Group 5">
            <a:extLst>
              <a:ext uri="{FF2B5EF4-FFF2-40B4-BE49-F238E27FC236}">
                <a16:creationId xmlns:a16="http://schemas.microsoft.com/office/drawing/2014/main" xmlns="" id="{440FFF28-CD83-49B0-A150-96303D9FC95F}"/>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E15BA306-46F0-459C-8027-A377876C49D6}"/>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0F9FF296-7D61-4634-BE95-5DF53F052FFB}"/>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9" name="Picture 8">
            <a:extLst>
              <a:ext uri="{FF2B5EF4-FFF2-40B4-BE49-F238E27FC236}">
                <a16:creationId xmlns:a16="http://schemas.microsoft.com/office/drawing/2014/main" xmlns="" id="{DC2625D1-EBD9-4F76-A7D4-3FAC3665539C}"/>
              </a:ext>
            </a:extLst>
          </p:cNvPr>
          <p:cNvPicPr>
            <a:picLocks noChangeAspect="1"/>
          </p:cNvPicPr>
          <p:nvPr/>
        </p:nvPicPr>
        <p:blipFill>
          <a:blip r:embed="rId2"/>
          <a:stretch>
            <a:fillRect/>
          </a:stretch>
        </p:blipFill>
        <p:spPr>
          <a:xfrm>
            <a:off x="747214" y="2312637"/>
            <a:ext cx="5258787" cy="2584827"/>
          </a:xfrm>
          <a:prstGeom prst="rect">
            <a:avLst/>
          </a:prstGeom>
        </p:spPr>
      </p:pic>
    </p:spTree>
    <p:extLst>
      <p:ext uri="{BB962C8B-B14F-4D97-AF65-F5344CB8AC3E}">
        <p14:creationId xmlns:p14="http://schemas.microsoft.com/office/powerpoint/2010/main" xmlns="" val="13666855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AF1C2-9068-460D-B64F-56147D215AD8}"/>
              </a:ext>
            </a:extLst>
          </p:cNvPr>
          <p:cNvSpPr>
            <a:spLocks noGrp="1"/>
          </p:cNvSpPr>
          <p:nvPr>
            <p:ph type="title"/>
          </p:nvPr>
        </p:nvSpPr>
        <p:spPr>
          <a:solidFill>
            <a:srgbClr val="FFFF66"/>
          </a:solidFill>
        </p:spPr>
        <p:txBody>
          <a:bodyPr/>
          <a:lstStyle/>
          <a:p>
            <a:pPr algn="ctr" rtl="1"/>
            <a:r>
              <a:rPr lang="en-US" b="1" i="0" dirty="0">
                <a:solidFill>
                  <a:srgbClr val="404040"/>
                </a:solidFill>
                <a:effectLst/>
                <a:latin typeface="Helvetica Neue"/>
              </a:rPr>
              <a:t>CA00 Acute nasopharyngitis</a:t>
            </a:r>
            <a:r>
              <a:rPr lang="fa-IR" b="1" i="0" dirty="0">
                <a:solidFill>
                  <a:srgbClr val="404040"/>
                </a:solidFill>
                <a:effectLst/>
                <a:latin typeface="Helvetica Neue"/>
              </a:rPr>
              <a:t/>
            </a:r>
            <a:br>
              <a:rPr lang="fa-IR" b="1" i="0" dirty="0">
                <a:solidFill>
                  <a:srgbClr val="404040"/>
                </a:solidFill>
                <a:effectLst/>
                <a:latin typeface="Helvetica Neue"/>
              </a:rPr>
            </a:br>
            <a:r>
              <a:rPr lang="fa-IR" b="1" i="0" dirty="0">
                <a:solidFill>
                  <a:srgbClr val="404040"/>
                </a:solidFill>
                <a:effectLst/>
                <a:latin typeface="Helvetica Neue"/>
              </a:rPr>
              <a:t>نکات</a:t>
            </a:r>
            <a:endParaRPr lang="en-US" b="1" dirty="0"/>
          </a:p>
        </p:txBody>
      </p:sp>
      <p:sp>
        <p:nvSpPr>
          <p:cNvPr id="3" name="Content Placeholder 2">
            <a:extLst>
              <a:ext uri="{FF2B5EF4-FFF2-40B4-BE49-F238E27FC236}">
                <a16:creationId xmlns:a16="http://schemas.microsoft.com/office/drawing/2014/main" xmlns="" id="{33BC3CC9-5357-4FF8-B725-3F26F7F710CE}"/>
              </a:ext>
            </a:extLst>
          </p:cNvPr>
          <p:cNvSpPr>
            <a:spLocks noGrp="1"/>
          </p:cNvSpPr>
          <p:nvPr>
            <p:ph idx="1"/>
          </p:nvPr>
        </p:nvSpPr>
        <p:spPr/>
        <p:txBody>
          <a:bodyPr/>
          <a:lstStyle/>
          <a:p>
            <a:pPr algn="r" rtl="1"/>
            <a:r>
              <a:rPr lang="fa-IR" dirty="0">
                <a:cs typeface="B Nazanin" panose="00000400000000000000" pitchFamily="2" charset="-78"/>
              </a:rPr>
              <a:t>نازوفارنژیت حاد از انواع فارنژیت و گلودرد یا رینیت (عفونت و التهاب بینی ) جداگانه طبقه بندی شده است. </a:t>
            </a:r>
          </a:p>
          <a:p>
            <a:pPr algn="r" rtl="1"/>
            <a:r>
              <a:rPr lang="fa-IR" dirty="0">
                <a:cs typeface="B Nazanin" panose="00000400000000000000" pitchFamily="2" charset="-78"/>
              </a:rPr>
              <a:t>اگر عامل عفونی مشخص شده است که کدام باکتری، ویروس، قارچ و انگل است، می توانید از قسمت </a:t>
            </a:r>
            <a:r>
              <a:rPr lang="en-US" dirty="0">
                <a:cs typeface="B Nazanin" panose="00000400000000000000" pitchFamily="2" charset="-78"/>
              </a:rPr>
              <a:t>Post coordination</a:t>
            </a:r>
            <a:r>
              <a:rPr lang="fa-IR" dirty="0">
                <a:cs typeface="B Nazanin" panose="00000400000000000000" pitchFamily="2" charset="-78"/>
              </a:rPr>
              <a:t> به عامل عفونی نیز کد دهید. </a:t>
            </a:r>
            <a:endParaRPr lang="en-US" dirty="0"/>
          </a:p>
        </p:txBody>
      </p:sp>
      <p:grpSp>
        <p:nvGrpSpPr>
          <p:cNvPr id="6" name="Group 5">
            <a:extLst>
              <a:ext uri="{FF2B5EF4-FFF2-40B4-BE49-F238E27FC236}">
                <a16:creationId xmlns:a16="http://schemas.microsoft.com/office/drawing/2014/main" xmlns="" id="{0A973F82-D38D-4140-B0FE-939E9397200B}"/>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D07F373A-89F1-4B65-B185-40368F899F6F}"/>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01E2B085-9702-4B44-B007-9EB3BFD4A276}"/>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9" name="Picture 8">
            <a:extLst>
              <a:ext uri="{FF2B5EF4-FFF2-40B4-BE49-F238E27FC236}">
                <a16:creationId xmlns:a16="http://schemas.microsoft.com/office/drawing/2014/main" xmlns="" id="{F3B5D2CB-D976-482E-898C-CE41DE351DDE}"/>
              </a:ext>
            </a:extLst>
          </p:cNvPr>
          <p:cNvPicPr>
            <a:picLocks noChangeAspect="1"/>
          </p:cNvPicPr>
          <p:nvPr/>
        </p:nvPicPr>
        <p:blipFill>
          <a:blip r:embed="rId2"/>
          <a:stretch>
            <a:fillRect/>
          </a:stretch>
        </p:blipFill>
        <p:spPr>
          <a:xfrm>
            <a:off x="1218958" y="3928310"/>
            <a:ext cx="6809164" cy="2141318"/>
          </a:xfrm>
          <a:prstGeom prst="rect">
            <a:avLst/>
          </a:prstGeom>
        </p:spPr>
      </p:pic>
    </p:spTree>
    <p:extLst>
      <p:ext uri="{BB962C8B-B14F-4D97-AF65-F5344CB8AC3E}">
        <p14:creationId xmlns:p14="http://schemas.microsoft.com/office/powerpoint/2010/main" xmlns="" val="356319741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38529-9362-434C-BB82-85FC2C7E8942}"/>
              </a:ext>
            </a:extLst>
          </p:cNvPr>
          <p:cNvSpPr>
            <a:spLocks noGrp="1"/>
          </p:cNvSpPr>
          <p:nvPr>
            <p:ph type="title"/>
          </p:nvPr>
        </p:nvSpPr>
        <p:spPr>
          <a:solidFill>
            <a:srgbClr val="FFFFCC"/>
          </a:solidFill>
        </p:spPr>
        <p:txBody>
          <a:bodyPr/>
          <a:lstStyle/>
          <a:p>
            <a:pPr algn="r" rtl="1"/>
            <a:r>
              <a:rPr lang="fa-IR" b="1" dirty="0">
                <a:cs typeface="B Nazanin" panose="00000400000000000000" pitchFamily="2" charset="-78"/>
              </a:rPr>
              <a:t>نکات سینوزیت های حاد</a:t>
            </a:r>
            <a:endParaRPr lang="en-US" b="1" dirty="0"/>
          </a:p>
        </p:txBody>
      </p:sp>
      <p:pic>
        <p:nvPicPr>
          <p:cNvPr id="6" name="Picture 5">
            <a:extLst>
              <a:ext uri="{FF2B5EF4-FFF2-40B4-BE49-F238E27FC236}">
                <a16:creationId xmlns:a16="http://schemas.microsoft.com/office/drawing/2014/main" xmlns="" id="{B010820A-30D6-42C1-AEB3-4BEE2C8D0B22}"/>
              </a:ext>
            </a:extLst>
          </p:cNvPr>
          <p:cNvPicPr>
            <a:picLocks noChangeAspect="1"/>
          </p:cNvPicPr>
          <p:nvPr/>
        </p:nvPicPr>
        <p:blipFill>
          <a:blip r:embed="rId2"/>
          <a:stretch>
            <a:fillRect/>
          </a:stretch>
        </p:blipFill>
        <p:spPr>
          <a:xfrm>
            <a:off x="676004" y="1831003"/>
            <a:ext cx="5953125" cy="4238625"/>
          </a:xfrm>
          <a:prstGeom prst="rect">
            <a:avLst/>
          </a:prstGeom>
        </p:spPr>
      </p:pic>
      <p:grpSp>
        <p:nvGrpSpPr>
          <p:cNvPr id="8" name="Group 7">
            <a:extLst>
              <a:ext uri="{FF2B5EF4-FFF2-40B4-BE49-F238E27FC236}">
                <a16:creationId xmlns:a16="http://schemas.microsoft.com/office/drawing/2014/main" xmlns="" id="{3A1A0DEE-3343-45FA-864A-552A4C639887}"/>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1C208CB4-14BA-4AAE-8280-68E6472D15A4}"/>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3F8356B2-F100-4AD1-A354-E9734F20EB16}"/>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
        <p:nvSpPr>
          <p:cNvPr id="3" name="Content Placeholder 2">
            <a:extLst>
              <a:ext uri="{FF2B5EF4-FFF2-40B4-BE49-F238E27FC236}">
                <a16:creationId xmlns:a16="http://schemas.microsoft.com/office/drawing/2014/main" xmlns="" id="{8EAEA0EE-BB45-4741-B0D2-CDA0AB2B2060}"/>
              </a:ext>
            </a:extLst>
          </p:cNvPr>
          <p:cNvSpPr>
            <a:spLocks noGrp="1"/>
          </p:cNvSpPr>
          <p:nvPr>
            <p:ph idx="1"/>
          </p:nvPr>
        </p:nvSpPr>
        <p:spPr>
          <a:xfrm>
            <a:off x="4510007" y="1825625"/>
            <a:ext cx="6843793" cy="4351338"/>
          </a:xfrm>
        </p:spPr>
        <p:txBody>
          <a:bodyPr/>
          <a:lstStyle/>
          <a:p>
            <a:pPr algn="r" rtl="1"/>
            <a:r>
              <a:rPr lang="fa-IR" dirty="0">
                <a:cs typeface="B Nazanin" panose="00000400000000000000" pitchFamily="2" charset="-78"/>
              </a:rPr>
              <a:t>کد سینوزیت مزمن متفاوت از آن است</a:t>
            </a:r>
          </a:p>
          <a:p>
            <a:pPr algn="r" rtl="1"/>
            <a:r>
              <a:rPr lang="fa-IR" dirty="0">
                <a:cs typeface="B Nazanin" panose="00000400000000000000" pitchFamily="2" charset="-78"/>
              </a:rPr>
              <a:t>برای تعیین موارد ذیل می توان از کدهای تکمیلی استفاده کرد:  </a:t>
            </a:r>
          </a:p>
          <a:p>
            <a:pPr algn="r" rtl="1"/>
            <a:r>
              <a:rPr lang="fa-IR" b="1" dirty="0">
                <a:cs typeface="B Nazanin" panose="00000400000000000000" pitchFamily="2" charset="-78"/>
              </a:rPr>
              <a:t>مکان سینوس درگیر</a:t>
            </a:r>
          </a:p>
          <a:p>
            <a:pPr algn="r" rtl="1"/>
            <a:r>
              <a:rPr lang="fa-IR" b="1" dirty="0">
                <a:cs typeface="B Nazanin" panose="00000400000000000000" pitchFamily="2" charset="-78"/>
              </a:rPr>
              <a:t>سمت درگیر (چپ، راست، دوطرفه، نامشخص) </a:t>
            </a:r>
          </a:p>
          <a:p>
            <a:pPr algn="r" rtl="1"/>
            <a:r>
              <a:rPr lang="fa-IR" b="1" dirty="0">
                <a:cs typeface="B Nazanin" panose="00000400000000000000" pitchFamily="2" charset="-78"/>
              </a:rPr>
              <a:t>عامل عفونی </a:t>
            </a:r>
          </a:p>
        </p:txBody>
      </p:sp>
    </p:spTree>
    <p:extLst>
      <p:ext uri="{BB962C8B-B14F-4D97-AF65-F5344CB8AC3E}">
        <p14:creationId xmlns:p14="http://schemas.microsoft.com/office/powerpoint/2010/main" xmlns="" val="1214981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a:solidFill>
            <a:schemeClr val="accent2">
              <a:lumMod val="20000"/>
              <a:lumOff val="80000"/>
            </a:schemeClr>
          </a:solidFill>
        </p:spPr>
        <p:txBody>
          <a:bodyPr/>
          <a:lstStyle/>
          <a:p>
            <a:r>
              <a:rPr lang="en-US" sz="2800" dirty="0"/>
              <a:t>Certain arthropod-borne viral fevers (1D40‑1D4Z)</a:t>
            </a:r>
          </a:p>
        </p:txBody>
      </p:sp>
      <p:sp>
        <p:nvSpPr>
          <p:cNvPr id="3" name="Content Placeholder 2"/>
          <p:cNvSpPr>
            <a:spLocks noGrp="1"/>
          </p:cNvSpPr>
          <p:nvPr>
            <p:ph idx="1"/>
          </p:nvPr>
        </p:nvSpPr>
        <p:spPr>
          <a:xfrm>
            <a:off x="1981200" y="1295401"/>
            <a:ext cx="8229600" cy="4830763"/>
          </a:xfrm>
        </p:spPr>
        <p:txBody>
          <a:bodyPr/>
          <a:lstStyle/>
          <a:p>
            <a:r>
              <a:rPr lang="fa-IR" dirty="0"/>
              <a:t> </a:t>
            </a:r>
            <a:r>
              <a:rPr lang="fa-IR" sz="2800" dirty="0"/>
              <a:t>این تاب بلوک  اختصاص به تب های ویروسی ناشی از گزش بندپایان دارد، مثل:تب کنگو، تب زرد و زیکا</a:t>
            </a:r>
          </a:p>
          <a:p>
            <a:pPr algn="l" rtl="0"/>
            <a:r>
              <a:rPr lang="en-US" sz="2800" dirty="0"/>
              <a:t>1D49 Crimean-Congo </a:t>
            </a:r>
            <a:r>
              <a:rPr lang="en-US" sz="2800" dirty="0" err="1"/>
              <a:t>haemorrhagic</a:t>
            </a:r>
            <a:r>
              <a:rPr lang="en-US" sz="2800" dirty="0"/>
              <a:t> fever  </a:t>
            </a:r>
          </a:p>
          <a:p>
            <a:pPr algn="l" rtl="0"/>
            <a:r>
              <a:rPr lang="en-US" sz="2800" dirty="0"/>
              <a:t>1D4A Omsk </a:t>
            </a:r>
            <a:r>
              <a:rPr lang="en-US" sz="2800" dirty="0" err="1"/>
              <a:t>haemorrhagic</a:t>
            </a:r>
            <a:r>
              <a:rPr lang="en-US" sz="2800" dirty="0"/>
              <a:t> fever  </a:t>
            </a:r>
          </a:p>
          <a:p>
            <a:pPr algn="l" rtl="0"/>
            <a:r>
              <a:rPr lang="en-US" sz="2800" dirty="0"/>
              <a:t>1D4B </a:t>
            </a:r>
            <a:r>
              <a:rPr lang="en-US" sz="2800" dirty="0" err="1"/>
              <a:t>Kyasanur</a:t>
            </a:r>
            <a:r>
              <a:rPr lang="en-US" sz="2800" dirty="0"/>
              <a:t> Forest disease  </a:t>
            </a:r>
          </a:p>
          <a:p>
            <a:pPr algn="l" rtl="0"/>
            <a:r>
              <a:rPr lang="en-US" sz="2800" dirty="0"/>
              <a:t>1D4C </a:t>
            </a:r>
            <a:r>
              <a:rPr lang="en-US" sz="2800" dirty="0" err="1"/>
              <a:t>Alkhurma</a:t>
            </a:r>
            <a:r>
              <a:rPr lang="en-US" sz="2800" dirty="0"/>
              <a:t> </a:t>
            </a:r>
            <a:r>
              <a:rPr lang="en-US" sz="2800" dirty="0" err="1"/>
              <a:t>haemorrhagic</a:t>
            </a:r>
            <a:r>
              <a:rPr lang="en-US" sz="2800" dirty="0"/>
              <a:t> fever  </a:t>
            </a:r>
          </a:p>
          <a:p>
            <a:pPr algn="l" rtl="0"/>
            <a:r>
              <a:rPr lang="en-US" sz="2800" dirty="0"/>
              <a:t>1D4D Ross River disease  </a:t>
            </a:r>
          </a:p>
          <a:p>
            <a:pPr algn="l" rtl="0"/>
            <a:r>
              <a:rPr lang="en-US" sz="2800" dirty="0"/>
              <a:t>1D4E Severe fever with thrombocytopenia syndrome</a:t>
            </a:r>
            <a:endParaRPr lang="fa-IR" sz="2800"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17</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18849582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2B0E86-3B29-49C4-AC50-FEE116A43E39}"/>
              </a:ext>
            </a:extLst>
          </p:cNvPr>
          <p:cNvSpPr>
            <a:spLocks noGrp="1"/>
          </p:cNvSpPr>
          <p:nvPr>
            <p:ph type="title"/>
          </p:nvPr>
        </p:nvSpPr>
        <p:spPr>
          <a:solidFill>
            <a:schemeClr val="accent6">
              <a:lumMod val="40000"/>
              <a:lumOff val="60000"/>
            </a:schemeClr>
          </a:solidFill>
        </p:spPr>
        <p:txBody>
          <a:bodyPr>
            <a:normAutofit/>
          </a:bodyPr>
          <a:lstStyle/>
          <a:p>
            <a:pPr algn="ctr" rtl="1"/>
            <a:r>
              <a:rPr lang="fa-IR" sz="4000" b="1" dirty="0">
                <a:cs typeface="B Nazanin" panose="00000400000000000000" pitchFamily="2" charset="-78"/>
              </a:rPr>
              <a:t>نکات فارنژیت حاد  </a:t>
            </a:r>
            <a:r>
              <a:rPr lang="en-US" sz="4000" b="1" i="0" dirty="0">
                <a:effectLst/>
                <a:latin typeface="Helvetica Neue"/>
              </a:rPr>
              <a:t>CA02 Acute pharyngitis</a:t>
            </a:r>
            <a:endParaRPr lang="en-US" sz="4000"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4C4706EB-2705-4DAF-AA52-89EE593717A1}"/>
              </a:ext>
            </a:extLst>
          </p:cNvPr>
          <p:cNvSpPr>
            <a:spLocks noGrp="1"/>
          </p:cNvSpPr>
          <p:nvPr>
            <p:ph idx="1"/>
          </p:nvPr>
        </p:nvSpPr>
        <p:spPr/>
        <p:txBody>
          <a:bodyPr>
            <a:normAutofit/>
          </a:bodyPr>
          <a:lstStyle/>
          <a:p>
            <a:pPr marL="0" indent="0" algn="just" rtl="1">
              <a:buNone/>
            </a:pPr>
            <a:r>
              <a:rPr lang="fa-IR" sz="2400" dirty="0">
                <a:cs typeface="B Nazanin" panose="00000400000000000000" pitchFamily="2" charset="-78"/>
              </a:rPr>
              <a:t>گلودرد حاد (مشابه آنچه در سرماخودگی های اتفاف می افتد) اگر ویروسی یا بعد سایر باکتری ها (به جز استروپتوکوک و مننگوکوک) باشد، در این کد را گرفته و از جمله موارد مشمول فارنژیت حاد محسوب می شود</a:t>
            </a:r>
          </a:p>
        </p:txBody>
      </p:sp>
      <p:sp>
        <p:nvSpPr>
          <p:cNvPr id="7" name="TextBox 6">
            <a:extLst>
              <a:ext uri="{FF2B5EF4-FFF2-40B4-BE49-F238E27FC236}">
                <a16:creationId xmlns:a16="http://schemas.microsoft.com/office/drawing/2014/main" xmlns="" id="{DA33457F-9883-458E-9822-492F066B59B4}"/>
              </a:ext>
            </a:extLst>
          </p:cNvPr>
          <p:cNvSpPr txBox="1"/>
          <p:nvPr/>
        </p:nvSpPr>
        <p:spPr>
          <a:xfrm>
            <a:off x="5255218" y="3429000"/>
            <a:ext cx="6098582" cy="1200329"/>
          </a:xfrm>
          <a:prstGeom prst="rect">
            <a:avLst/>
          </a:prstGeom>
          <a:solidFill>
            <a:srgbClr val="FFFF00"/>
          </a:solidFill>
        </p:spPr>
        <p:txBody>
          <a:bodyPr wrap="square">
            <a:spAutoFit/>
          </a:bodyPr>
          <a:lstStyle/>
          <a:p>
            <a:pPr marL="285750" indent="-285750" algn="r" defTabSz="914400" rtl="1">
              <a:buFont typeface="Arial" panose="020B0604020202020204" pitchFamily="34" charset="0"/>
              <a:buChar char="•"/>
              <a:defRPr/>
            </a:pPr>
            <a:r>
              <a:rPr lang="fa-IR" sz="2400" dirty="0">
                <a:solidFill>
                  <a:prstClr val="black"/>
                </a:solidFill>
                <a:latin typeface="Times New Roman" panose="02020603050405020304" pitchFamily="18" charset="0"/>
                <a:cs typeface="B Nazanin" panose="00000400000000000000" pitchFamily="2" charset="-78"/>
              </a:rPr>
              <a:t>فانژیت یا گلودرد های استروپتوکوکی و مننگوکوکی در این فصل طبقه بندی نمی شوند. بلکه در فصل اول طبقه بندی می شوند</a:t>
            </a:r>
            <a:endParaRPr lang="en-US" sz="2400" dirty="0">
              <a:solidFill>
                <a:prstClr val="black"/>
              </a:solidFill>
              <a:latin typeface="Times New Roman" panose="02020603050405020304" pitchFamily="18" charset="0"/>
              <a:cs typeface="B Nazanin" panose="00000400000000000000" pitchFamily="2" charset="-78"/>
            </a:endParaRPr>
          </a:p>
        </p:txBody>
      </p:sp>
      <p:grpSp>
        <p:nvGrpSpPr>
          <p:cNvPr id="8" name="Group 7">
            <a:extLst>
              <a:ext uri="{FF2B5EF4-FFF2-40B4-BE49-F238E27FC236}">
                <a16:creationId xmlns:a16="http://schemas.microsoft.com/office/drawing/2014/main" xmlns="" id="{99E14C59-1D90-424F-9173-6D773B9FFAD2}"/>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F3921629-238B-4780-B89F-DD9ED9B7E9FF}"/>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11FBA351-0F2D-4B63-9FFA-35D2442DF8D3}"/>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6" name="Picture 5">
            <a:extLst>
              <a:ext uri="{FF2B5EF4-FFF2-40B4-BE49-F238E27FC236}">
                <a16:creationId xmlns:a16="http://schemas.microsoft.com/office/drawing/2014/main" xmlns="" id="{560E77EB-BD94-403F-835A-932D2661FA67}"/>
              </a:ext>
            </a:extLst>
          </p:cNvPr>
          <p:cNvPicPr>
            <a:picLocks noChangeAspect="1"/>
          </p:cNvPicPr>
          <p:nvPr/>
        </p:nvPicPr>
        <p:blipFill>
          <a:blip r:embed="rId2"/>
          <a:stretch>
            <a:fillRect/>
          </a:stretch>
        </p:blipFill>
        <p:spPr>
          <a:xfrm>
            <a:off x="362765" y="3000883"/>
            <a:ext cx="4441710" cy="1660923"/>
          </a:xfrm>
          <a:prstGeom prst="rect">
            <a:avLst/>
          </a:prstGeom>
        </p:spPr>
      </p:pic>
    </p:spTree>
    <p:extLst>
      <p:ext uri="{BB962C8B-B14F-4D97-AF65-F5344CB8AC3E}">
        <p14:creationId xmlns:p14="http://schemas.microsoft.com/office/powerpoint/2010/main" xmlns="" val="20166850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CB79A-85B7-40FF-929B-79A5A9D2BF44}"/>
              </a:ext>
            </a:extLst>
          </p:cNvPr>
          <p:cNvSpPr>
            <a:spLocks noGrp="1"/>
          </p:cNvSpPr>
          <p:nvPr>
            <p:ph type="title"/>
          </p:nvPr>
        </p:nvSpPr>
        <p:spPr>
          <a:solidFill>
            <a:schemeClr val="accent4">
              <a:lumMod val="60000"/>
              <a:lumOff val="40000"/>
            </a:schemeClr>
          </a:solidFill>
        </p:spPr>
        <p:txBody>
          <a:bodyPr/>
          <a:lstStyle/>
          <a:p>
            <a:pPr algn="ctr" rtl="1"/>
            <a:r>
              <a:rPr lang="en-US" b="1" i="0" dirty="0">
                <a:solidFill>
                  <a:srgbClr val="404040"/>
                </a:solidFill>
                <a:effectLst/>
                <a:latin typeface="Helvetica Neue"/>
              </a:rPr>
              <a:t>CA0J Nasal polyp</a:t>
            </a:r>
            <a:r>
              <a:rPr lang="fa-IR" b="1" i="0" dirty="0">
                <a:solidFill>
                  <a:srgbClr val="404040"/>
                </a:solidFill>
                <a:effectLst/>
                <a:latin typeface="Helvetica Neue"/>
              </a:rPr>
              <a:t/>
            </a:r>
            <a:br>
              <a:rPr lang="fa-IR" b="1" i="0" dirty="0">
                <a:solidFill>
                  <a:srgbClr val="404040"/>
                </a:solidFill>
                <a:effectLst/>
                <a:latin typeface="Helvetica Neue"/>
              </a:rPr>
            </a:br>
            <a:r>
              <a:rPr lang="fa-IR" b="1" i="0" dirty="0">
                <a:solidFill>
                  <a:srgbClr val="404040"/>
                </a:solidFill>
                <a:effectLst/>
                <a:latin typeface="Helvetica Neue"/>
              </a:rPr>
              <a:t>پولیپ بینی</a:t>
            </a:r>
            <a:endParaRPr lang="en-US" dirty="0"/>
          </a:p>
        </p:txBody>
      </p:sp>
      <p:sp>
        <p:nvSpPr>
          <p:cNvPr id="3" name="Content Placeholder 2">
            <a:extLst>
              <a:ext uri="{FF2B5EF4-FFF2-40B4-BE49-F238E27FC236}">
                <a16:creationId xmlns:a16="http://schemas.microsoft.com/office/drawing/2014/main" xmlns="" id="{2213DF89-F1FD-4004-9924-E23E8469A3EC}"/>
              </a:ext>
            </a:extLst>
          </p:cNvPr>
          <p:cNvSpPr>
            <a:spLocks noGrp="1"/>
          </p:cNvSpPr>
          <p:nvPr>
            <p:ph idx="1"/>
          </p:nvPr>
        </p:nvSpPr>
        <p:spPr/>
        <p:txBody>
          <a:bodyPr/>
          <a:lstStyle/>
          <a:p>
            <a:pPr algn="r" rtl="1"/>
            <a:r>
              <a:rPr lang="fa-IR" dirty="0">
                <a:cs typeface="B Nazanin" panose="00000400000000000000" pitchFamily="2" charset="-78"/>
              </a:rPr>
              <a:t>محل دقیق پولیپ که در کدام حفره بینی یا سینوس است را می توان ازطریق </a:t>
            </a:r>
            <a:r>
              <a:rPr lang="en-US" dirty="0">
                <a:cs typeface="B Nazanin" panose="00000400000000000000" pitchFamily="2" charset="-78"/>
              </a:rPr>
              <a:t>Extension code</a:t>
            </a:r>
            <a:r>
              <a:rPr lang="fa-IR" dirty="0">
                <a:cs typeface="B Nazanin" panose="00000400000000000000" pitchFamily="2" charset="-78"/>
              </a:rPr>
              <a:t> مشخص کرد</a:t>
            </a:r>
          </a:p>
          <a:p>
            <a:pPr algn="r" rtl="1"/>
            <a:r>
              <a:rPr lang="fa-IR" dirty="0">
                <a:cs typeface="B Nazanin" panose="00000400000000000000" pitchFamily="2" charset="-78"/>
              </a:rPr>
              <a:t>اگر همراه با سایر شرایط نظیر رنیت یا سینوزیت باشد، می توان از کدهای </a:t>
            </a:r>
            <a:r>
              <a:rPr lang="en-US" dirty="0" err="1">
                <a:cs typeface="B Nazanin" panose="00000400000000000000" pitchFamily="2" charset="-78"/>
              </a:rPr>
              <a:t>Postcoordination</a:t>
            </a:r>
            <a:r>
              <a:rPr lang="fa-IR" dirty="0">
                <a:cs typeface="B Nazanin" panose="00000400000000000000" pitchFamily="2" charset="-78"/>
              </a:rPr>
              <a:t> ارائه شده </a:t>
            </a:r>
          </a:p>
          <a:p>
            <a:pPr marL="0" indent="0" algn="r" rtl="1">
              <a:buNone/>
            </a:pPr>
            <a:r>
              <a:rPr lang="fa-IR" dirty="0">
                <a:cs typeface="B Nazanin" panose="00000400000000000000" pitchFamily="2" charset="-78"/>
              </a:rPr>
              <a:t>استفاده کرد</a:t>
            </a:r>
            <a:endParaRPr lang="en-US" dirty="0">
              <a:cs typeface="B Nazanin" panose="00000400000000000000" pitchFamily="2" charset="-78"/>
            </a:endParaRPr>
          </a:p>
        </p:txBody>
      </p:sp>
      <p:grpSp>
        <p:nvGrpSpPr>
          <p:cNvPr id="6" name="Group 5">
            <a:extLst>
              <a:ext uri="{FF2B5EF4-FFF2-40B4-BE49-F238E27FC236}">
                <a16:creationId xmlns:a16="http://schemas.microsoft.com/office/drawing/2014/main" xmlns="" id="{334256AD-DF91-4A69-BE98-DD2ED147EE23}"/>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303A03A4-BDFF-4DE4-BDC0-81F9D0D26CB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021C6B8A-6DDA-4192-94A8-5755EF5AD361}"/>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9" name="Picture 8">
            <a:extLst>
              <a:ext uri="{FF2B5EF4-FFF2-40B4-BE49-F238E27FC236}">
                <a16:creationId xmlns:a16="http://schemas.microsoft.com/office/drawing/2014/main" xmlns="" id="{A129B460-E340-47A3-A2DD-36791A68B44C}"/>
              </a:ext>
            </a:extLst>
          </p:cNvPr>
          <p:cNvPicPr>
            <a:picLocks noChangeAspect="1"/>
          </p:cNvPicPr>
          <p:nvPr/>
        </p:nvPicPr>
        <p:blipFill>
          <a:blip r:embed="rId2"/>
          <a:stretch>
            <a:fillRect/>
          </a:stretch>
        </p:blipFill>
        <p:spPr>
          <a:xfrm>
            <a:off x="963396" y="3281363"/>
            <a:ext cx="6072835" cy="2553447"/>
          </a:xfrm>
          <a:prstGeom prst="rect">
            <a:avLst/>
          </a:prstGeom>
        </p:spPr>
      </p:pic>
    </p:spTree>
    <p:extLst>
      <p:ext uri="{BB962C8B-B14F-4D97-AF65-F5344CB8AC3E}">
        <p14:creationId xmlns:p14="http://schemas.microsoft.com/office/powerpoint/2010/main" xmlns="" val="35140772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78DD4E-08BC-4AFF-AACE-EA88474234A1}"/>
              </a:ext>
            </a:extLst>
          </p:cNvPr>
          <p:cNvSpPr>
            <a:spLocks noGrp="1"/>
          </p:cNvSpPr>
          <p:nvPr>
            <p:ph type="title"/>
          </p:nvPr>
        </p:nvSpPr>
        <p:spPr>
          <a:solidFill>
            <a:srgbClr val="CCFFCC"/>
          </a:solidFill>
        </p:spPr>
        <p:txBody>
          <a:bodyPr/>
          <a:lstStyle/>
          <a:p>
            <a:pPr algn="ctr" rtl="1"/>
            <a:r>
              <a:rPr lang="fa-IR" b="1" dirty="0">
                <a:cs typeface="B Nazanin" panose="00000400000000000000" pitchFamily="2" charset="-78"/>
              </a:rPr>
              <a:t>آمفیزم  </a:t>
            </a:r>
            <a:r>
              <a:rPr lang="en-US" b="1" i="0" dirty="0">
                <a:effectLst/>
                <a:latin typeface="Arial" panose="020B0604020202020204" pitchFamily="34" charset="0"/>
              </a:rPr>
              <a:t>CA21 Emphysema</a:t>
            </a:r>
            <a:endParaRPr lang="en-US" b="1" dirty="0"/>
          </a:p>
        </p:txBody>
      </p:sp>
      <p:sp>
        <p:nvSpPr>
          <p:cNvPr id="3" name="Content Placeholder 2">
            <a:extLst>
              <a:ext uri="{FF2B5EF4-FFF2-40B4-BE49-F238E27FC236}">
                <a16:creationId xmlns:a16="http://schemas.microsoft.com/office/drawing/2014/main" xmlns="" id="{33F49345-AFB6-4843-B71C-3E9A996477E0}"/>
              </a:ext>
            </a:extLst>
          </p:cNvPr>
          <p:cNvSpPr>
            <a:spLocks noGrp="1"/>
          </p:cNvSpPr>
          <p:nvPr>
            <p:ph idx="1"/>
          </p:nvPr>
        </p:nvSpPr>
        <p:spPr>
          <a:xfrm>
            <a:off x="6726264" y="1825625"/>
            <a:ext cx="4627536" cy="4351338"/>
          </a:xfrm>
        </p:spPr>
        <p:txBody>
          <a:bodyPr>
            <a:normAutofit/>
          </a:bodyPr>
          <a:lstStyle/>
          <a:p>
            <a:pPr algn="just" rtl="1"/>
            <a:r>
              <a:rPr lang="fa-IR" sz="2400" dirty="0">
                <a:cs typeface="B Nazanin" panose="00000400000000000000" pitchFamily="2" charset="-78"/>
              </a:rPr>
              <a:t>آمفیزم به بزرگ شدن غیرطبیعی و دائمی فضاهای هوایی که در قسمت دیستال برونشیول های انتهایی هستند گفته می شود</a:t>
            </a:r>
            <a:endParaRPr lang="en-US" sz="2400" dirty="0">
              <a:cs typeface="B Nazanin" panose="00000400000000000000" pitchFamily="2" charset="-78"/>
            </a:endParaRPr>
          </a:p>
        </p:txBody>
      </p:sp>
      <p:grpSp>
        <p:nvGrpSpPr>
          <p:cNvPr id="6" name="Group 5">
            <a:extLst>
              <a:ext uri="{FF2B5EF4-FFF2-40B4-BE49-F238E27FC236}">
                <a16:creationId xmlns:a16="http://schemas.microsoft.com/office/drawing/2014/main" xmlns="" id="{63C67989-E494-4AE3-8912-075DB0DD48F7}"/>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CE873551-FAF8-48BA-9D02-308C6DE31822}"/>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C93C2ADA-5332-4CB9-A3F7-A1B7B95D8383}"/>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4098" name="Picture 2" descr="Emphysema Treatment">
            <a:extLst>
              <a:ext uri="{FF2B5EF4-FFF2-40B4-BE49-F238E27FC236}">
                <a16:creationId xmlns:a16="http://schemas.microsoft.com/office/drawing/2014/main" xmlns="" id="{11673F65-581B-4463-8E25-C77DDB937F2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8749" y="1690688"/>
            <a:ext cx="4169279" cy="322782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xmlns="" id="{CF796217-BE9B-41F2-AD91-9E248ED24A5C}"/>
              </a:ext>
            </a:extLst>
          </p:cNvPr>
          <p:cNvPicPr>
            <a:picLocks noChangeAspect="1"/>
          </p:cNvPicPr>
          <p:nvPr/>
        </p:nvPicPr>
        <p:blipFill>
          <a:blip r:embed="rId3"/>
          <a:stretch>
            <a:fillRect/>
          </a:stretch>
        </p:blipFill>
        <p:spPr>
          <a:xfrm>
            <a:off x="4683462" y="3478208"/>
            <a:ext cx="4627536" cy="2591420"/>
          </a:xfrm>
          <a:prstGeom prst="rect">
            <a:avLst/>
          </a:prstGeom>
        </p:spPr>
      </p:pic>
      <p:cxnSp>
        <p:nvCxnSpPr>
          <p:cNvPr id="10" name="Connector: Curved 9">
            <a:extLst>
              <a:ext uri="{FF2B5EF4-FFF2-40B4-BE49-F238E27FC236}">
                <a16:creationId xmlns:a16="http://schemas.microsoft.com/office/drawing/2014/main" xmlns="" id="{F9B5C99B-0B26-4170-8AF5-584A19FC614D}"/>
              </a:ext>
            </a:extLst>
          </p:cNvPr>
          <p:cNvCxnSpPr>
            <a:cxnSpLocks/>
          </p:cNvCxnSpPr>
          <p:nvPr/>
        </p:nvCxnSpPr>
        <p:spPr>
          <a:xfrm>
            <a:off x="3919200" y="2232509"/>
            <a:ext cx="1546537" cy="1072093"/>
          </a:xfrm>
          <a:prstGeom prst="curvedConnector3">
            <a:avLst>
              <a:gd name="adj1" fmla="val 50000"/>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xmlns="" val="406063338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8E622-F69C-4A50-B77D-FC1781DDC89F}"/>
              </a:ext>
            </a:extLst>
          </p:cNvPr>
          <p:cNvSpPr>
            <a:spLocks noGrp="1"/>
          </p:cNvSpPr>
          <p:nvPr>
            <p:ph type="title"/>
          </p:nvPr>
        </p:nvSpPr>
        <p:spPr>
          <a:xfrm>
            <a:off x="601889" y="315954"/>
            <a:ext cx="10515600" cy="1325563"/>
          </a:xfrm>
          <a:solidFill>
            <a:srgbClr val="CCFF99"/>
          </a:solidFill>
        </p:spPr>
        <p:txBody>
          <a:bodyPr>
            <a:noAutofit/>
          </a:bodyPr>
          <a:lstStyle/>
          <a:p>
            <a:pPr algn="ctr" rtl="1"/>
            <a:r>
              <a:rPr lang="en-US" sz="3600" b="1" i="0" dirty="0">
                <a:effectLst/>
                <a:latin typeface="Arial" panose="020B0604020202020204" pitchFamily="34" charset="0"/>
                <a:cs typeface="B Nazanin" panose="00000400000000000000" pitchFamily="2" charset="-78"/>
              </a:rPr>
              <a:t>CA22 Chronic obstructive pulmonary disease</a:t>
            </a:r>
            <a:r>
              <a:rPr lang="fa-IR" sz="3600" b="1" i="0" dirty="0">
                <a:effectLst/>
                <a:latin typeface="Arial" panose="020B0604020202020204" pitchFamily="34" charset="0"/>
                <a:cs typeface="B Nazanin" panose="00000400000000000000" pitchFamily="2" charset="-78"/>
              </a:rPr>
              <a:t/>
            </a:r>
            <a:br>
              <a:rPr lang="fa-IR" sz="3600" b="1" i="0" dirty="0">
                <a:effectLst/>
                <a:latin typeface="Arial" panose="020B0604020202020204" pitchFamily="34" charset="0"/>
                <a:cs typeface="B Nazanin" panose="00000400000000000000" pitchFamily="2" charset="-78"/>
              </a:rPr>
            </a:br>
            <a:r>
              <a:rPr lang="fa-IR" sz="3600" b="1" i="0" dirty="0">
                <a:effectLst/>
                <a:latin typeface="Arial" panose="020B0604020202020204" pitchFamily="34" charset="0"/>
                <a:cs typeface="B Nazanin" panose="00000400000000000000" pitchFamily="2" charset="-78"/>
              </a:rPr>
              <a:t>بیماری انسدادی مزمن ریوی </a:t>
            </a:r>
            <a:r>
              <a:rPr lang="en-US" sz="1400" b="0" i="0" dirty="0">
                <a:solidFill>
                  <a:srgbClr val="000000"/>
                </a:solidFill>
                <a:effectLst/>
                <a:latin typeface="Helvetica Neue"/>
              </a:rPr>
              <a:t> (COPD)</a:t>
            </a:r>
            <a:endParaRPr lang="en-US" sz="3600"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C175DFBE-268A-4084-8FA3-35938230AB5E}"/>
              </a:ext>
            </a:extLst>
          </p:cNvPr>
          <p:cNvSpPr>
            <a:spLocks noGrp="1"/>
          </p:cNvSpPr>
          <p:nvPr>
            <p:ph idx="1"/>
          </p:nvPr>
        </p:nvSpPr>
        <p:spPr>
          <a:xfrm>
            <a:off x="5114440" y="1825625"/>
            <a:ext cx="6239359" cy="4351338"/>
          </a:xfrm>
        </p:spPr>
        <p:txBody>
          <a:bodyPr>
            <a:normAutofit/>
          </a:bodyPr>
          <a:lstStyle/>
          <a:p>
            <a:pPr algn="just" rtl="1"/>
            <a:r>
              <a:rPr lang="fa-IR" dirty="0">
                <a:cs typeface="B Nazanin" panose="00000400000000000000" pitchFamily="2" charset="-78"/>
              </a:rPr>
              <a:t>یک بیماری رایج قابل پیشگیری و درمان است که با محدودیت مداوم جریان هوا مشخص می شود که معمولاً پیشرونده است و با افزایش پاسخ التهابی مزمن در مجاری هوایی همراه است.</a:t>
            </a:r>
          </a:p>
          <a:p>
            <a:pPr algn="just" rtl="1"/>
            <a:r>
              <a:rPr lang="fa-IR" dirty="0">
                <a:cs typeface="B Nazanin" panose="00000400000000000000" pitchFamily="2" charset="-78"/>
              </a:rPr>
              <a:t>تشدید </a:t>
            </a:r>
            <a:r>
              <a:rPr lang="en-US" dirty="0">
                <a:cs typeface="B Nazanin" panose="00000400000000000000" pitchFamily="2" charset="-78"/>
              </a:rPr>
              <a:t>COPD </a:t>
            </a:r>
            <a:r>
              <a:rPr lang="fa-IR" dirty="0">
                <a:cs typeface="B Nazanin" panose="00000400000000000000" pitchFamily="2" charset="-78"/>
              </a:rPr>
              <a:t>یک رویداد حاد است که با بدتر شدن علائم تنفسی بیمار مشخص می شود که فراتر از تغییرات عادی روزانه است و منجر به تغییر در دارو یا بستری شدن می شود.</a:t>
            </a:r>
            <a:endParaRPr lang="en-US" dirty="0">
              <a:cs typeface="B Nazanin" panose="00000400000000000000" pitchFamily="2" charset="-78"/>
            </a:endParaRPr>
          </a:p>
        </p:txBody>
      </p:sp>
      <p:grpSp>
        <p:nvGrpSpPr>
          <p:cNvPr id="7" name="Group 6">
            <a:extLst>
              <a:ext uri="{FF2B5EF4-FFF2-40B4-BE49-F238E27FC236}">
                <a16:creationId xmlns:a16="http://schemas.microsoft.com/office/drawing/2014/main" xmlns="" id="{F8356D24-F228-4031-BA9A-1F6370485CE1}"/>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693CB0CB-7893-4C92-BBF1-C52EF2635C70}"/>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12F289D1-35C5-4E14-AD0F-D979001213EF}"/>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
        <p:nvSpPr>
          <p:cNvPr id="10" name="TextBox 9">
            <a:extLst>
              <a:ext uri="{FF2B5EF4-FFF2-40B4-BE49-F238E27FC236}">
                <a16:creationId xmlns:a16="http://schemas.microsoft.com/office/drawing/2014/main" xmlns="" id="{0D35463A-09CC-4AD8-A8F4-E6D12739C3D5}"/>
              </a:ext>
            </a:extLst>
          </p:cNvPr>
          <p:cNvSpPr txBox="1"/>
          <p:nvPr/>
        </p:nvSpPr>
        <p:spPr>
          <a:xfrm>
            <a:off x="5624215" y="5544089"/>
            <a:ext cx="6098582" cy="646331"/>
          </a:xfrm>
          <a:prstGeom prst="rect">
            <a:avLst/>
          </a:prstGeom>
          <a:noFill/>
        </p:spPr>
        <p:txBody>
          <a:bodyPr wrap="square">
            <a:spAutoFit/>
          </a:bodyPr>
          <a:lstStyle/>
          <a:p>
            <a:pPr defTabSz="914400">
              <a:defRPr/>
            </a:pPr>
            <a:r>
              <a:rPr lang="en-US" b="1" dirty="0">
                <a:solidFill>
                  <a:srgbClr val="404040"/>
                </a:solidFill>
                <a:latin typeface="Helvetica Neue"/>
              </a:rPr>
              <a:t>CA22.0 Chronic obstructive pulmonary disease with acute exacerbation</a:t>
            </a:r>
            <a:endParaRPr lang="en-US" dirty="0">
              <a:solidFill>
                <a:prstClr val="black"/>
              </a:solidFill>
            </a:endParaRPr>
          </a:p>
        </p:txBody>
      </p:sp>
      <p:pic>
        <p:nvPicPr>
          <p:cNvPr id="11" name="Picture 10">
            <a:extLst>
              <a:ext uri="{FF2B5EF4-FFF2-40B4-BE49-F238E27FC236}">
                <a16:creationId xmlns:a16="http://schemas.microsoft.com/office/drawing/2014/main" xmlns="" id="{5F0C6E1A-42A4-4033-9892-A3B49DA515D6}"/>
              </a:ext>
            </a:extLst>
          </p:cNvPr>
          <p:cNvPicPr>
            <a:picLocks noChangeAspect="1"/>
          </p:cNvPicPr>
          <p:nvPr/>
        </p:nvPicPr>
        <p:blipFill>
          <a:blip r:embed="rId2"/>
          <a:stretch>
            <a:fillRect/>
          </a:stretch>
        </p:blipFill>
        <p:spPr>
          <a:xfrm>
            <a:off x="418615" y="2001044"/>
            <a:ext cx="4695825" cy="2000250"/>
          </a:xfrm>
          <a:prstGeom prst="rect">
            <a:avLst/>
          </a:prstGeom>
        </p:spPr>
      </p:pic>
      <p:sp>
        <p:nvSpPr>
          <p:cNvPr id="12" name="TextBox 11">
            <a:extLst>
              <a:ext uri="{FF2B5EF4-FFF2-40B4-BE49-F238E27FC236}">
                <a16:creationId xmlns:a16="http://schemas.microsoft.com/office/drawing/2014/main" xmlns="" id="{F1DAC3E5-FE71-4CC9-9FEC-A79157D77F14}"/>
              </a:ext>
            </a:extLst>
          </p:cNvPr>
          <p:cNvSpPr txBox="1"/>
          <p:nvPr/>
        </p:nvSpPr>
        <p:spPr>
          <a:xfrm>
            <a:off x="838201" y="4196713"/>
            <a:ext cx="3317311" cy="923330"/>
          </a:xfrm>
          <a:prstGeom prst="rect">
            <a:avLst/>
          </a:prstGeom>
          <a:solidFill>
            <a:srgbClr val="FFC000"/>
          </a:solidFill>
        </p:spPr>
        <p:txBody>
          <a:bodyPr wrap="square" rtlCol="0">
            <a:spAutoFit/>
          </a:bodyPr>
          <a:lstStyle/>
          <a:p>
            <a:pPr algn="just" defTabSz="914400" rtl="1">
              <a:defRPr/>
            </a:pPr>
            <a:r>
              <a:rPr lang="fa-IR" dirty="0">
                <a:solidFill>
                  <a:prstClr val="black"/>
                </a:solidFill>
                <a:cs typeface="B Nazanin" panose="00000400000000000000" pitchFamily="2" charset="-78"/>
              </a:rPr>
              <a:t>در </a:t>
            </a:r>
            <a:r>
              <a:rPr lang="en-US" dirty="0">
                <a:solidFill>
                  <a:prstClr val="black"/>
                </a:solidFill>
                <a:cs typeface="B Nazanin" panose="00000400000000000000" pitchFamily="2" charset="-78"/>
              </a:rPr>
              <a:t>ICD-11</a:t>
            </a:r>
            <a:r>
              <a:rPr lang="fa-IR" dirty="0">
                <a:solidFill>
                  <a:prstClr val="black"/>
                </a:solidFill>
                <a:cs typeface="B Nazanin" panose="00000400000000000000" pitchFamily="2" charset="-78"/>
              </a:rPr>
              <a:t>، شدت این بیماری براساس شاخص های ظرفیت تنفسی با کدهای </a:t>
            </a:r>
            <a:r>
              <a:rPr lang="en-US" dirty="0" err="1">
                <a:solidFill>
                  <a:prstClr val="black"/>
                </a:solidFill>
                <a:cs typeface="B Nazanin" panose="00000400000000000000" pitchFamily="2" charset="-78"/>
              </a:rPr>
              <a:t>Extention</a:t>
            </a:r>
            <a:r>
              <a:rPr lang="fa-IR" dirty="0">
                <a:solidFill>
                  <a:prstClr val="black"/>
                </a:solidFill>
                <a:cs typeface="B Nazanin" panose="00000400000000000000" pitchFamily="2" charset="-78"/>
              </a:rPr>
              <a:t> قابل تعیین و کدگذاری است. </a:t>
            </a:r>
            <a:endParaRPr lang="en-US" dirty="0">
              <a:solidFill>
                <a:prstClr val="black"/>
              </a:solidFill>
              <a:cs typeface="B Nazanin" panose="00000400000000000000" pitchFamily="2" charset="-78"/>
            </a:endParaRPr>
          </a:p>
        </p:txBody>
      </p:sp>
    </p:spTree>
    <p:extLst>
      <p:ext uri="{BB962C8B-B14F-4D97-AF65-F5344CB8AC3E}">
        <p14:creationId xmlns:p14="http://schemas.microsoft.com/office/powerpoint/2010/main" xmlns="" val="416708067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55D8A-5868-4222-81CB-D78D2048580D}"/>
              </a:ext>
            </a:extLst>
          </p:cNvPr>
          <p:cNvSpPr>
            <a:spLocks noGrp="1"/>
          </p:cNvSpPr>
          <p:nvPr>
            <p:ph type="title"/>
          </p:nvPr>
        </p:nvSpPr>
        <p:spPr>
          <a:solidFill>
            <a:srgbClr val="CCFF66"/>
          </a:solidFill>
        </p:spPr>
        <p:txBody>
          <a:bodyPr/>
          <a:lstStyle/>
          <a:p>
            <a:pPr algn="ctr"/>
            <a:r>
              <a:rPr lang="en-US" b="1" i="0" dirty="0">
                <a:effectLst/>
                <a:latin typeface="Arial" panose="020B0604020202020204" pitchFamily="34" charset="0"/>
              </a:rPr>
              <a:t>CA25 Cystic fibrosis</a:t>
            </a:r>
            <a:r>
              <a:rPr lang="fa-IR" b="1" i="0" dirty="0">
                <a:effectLst/>
                <a:latin typeface="Arial" panose="020B0604020202020204" pitchFamily="34" charset="0"/>
              </a:rPr>
              <a:t/>
            </a:r>
            <a:br>
              <a:rPr lang="fa-IR" b="1" i="0" dirty="0">
                <a:effectLst/>
                <a:latin typeface="Arial" panose="020B0604020202020204" pitchFamily="34" charset="0"/>
              </a:rPr>
            </a:br>
            <a:r>
              <a:rPr lang="fa-IR" b="1" i="0" dirty="0">
                <a:effectLst/>
                <a:latin typeface="Arial" panose="020B0604020202020204" pitchFamily="34" charset="0"/>
              </a:rPr>
              <a:t>فیبروز کیستیک</a:t>
            </a:r>
            <a:endParaRPr lang="en-US" dirty="0"/>
          </a:p>
        </p:txBody>
      </p:sp>
      <p:sp>
        <p:nvSpPr>
          <p:cNvPr id="3" name="Content Placeholder 2">
            <a:extLst>
              <a:ext uri="{FF2B5EF4-FFF2-40B4-BE49-F238E27FC236}">
                <a16:creationId xmlns:a16="http://schemas.microsoft.com/office/drawing/2014/main" xmlns="" id="{7EEEAAE4-C407-4EA4-B6E0-523BACFB4E33}"/>
              </a:ext>
            </a:extLst>
          </p:cNvPr>
          <p:cNvSpPr>
            <a:spLocks noGrp="1"/>
          </p:cNvSpPr>
          <p:nvPr>
            <p:ph idx="1"/>
          </p:nvPr>
        </p:nvSpPr>
        <p:spPr>
          <a:xfrm>
            <a:off x="6509288" y="1825625"/>
            <a:ext cx="4844512" cy="4351338"/>
          </a:xfrm>
        </p:spPr>
        <p:txBody>
          <a:bodyPr>
            <a:normAutofit/>
          </a:bodyPr>
          <a:lstStyle/>
          <a:p>
            <a:pPr algn="r" rtl="1"/>
            <a:r>
              <a:rPr lang="fa-IR" sz="2400" dirty="0">
                <a:cs typeface="B Nazanin" panose="00000400000000000000" pitchFamily="2" charset="-78"/>
              </a:rPr>
              <a:t>این بیماری مزمن و عموماً پیشرونده است و معمولاً در اوایل کودکی یا گاهی در بدو تولد بروز می‌کند. </a:t>
            </a:r>
          </a:p>
          <a:p>
            <a:pPr algn="r" rtl="1"/>
            <a:r>
              <a:rPr lang="fa-IR" sz="2400" dirty="0">
                <a:cs typeface="B Nazanin" panose="00000400000000000000" pitchFamily="2" charset="-78"/>
              </a:rPr>
              <a:t>با تولید عرق با محتوای نمک بالا و ترشحات مخاطی با ویسکوزیته غیر طبیعی مشخص می شود</a:t>
            </a:r>
          </a:p>
          <a:p>
            <a:pPr algn="r" rtl="1"/>
            <a:r>
              <a:rPr lang="fa-IR" sz="2400" dirty="0">
                <a:cs typeface="B Nazanin" panose="00000400000000000000" pitchFamily="2" charset="-78"/>
              </a:rPr>
              <a:t>هر اندام داخلی ممکن است درگیر باشد اما تظاهرات اصلی مربوط به دستگاه تنفسی است</a:t>
            </a:r>
            <a:endParaRPr lang="en-US" sz="2400" dirty="0"/>
          </a:p>
        </p:txBody>
      </p:sp>
      <p:grpSp>
        <p:nvGrpSpPr>
          <p:cNvPr id="8" name="Group 7">
            <a:extLst>
              <a:ext uri="{FF2B5EF4-FFF2-40B4-BE49-F238E27FC236}">
                <a16:creationId xmlns:a16="http://schemas.microsoft.com/office/drawing/2014/main" xmlns="" id="{644359ED-0972-48A6-B3CC-349412B9F725}"/>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FCE64328-743D-454A-9150-5583C3D219FC}"/>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C8AE504B-75E4-408F-BBC0-9DEF0AB7349A}"/>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4" name="Picture 3">
            <a:extLst>
              <a:ext uri="{FF2B5EF4-FFF2-40B4-BE49-F238E27FC236}">
                <a16:creationId xmlns:a16="http://schemas.microsoft.com/office/drawing/2014/main" xmlns="" id="{CA90885C-F313-42C3-9CA5-4D88470A7472}"/>
              </a:ext>
            </a:extLst>
          </p:cNvPr>
          <p:cNvPicPr>
            <a:picLocks noChangeAspect="1"/>
          </p:cNvPicPr>
          <p:nvPr/>
        </p:nvPicPr>
        <p:blipFill rotWithShape="1">
          <a:blip r:embed="rId2">
            <a:clrChange>
              <a:clrFrom>
                <a:srgbClr val="FFFFFF"/>
              </a:clrFrom>
              <a:clrTo>
                <a:srgbClr val="FFFFFF">
                  <a:alpha val="0"/>
                </a:srgbClr>
              </a:clrTo>
            </a:clrChange>
          </a:blip>
          <a:srcRect b="18339"/>
          <a:stretch/>
        </p:blipFill>
        <p:spPr>
          <a:xfrm>
            <a:off x="512004" y="2235757"/>
            <a:ext cx="6442431" cy="3507303"/>
          </a:xfrm>
          <a:prstGeom prst="rect">
            <a:avLst/>
          </a:prstGeom>
        </p:spPr>
      </p:pic>
    </p:spTree>
    <p:extLst>
      <p:ext uri="{BB962C8B-B14F-4D97-AF65-F5344CB8AC3E}">
        <p14:creationId xmlns:p14="http://schemas.microsoft.com/office/powerpoint/2010/main" xmlns="" val="80956572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8D4770-F1D3-492D-9BCA-1EA437210699}"/>
              </a:ext>
            </a:extLst>
          </p:cNvPr>
          <p:cNvSpPr>
            <a:spLocks noGrp="1"/>
          </p:cNvSpPr>
          <p:nvPr>
            <p:ph type="title"/>
          </p:nvPr>
        </p:nvSpPr>
        <p:spPr/>
        <p:txBody>
          <a:bodyPr>
            <a:normAutofit fontScale="90000"/>
          </a:bodyPr>
          <a:lstStyle/>
          <a:p>
            <a:pPr algn="r" rtl="1"/>
            <a:r>
              <a:rPr lang="fa-IR" dirty="0"/>
              <a:t>بیمار با علایم سیاه سرفه مراجعه کرده و در مطالعات تصویربرداری تشخیص فیبروز کیستیک کلاسیک داده شده</a:t>
            </a:r>
            <a:endParaRPr lang="en-US" dirty="0"/>
          </a:p>
        </p:txBody>
      </p:sp>
      <p:sp>
        <p:nvSpPr>
          <p:cNvPr id="3" name="Content Placeholder 2">
            <a:extLst>
              <a:ext uri="{FF2B5EF4-FFF2-40B4-BE49-F238E27FC236}">
                <a16:creationId xmlns:a16="http://schemas.microsoft.com/office/drawing/2014/main" xmlns="" id="{36FFC317-A064-41F4-A13E-694496F0D87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A32A19CC-5744-4916-9566-10897BE46C78}"/>
              </a:ext>
            </a:extLst>
          </p:cNvPr>
          <p:cNvPicPr>
            <a:picLocks noChangeAspect="1"/>
          </p:cNvPicPr>
          <p:nvPr/>
        </p:nvPicPr>
        <p:blipFill>
          <a:blip r:embed="rId2"/>
          <a:stretch>
            <a:fillRect/>
          </a:stretch>
        </p:blipFill>
        <p:spPr>
          <a:xfrm>
            <a:off x="722124" y="1891493"/>
            <a:ext cx="6191250" cy="2914650"/>
          </a:xfrm>
          <a:prstGeom prst="rect">
            <a:avLst/>
          </a:prstGeom>
        </p:spPr>
      </p:pic>
      <p:pic>
        <p:nvPicPr>
          <p:cNvPr id="7" name="Picture 6">
            <a:extLst>
              <a:ext uri="{FF2B5EF4-FFF2-40B4-BE49-F238E27FC236}">
                <a16:creationId xmlns:a16="http://schemas.microsoft.com/office/drawing/2014/main" xmlns="" id="{45F00967-3C76-4CA2-983E-73E74E1A2D31}"/>
              </a:ext>
            </a:extLst>
          </p:cNvPr>
          <p:cNvPicPr>
            <a:picLocks noChangeAspect="1"/>
          </p:cNvPicPr>
          <p:nvPr/>
        </p:nvPicPr>
        <p:blipFill>
          <a:blip r:embed="rId3"/>
          <a:stretch>
            <a:fillRect/>
          </a:stretch>
        </p:blipFill>
        <p:spPr>
          <a:xfrm>
            <a:off x="6913374" y="1918898"/>
            <a:ext cx="4095750" cy="3295650"/>
          </a:xfrm>
          <a:prstGeom prst="rect">
            <a:avLst/>
          </a:prstGeom>
        </p:spPr>
      </p:pic>
      <p:grpSp>
        <p:nvGrpSpPr>
          <p:cNvPr id="8" name="Group 7">
            <a:extLst>
              <a:ext uri="{FF2B5EF4-FFF2-40B4-BE49-F238E27FC236}">
                <a16:creationId xmlns:a16="http://schemas.microsoft.com/office/drawing/2014/main" xmlns="" id="{44241ED7-61E1-40A4-9B91-9F11D5DE4979}"/>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37982B70-9E01-4D65-92B4-B5F6A0ED8FC4}"/>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5E64A1EB-A244-4C7B-9632-23D88036AD84}"/>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29520342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22113C-9BF7-4459-989C-D338862998E5}"/>
              </a:ext>
            </a:extLst>
          </p:cNvPr>
          <p:cNvSpPr>
            <a:spLocks noGrp="1"/>
          </p:cNvSpPr>
          <p:nvPr>
            <p:ph type="title"/>
          </p:nvPr>
        </p:nvSpPr>
        <p:spPr>
          <a:solidFill>
            <a:schemeClr val="accent4">
              <a:lumMod val="60000"/>
              <a:lumOff val="40000"/>
            </a:schemeClr>
          </a:solidFill>
        </p:spPr>
        <p:txBody>
          <a:bodyPr>
            <a:noAutofit/>
          </a:bodyPr>
          <a:lstStyle/>
          <a:p>
            <a:r>
              <a:rPr lang="en-US" sz="3200" b="1" i="0" dirty="0">
                <a:effectLst/>
                <a:latin typeface="Arial" panose="020B0604020202020204" pitchFamily="34" charset="0"/>
              </a:rPr>
              <a:t>CA40 Pneumonia</a:t>
            </a:r>
            <a:r>
              <a:rPr lang="fa-IR" sz="3200" b="1" i="0" dirty="0">
                <a:effectLst/>
                <a:latin typeface="Arial" panose="020B0604020202020204" pitchFamily="34" charset="0"/>
              </a:rPr>
              <a:t/>
            </a:r>
            <a:br>
              <a:rPr lang="fa-IR" sz="3200" b="1" i="0" dirty="0">
                <a:effectLst/>
                <a:latin typeface="Arial" panose="020B0604020202020204" pitchFamily="34" charset="0"/>
              </a:rPr>
            </a:br>
            <a:endParaRPr lang="en-US" sz="3200" dirty="0"/>
          </a:p>
        </p:txBody>
      </p:sp>
      <p:sp>
        <p:nvSpPr>
          <p:cNvPr id="3" name="Content Placeholder 2">
            <a:extLst>
              <a:ext uri="{FF2B5EF4-FFF2-40B4-BE49-F238E27FC236}">
                <a16:creationId xmlns:a16="http://schemas.microsoft.com/office/drawing/2014/main" xmlns="" id="{CE57143F-89D8-4F13-B1DF-9792550ED152}"/>
              </a:ext>
            </a:extLst>
          </p:cNvPr>
          <p:cNvSpPr>
            <a:spLocks noGrp="1"/>
          </p:cNvSpPr>
          <p:nvPr>
            <p:ph idx="1"/>
          </p:nvPr>
        </p:nvSpPr>
        <p:spPr/>
        <p:txBody>
          <a:bodyPr>
            <a:normAutofit/>
          </a:bodyPr>
          <a:lstStyle/>
          <a:p>
            <a:pPr algn="r" rtl="1"/>
            <a:r>
              <a:rPr lang="fa-IR" sz="2400" dirty="0">
                <a:cs typeface="B Nazanin" panose="00000400000000000000" pitchFamily="2" charset="-78"/>
              </a:rPr>
              <a:t> یک بیماری ریه که اغلب اما نه همیشه ناشی از عفونت با باکتری، ویروس، قارچ یا انگل است. این بیماری با تب، لرز، سرفه همراه با تولید خلط، درد قفسه سینه و تنگی نفس مشخص می شود.</a:t>
            </a:r>
            <a:endParaRPr lang="en-US" sz="2400" dirty="0"/>
          </a:p>
        </p:txBody>
      </p:sp>
      <p:sp>
        <p:nvSpPr>
          <p:cNvPr id="6" name="AutoShape 2">
            <a:extLst>
              <a:ext uri="{FF2B5EF4-FFF2-40B4-BE49-F238E27FC236}">
                <a16:creationId xmlns:a16="http://schemas.microsoft.com/office/drawing/2014/main" xmlns="" id="{A9482FBE-8BCE-4EEF-8B9A-35ADDCB27F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dirty="0">
              <a:solidFill>
                <a:prstClr val="black"/>
              </a:solidFill>
              <a:latin typeface="Times New Roman" panose="02020603050405020304" pitchFamily="18" charset="0"/>
            </a:endParaRPr>
          </a:p>
        </p:txBody>
      </p:sp>
      <p:grpSp>
        <p:nvGrpSpPr>
          <p:cNvPr id="9" name="Group 8">
            <a:extLst>
              <a:ext uri="{FF2B5EF4-FFF2-40B4-BE49-F238E27FC236}">
                <a16:creationId xmlns:a16="http://schemas.microsoft.com/office/drawing/2014/main" xmlns="" id="{4BE327C8-3BA3-46F9-A78C-CFA7CD672A3C}"/>
              </a:ext>
            </a:extLst>
          </p:cNvPr>
          <p:cNvGrpSpPr/>
          <p:nvPr/>
        </p:nvGrpSpPr>
        <p:grpSpPr>
          <a:xfrm>
            <a:off x="2140770" y="6288130"/>
            <a:ext cx="8976719" cy="472418"/>
            <a:chOff x="2140770" y="6288130"/>
            <a:chExt cx="8976719" cy="472418"/>
          </a:xfrm>
        </p:grpSpPr>
        <p:sp>
          <p:nvSpPr>
            <p:cNvPr id="10" name="TextBox 9">
              <a:extLst>
                <a:ext uri="{FF2B5EF4-FFF2-40B4-BE49-F238E27FC236}">
                  <a16:creationId xmlns:a16="http://schemas.microsoft.com/office/drawing/2014/main" xmlns="" id="{09C8EFE7-E669-4D3F-99D1-F785C1334DF4}"/>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1" name="TextBox 10">
              <a:extLst>
                <a:ext uri="{FF2B5EF4-FFF2-40B4-BE49-F238E27FC236}">
                  <a16:creationId xmlns:a16="http://schemas.microsoft.com/office/drawing/2014/main" xmlns="" id="{3CF51362-EE31-4100-8BC4-8A6C1EF0B4C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7" name="Picture 6">
            <a:extLst>
              <a:ext uri="{FF2B5EF4-FFF2-40B4-BE49-F238E27FC236}">
                <a16:creationId xmlns:a16="http://schemas.microsoft.com/office/drawing/2014/main" xmlns="" id="{036C3607-B1E1-4948-8A02-16021452A005}"/>
              </a:ext>
            </a:extLst>
          </p:cNvPr>
          <p:cNvPicPr>
            <a:picLocks noChangeAspect="1"/>
          </p:cNvPicPr>
          <p:nvPr/>
        </p:nvPicPr>
        <p:blipFill>
          <a:blip r:embed="rId2"/>
          <a:stretch>
            <a:fillRect/>
          </a:stretch>
        </p:blipFill>
        <p:spPr>
          <a:xfrm>
            <a:off x="6089396" y="3429000"/>
            <a:ext cx="5857491" cy="1603375"/>
          </a:xfrm>
          <a:prstGeom prst="rect">
            <a:avLst/>
          </a:prstGeom>
        </p:spPr>
      </p:pic>
      <p:pic>
        <p:nvPicPr>
          <p:cNvPr id="5122" name="Picture 2" descr="X-ray image of lungs with pneumonia">
            <a:extLst>
              <a:ext uri="{FF2B5EF4-FFF2-40B4-BE49-F238E27FC236}">
                <a16:creationId xmlns:a16="http://schemas.microsoft.com/office/drawing/2014/main" xmlns="" id="{0D76A4DD-EF7A-4E5B-8BDD-36D046E69322}"/>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5118"/>
          <a:stretch/>
        </p:blipFill>
        <p:spPr bwMode="auto">
          <a:xfrm>
            <a:off x="533400" y="3358394"/>
            <a:ext cx="2311400" cy="164481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xmlns="" id="{3B1CF327-5A9D-41A2-8329-F29721B3B2D3}"/>
              </a:ext>
            </a:extLst>
          </p:cNvPr>
          <p:cNvPicPr>
            <a:picLocks noChangeAspect="1"/>
          </p:cNvPicPr>
          <p:nvPr/>
        </p:nvPicPr>
        <p:blipFill>
          <a:blip r:embed="rId4"/>
          <a:stretch>
            <a:fillRect/>
          </a:stretch>
        </p:blipFill>
        <p:spPr>
          <a:xfrm>
            <a:off x="2494155" y="2716828"/>
            <a:ext cx="3352800" cy="3352800"/>
          </a:xfrm>
          <a:prstGeom prst="rect">
            <a:avLst/>
          </a:prstGeom>
        </p:spPr>
      </p:pic>
      <p:sp>
        <p:nvSpPr>
          <p:cNvPr id="13" name="TextBox 12">
            <a:extLst>
              <a:ext uri="{FF2B5EF4-FFF2-40B4-BE49-F238E27FC236}">
                <a16:creationId xmlns:a16="http://schemas.microsoft.com/office/drawing/2014/main" xmlns="" id="{ECCBB511-3A69-4CA7-AB3E-316EC2FF3D13}"/>
              </a:ext>
            </a:extLst>
          </p:cNvPr>
          <p:cNvSpPr txBox="1"/>
          <p:nvPr/>
        </p:nvSpPr>
        <p:spPr>
          <a:xfrm>
            <a:off x="8142514" y="2876490"/>
            <a:ext cx="3164115" cy="400110"/>
          </a:xfrm>
          <a:prstGeom prst="rect">
            <a:avLst/>
          </a:prstGeom>
          <a:noFill/>
        </p:spPr>
        <p:txBody>
          <a:bodyPr wrap="square" rtlCol="0">
            <a:spAutoFit/>
          </a:bodyPr>
          <a:lstStyle/>
          <a:p>
            <a:pPr algn="r" defTabSz="914400" rtl="1">
              <a:defRPr/>
            </a:pPr>
            <a:r>
              <a:rPr lang="fa-IR" sz="2000" b="1" dirty="0">
                <a:solidFill>
                  <a:srgbClr val="FF0000"/>
                </a:solidFill>
              </a:rPr>
              <a:t>موارد خارج از این فصل </a:t>
            </a:r>
            <a:endParaRPr lang="en-US" sz="2000" b="1" dirty="0">
              <a:solidFill>
                <a:srgbClr val="FF0000"/>
              </a:solidFill>
            </a:endParaRPr>
          </a:p>
        </p:txBody>
      </p:sp>
    </p:spTree>
    <p:extLst>
      <p:ext uri="{BB962C8B-B14F-4D97-AF65-F5344CB8AC3E}">
        <p14:creationId xmlns:p14="http://schemas.microsoft.com/office/powerpoint/2010/main" xmlns="" val="32246877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379CC-8FB2-4D1B-91BE-083D81D5D6F3}"/>
              </a:ext>
            </a:extLst>
          </p:cNvPr>
          <p:cNvSpPr>
            <a:spLocks noGrp="1"/>
          </p:cNvSpPr>
          <p:nvPr>
            <p:ph type="title"/>
          </p:nvPr>
        </p:nvSpPr>
        <p:spPr>
          <a:solidFill>
            <a:srgbClr val="CCFFCC"/>
          </a:solidFill>
        </p:spPr>
        <p:txBody>
          <a:bodyPr/>
          <a:lstStyle/>
          <a:p>
            <a:pPr algn="ctr"/>
            <a:r>
              <a:rPr lang="en-US" b="1" i="0" dirty="0">
                <a:solidFill>
                  <a:srgbClr val="404040"/>
                </a:solidFill>
                <a:effectLst/>
                <a:latin typeface="Helvetica Neue"/>
              </a:rPr>
              <a:t>CA44 Pyothorax</a:t>
            </a:r>
            <a:endParaRPr lang="en-US" b="1" dirty="0">
              <a:solidFill>
                <a:srgbClr val="D45800"/>
              </a:solidFill>
              <a:latin typeface="Arial" panose="020B0604020202020204" pitchFamily="34" charset="0"/>
            </a:endParaRPr>
          </a:p>
        </p:txBody>
      </p:sp>
      <p:sp>
        <p:nvSpPr>
          <p:cNvPr id="8" name="Content Placeholder 2">
            <a:extLst>
              <a:ext uri="{FF2B5EF4-FFF2-40B4-BE49-F238E27FC236}">
                <a16:creationId xmlns:a16="http://schemas.microsoft.com/office/drawing/2014/main" xmlns="" id="{A7740DC4-C1D0-4C1F-AF83-D20BD8DD4187}"/>
              </a:ext>
            </a:extLst>
          </p:cNvPr>
          <p:cNvSpPr txBox="1">
            <a:spLocks/>
          </p:cNvSpPr>
          <p:nvPr/>
        </p:nvSpPr>
        <p:spPr>
          <a:xfrm>
            <a:off x="3006672" y="1825625"/>
            <a:ext cx="834712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defRPr/>
            </a:pPr>
            <a:r>
              <a:rPr lang="fa-IR" dirty="0">
                <a:solidFill>
                  <a:prstClr val="black"/>
                </a:solidFill>
                <a:latin typeface="Times New Roman" panose="02020603050405020304" pitchFamily="18" charset="0"/>
                <a:cs typeface="B Nazanin" panose="00000400000000000000" pitchFamily="2" charset="-78"/>
              </a:rPr>
              <a:t>التهاب ترشحی فضای پلور، معمولاً به دلیل عفونت حاد باکتریایی</a:t>
            </a:r>
          </a:p>
          <a:p>
            <a:pPr algn="r" rtl="1">
              <a:defRPr/>
            </a:pPr>
            <a:r>
              <a:rPr lang="fa-IR" dirty="0">
                <a:solidFill>
                  <a:prstClr val="black"/>
                </a:solidFill>
                <a:latin typeface="Times New Roman" panose="02020603050405020304" pitchFamily="18" charset="0"/>
                <a:cs typeface="B Nazanin" panose="00000400000000000000" pitchFamily="2" charset="-78"/>
              </a:rPr>
              <a:t>می تواند به عنوان یک عارضه پنومونی، توراکوتومی، آبسه (ریه، کبد یا زیر دیافراگم)، یا ترومای نافذ با عفونت ثانویه رخ دهد.</a:t>
            </a:r>
          </a:p>
          <a:p>
            <a:pPr algn="r" rtl="1">
              <a:defRPr/>
            </a:pPr>
            <a:r>
              <a:rPr lang="fa-IR" dirty="0">
                <a:solidFill>
                  <a:prstClr val="black"/>
                </a:solidFill>
                <a:latin typeface="Times New Roman" panose="02020603050405020304" pitchFamily="18" charset="0"/>
                <a:cs typeface="B Nazanin" panose="00000400000000000000" pitchFamily="2" charset="-78"/>
              </a:rPr>
              <a:t>شامل </a:t>
            </a:r>
          </a:p>
          <a:p>
            <a:pPr algn="r" rtl="1">
              <a:defRPr/>
            </a:pPr>
            <a:r>
              <a:rPr lang="en-US" sz="2000" dirty="0">
                <a:solidFill>
                  <a:srgbClr val="000000"/>
                </a:solidFill>
                <a:latin typeface="Helvetica Neue"/>
              </a:rPr>
              <a:t>empyema</a:t>
            </a:r>
          </a:p>
          <a:p>
            <a:pPr algn="r" rtl="1">
              <a:defRPr/>
            </a:pPr>
            <a:r>
              <a:rPr lang="en-US" sz="2000" dirty="0" err="1">
                <a:solidFill>
                  <a:srgbClr val="000000"/>
                </a:solidFill>
                <a:latin typeface="Helvetica Neue"/>
              </a:rPr>
              <a:t>pyopneumothorax</a:t>
            </a:r>
            <a:endParaRPr lang="en-US" sz="2000" dirty="0">
              <a:solidFill>
                <a:srgbClr val="000000"/>
              </a:solidFill>
              <a:latin typeface="Helvetica Neue"/>
            </a:endParaRPr>
          </a:p>
          <a:p>
            <a:pPr algn="r" rtl="1">
              <a:defRPr/>
            </a:pPr>
            <a:endParaRPr lang="en-US" dirty="0">
              <a:solidFill>
                <a:prstClr val="black"/>
              </a:solidFill>
              <a:latin typeface="Times New Roman" panose="02020603050405020304" pitchFamily="18" charset="0"/>
            </a:endParaRPr>
          </a:p>
        </p:txBody>
      </p:sp>
      <p:grpSp>
        <p:nvGrpSpPr>
          <p:cNvPr id="9" name="Group 8">
            <a:extLst>
              <a:ext uri="{FF2B5EF4-FFF2-40B4-BE49-F238E27FC236}">
                <a16:creationId xmlns:a16="http://schemas.microsoft.com/office/drawing/2014/main" xmlns="" id="{FB03C6DA-0B38-4612-A62F-CBEDE2441045}"/>
              </a:ext>
            </a:extLst>
          </p:cNvPr>
          <p:cNvGrpSpPr/>
          <p:nvPr/>
        </p:nvGrpSpPr>
        <p:grpSpPr>
          <a:xfrm>
            <a:off x="2140770" y="6288130"/>
            <a:ext cx="8976719" cy="472418"/>
            <a:chOff x="2140770" y="6288130"/>
            <a:chExt cx="8976719" cy="472418"/>
          </a:xfrm>
        </p:grpSpPr>
        <p:sp>
          <p:nvSpPr>
            <p:cNvPr id="10" name="TextBox 9">
              <a:extLst>
                <a:ext uri="{FF2B5EF4-FFF2-40B4-BE49-F238E27FC236}">
                  <a16:creationId xmlns:a16="http://schemas.microsoft.com/office/drawing/2014/main" xmlns="" id="{54DEC37D-F846-49BF-9471-0C6FC3E518EA}"/>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1" name="TextBox 10">
              <a:extLst>
                <a:ext uri="{FF2B5EF4-FFF2-40B4-BE49-F238E27FC236}">
                  <a16:creationId xmlns:a16="http://schemas.microsoft.com/office/drawing/2014/main" xmlns="" id="{C5E783DC-56C8-49FC-B0B2-8EFD19CF02A1}"/>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4" name="Picture 3">
            <a:extLst>
              <a:ext uri="{FF2B5EF4-FFF2-40B4-BE49-F238E27FC236}">
                <a16:creationId xmlns:a16="http://schemas.microsoft.com/office/drawing/2014/main" xmlns="" id="{63F1A83C-11AE-46F5-810C-49BA799C3B01}"/>
              </a:ext>
            </a:extLst>
          </p:cNvPr>
          <p:cNvPicPr>
            <a:picLocks noChangeAspect="1"/>
          </p:cNvPicPr>
          <p:nvPr/>
        </p:nvPicPr>
        <p:blipFill>
          <a:blip r:embed="rId2"/>
          <a:stretch>
            <a:fillRect/>
          </a:stretch>
        </p:blipFill>
        <p:spPr>
          <a:xfrm>
            <a:off x="1092147" y="2850178"/>
            <a:ext cx="3829050" cy="3219450"/>
          </a:xfrm>
          <a:prstGeom prst="rect">
            <a:avLst/>
          </a:prstGeom>
        </p:spPr>
      </p:pic>
    </p:spTree>
    <p:extLst>
      <p:ext uri="{BB962C8B-B14F-4D97-AF65-F5344CB8AC3E}">
        <p14:creationId xmlns:p14="http://schemas.microsoft.com/office/powerpoint/2010/main" xmlns="" val="38546575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40FE8-891F-4ABC-8324-AD274C6DA928}"/>
              </a:ext>
            </a:extLst>
          </p:cNvPr>
          <p:cNvSpPr>
            <a:spLocks noGrp="1"/>
          </p:cNvSpPr>
          <p:nvPr>
            <p:ph type="title"/>
          </p:nvPr>
        </p:nvSpPr>
        <p:spPr>
          <a:solidFill>
            <a:srgbClr val="00CCFF"/>
          </a:solidFill>
        </p:spPr>
        <p:txBody>
          <a:bodyPr>
            <a:normAutofit/>
          </a:bodyPr>
          <a:lstStyle/>
          <a:p>
            <a:pPr algn="ctr" rtl="1"/>
            <a:r>
              <a:rPr lang="en-US" sz="3200" b="1" i="0" dirty="0">
                <a:solidFill>
                  <a:srgbClr val="404040"/>
                </a:solidFill>
                <a:effectLst/>
                <a:latin typeface="Helvetica Neue"/>
              </a:rPr>
              <a:t>CB01 Pulmonary oedema</a:t>
            </a:r>
            <a:endParaRPr lang="en-US" sz="6600" b="1" dirty="0"/>
          </a:p>
        </p:txBody>
      </p:sp>
      <p:sp>
        <p:nvSpPr>
          <p:cNvPr id="3" name="Content Placeholder 2">
            <a:extLst>
              <a:ext uri="{FF2B5EF4-FFF2-40B4-BE49-F238E27FC236}">
                <a16:creationId xmlns:a16="http://schemas.microsoft.com/office/drawing/2014/main" xmlns="" id="{5C5ED737-6168-4DDD-A292-43B11083A7DD}"/>
              </a:ext>
            </a:extLst>
          </p:cNvPr>
          <p:cNvSpPr>
            <a:spLocks noGrp="1"/>
          </p:cNvSpPr>
          <p:nvPr>
            <p:ph idx="1"/>
          </p:nvPr>
        </p:nvSpPr>
        <p:spPr>
          <a:xfrm>
            <a:off x="6691086" y="2141537"/>
            <a:ext cx="4662714" cy="4351338"/>
          </a:xfrm>
        </p:spPr>
        <p:txBody>
          <a:bodyPr>
            <a:normAutofit/>
          </a:bodyPr>
          <a:lstStyle/>
          <a:p>
            <a:pPr marL="0" indent="0" algn="r" rtl="1">
              <a:buNone/>
            </a:pPr>
            <a:r>
              <a:rPr lang="fa-IR" sz="2400" b="1" dirty="0">
                <a:solidFill>
                  <a:schemeClr val="accent6">
                    <a:lumMod val="50000"/>
                  </a:schemeClr>
                </a:solidFill>
                <a:cs typeface="B Nazanin" panose="00000400000000000000" pitchFamily="2" charset="-78"/>
              </a:rPr>
              <a:t>ادم ریوی وضعیتی است که در اثر مایع اضافی در ریه ها ایجاد می شود.</a:t>
            </a:r>
          </a:p>
          <a:p>
            <a:pPr marL="0" indent="0" algn="r" rtl="1">
              <a:buNone/>
            </a:pPr>
            <a:r>
              <a:rPr lang="fa-IR" sz="2400" b="1" dirty="0">
                <a:solidFill>
                  <a:schemeClr val="accent6">
                    <a:lumMod val="50000"/>
                  </a:schemeClr>
                </a:solidFill>
                <a:cs typeface="B Nazanin" panose="00000400000000000000" pitchFamily="2" charset="-78"/>
              </a:rPr>
              <a:t>اگر همراه با نارسایی قلبی یا بیماری قلبی نامشخص باشد، کدی از فصل بیماریهای سیستم گردش خون به آن تعلق می گیرد</a:t>
            </a:r>
          </a:p>
          <a:p>
            <a:pPr marL="0" indent="0" algn="r" rtl="1">
              <a:buNone/>
            </a:pPr>
            <a:endParaRPr lang="fa-IR" sz="2400" b="1" dirty="0">
              <a:solidFill>
                <a:schemeClr val="accent6">
                  <a:lumMod val="50000"/>
                </a:schemeClr>
              </a:solidFill>
              <a:cs typeface="B Nazanin" panose="00000400000000000000" pitchFamily="2" charset="-78"/>
            </a:endParaRPr>
          </a:p>
          <a:p>
            <a:pPr marL="0" indent="0" algn="r" rtl="1">
              <a:buNone/>
            </a:pPr>
            <a:r>
              <a:rPr lang="fa-IR" sz="2400" b="1" dirty="0">
                <a:solidFill>
                  <a:schemeClr val="accent6">
                    <a:lumMod val="50000"/>
                  </a:schemeClr>
                </a:solidFill>
                <a:cs typeface="B Nazanin" panose="00000400000000000000" pitchFamily="2" charset="-78"/>
              </a:rPr>
              <a:t>ریه درگیر اگر مشخص بود، می توان از کدهای </a:t>
            </a:r>
            <a:r>
              <a:rPr lang="en-US" sz="2400" b="1" dirty="0">
                <a:solidFill>
                  <a:schemeClr val="accent6">
                    <a:lumMod val="50000"/>
                  </a:schemeClr>
                </a:solidFill>
                <a:cs typeface="B Nazanin" panose="00000400000000000000" pitchFamily="2" charset="-78"/>
              </a:rPr>
              <a:t>Extension</a:t>
            </a:r>
            <a:r>
              <a:rPr lang="fa-IR" sz="2400" b="1" dirty="0">
                <a:solidFill>
                  <a:schemeClr val="accent6">
                    <a:lumMod val="50000"/>
                  </a:schemeClr>
                </a:solidFill>
                <a:cs typeface="B Nazanin" panose="00000400000000000000" pitchFamily="2" charset="-78"/>
              </a:rPr>
              <a:t> استفاده کرد. </a:t>
            </a:r>
          </a:p>
        </p:txBody>
      </p:sp>
      <p:grpSp>
        <p:nvGrpSpPr>
          <p:cNvPr id="8" name="Group 7">
            <a:extLst>
              <a:ext uri="{FF2B5EF4-FFF2-40B4-BE49-F238E27FC236}">
                <a16:creationId xmlns:a16="http://schemas.microsoft.com/office/drawing/2014/main" xmlns="" id="{9E7641EB-A39A-4750-AA0E-B10F249B9A3E}"/>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40D7930F-88B6-4DBF-A686-9AFA5CE7295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92E94AFA-1F78-4AC3-8B7F-AD88C5EE94B4}"/>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6" name="Picture 5">
            <a:extLst>
              <a:ext uri="{FF2B5EF4-FFF2-40B4-BE49-F238E27FC236}">
                <a16:creationId xmlns:a16="http://schemas.microsoft.com/office/drawing/2014/main" xmlns="" id="{85EE3FCB-F2E7-466D-A76B-69CABC7897D7}"/>
              </a:ext>
            </a:extLst>
          </p:cNvPr>
          <p:cNvPicPr>
            <a:picLocks noChangeAspect="1"/>
          </p:cNvPicPr>
          <p:nvPr/>
        </p:nvPicPr>
        <p:blipFill>
          <a:blip r:embed="rId2"/>
          <a:stretch>
            <a:fillRect/>
          </a:stretch>
        </p:blipFill>
        <p:spPr>
          <a:xfrm>
            <a:off x="939800" y="2096882"/>
            <a:ext cx="5419725" cy="3781425"/>
          </a:xfrm>
          <a:prstGeom prst="rect">
            <a:avLst/>
          </a:prstGeom>
        </p:spPr>
      </p:pic>
    </p:spTree>
    <p:extLst>
      <p:ext uri="{BB962C8B-B14F-4D97-AF65-F5344CB8AC3E}">
        <p14:creationId xmlns:p14="http://schemas.microsoft.com/office/powerpoint/2010/main" xmlns="" val="3247703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D933A1-4766-40D9-B2A3-C851755FFDBC}"/>
              </a:ext>
            </a:extLst>
          </p:cNvPr>
          <p:cNvSpPr>
            <a:spLocks noGrp="1"/>
          </p:cNvSpPr>
          <p:nvPr>
            <p:ph type="title"/>
          </p:nvPr>
        </p:nvSpPr>
        <p:spPr>
          <a:solidFill>
            <a:schemeClr val="accent4">
              <a:lumMod val="60000"/>
              <a:lumOff val="40000"/>
            </a:schemeClr>
          </a:solidFill>
        </p:spPr>
        <p:txBody>
          <a:bodyPr/>
          <a:lstStyle/>
          <a:p>
            <a:pPr rtl="1"/>
            <a:r>
              <a:rPr lang="en-US" b="1" i="0" dirty="0">
                <a:solidFill>
                  <a:srgbClr val="404040"/>
                </a:solidFill>
                <a:effectLst/>
                <a:latin typeface="Helvetica Neue"/>
              </a:rPr>
              <a:t>CB41 Respiratory failure</a:t>
            </a:r>
            <a:endParaRPr lang="en-US" dirty="0"/>
          </a:p>
        </p:txBody>
      </p:sp>
      <p:sp>
        <p:nvSpPr>
          <p:cNvPr id="3" name="Content Placeholder 2">
            <a:extLst>
              <a:ext uri="{FF2B5EF4-FFF2-40B4-BE49-F238E27FC236}">
                <a16:creationId xmlns:a16="http://schemas.microsoft.com/office/drawing/2014/main" xmlns="" id="{A26A7B14-36A4-479A-99C4-08AEDDBD6A54}"/>
              </a:ext>
            </a:extLst>
          </p:cNvPr>
          <p:cNvSpPr>
            <a:spLocks noGrp="1"/>
          </p:cNvSpPr>
          <p:nvPr>
            <p:ph idx="1"/>
          </p:nvPr>
        </p:nvSpPr>
        <p:spPr>
          <a:xfrm>
            <a:off x="838200" y="1825625"/>
            <a:ext cx="10515600" cy="2187136"/>
          </a:xfrm>
        </p:spPr>
        <p:txBody>
          <a:bodyPr>
            <a:normAutofit/>
          </a:bodyPr>
          <a:lstStyle/>
          <a:p>
            <a:pPr algn="r" rtl="1"/>
            <a:r>
              <a:rPr lang="fa-IR" sz="2400" b="1" dirty="0">
                <a:cs typeface="B Nazanin" panose="00000400000000000000" pitchFamily="2" charset="-78"/>
              </a:rPr>
              <a:t>نارسایی تنفسی یک اختلال تهدید کننده زندگی در اکسیژن رسانی یا حذف </a:t>
            </a:r>
            <a:r>
              <a:rPr lang="en-US" sz="2400" b="1" dirty="0">
                <a:cs typeface="B Nazanin" panose="00000400000000000000" pitchFamily="2" charset="-78"/>
              </a:rPr>
              <a:t>CO2 </a:t>
            </a:r>
            <a:r>
              <a:rPr lang="fa-IR" sz="2400" b="1" dirty="0">
                <a:cs typeface="B Nazanin" panose="00000400000000000000" pitchFamily="2" charset="-78"/>
              </a:rPr>
              <a:t>است. سطح اکسیژن خون به طور خطرناکی پایین می آید یا سطح دی اکسید کربن به طور خطرناکی بالا می رود. </a:t>
            </a:r>
            <a:endParaRPr lang="en-US" sz="2400" b="1" dirty="0"/>
          </a:p>
        </p:txBody>
      </p:sp>
      <p:grpSp>
        <p:nvGrpSpPr>
          <p:cNvPr id="8" name="Group 7">
            <a:extLst>
              <a:ext uri="{FF2B5EF4-FFF2-40B4-BE49-F238E27FC236}">
                <a16:creationId xmlns:a16="http://schemas.microsoft.com/office/drawing/2014/main" xmlns="" id="{D85886CA-E0E4-47DB-AF27-F2431D2B4F4F}"/>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D910A0CA-EB59-41C3-8BB7-A5611F6E0999}"/>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F0611AFB-1227-46E2-94C1-C5AEB5B9B453}"/>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B1DE41D1-DA69-4799-9683-743C3008A800}"/>
              </a:ext>
            </a:extLst>
          </p:cNvPr>
          <p:cNvPicPr>
            <a:picLocks noChangeAspect="1"/>
          </p:cNvPicPr>
          <p:nvPr/>
        </p:nvPicPr>
        <p:blipFill>
          <a:blip r:embed="rId2"/>
          <a:stretch>
            <a:fillRect/>
          </a:stretch>
        </p:blipFill>
        <p:spPr>
          <a:xfrm>
            <a:off x="838200" y="2881453"/>
            <a:ext cx="4765386" cy="1326727"/>
          </a:xfrm>
          <a:prstGeom prst="rect">
            <a:avLst/>
          </a:prstGeom>
        </p:spPr>
      </p:pic>
      <p:pic>
        <p:nvPicPr>
          <p:cNvPr id="11" name="Picture 10">
            <a:extLst>
              <a:ext uri="{FF2B5EF4-FFF2-40B4-BE49-F238E27FC236}">
                <a16:creationId xmlns:a16="http://schemas.microsoft.com/office/drawing/2014/main" xmlns="" id="{88F28299-5B7B-4908-B3E0-5ADAF3A47CEC}"/>
              </a:ext>
            </a:extLst>
          </p:cNvPr>
          <p:cNvPicPr>
            <a:picLocks noChangeAspect="1"/>
          </p:cNvPicPr>
          <p:nvPr/>
        </p:nvPicPr>
        <p:blipFill>
          <a:blip r:embed="rId3"/>
          <a:stretch>
            <a:fillRect/>
          </a:stretch>
        </p:blipFill>
        <p:spPr>
          <a:xfrm>
            <a:off x="838200" y="4368298"/>
            <a:ext cx="6000750" cy="1866900"/>
          </a:xfrm>
          <a:prstGeom prst="rect">
            <a:avLst/>
          </a:prstGeom>
        </p:spPr>
      </p:pic>
      <p:sp>
        <p:nvSpPr>
          <p:cNvPr id="12" name="TextBox 11">
            <a:extLst>
              <a:ext uri="{FF2B5EF4-FFF2-40B4-BE49-F238E27FC236}">
                <a16:creationId xmlns:a16="http://schemas.microsoft.com/office/drawing/2014/main" xmlns="" id="{B2957B07-5763-43A4-9532-8AE61A1C5367}"/>
              </a:ext>
            </a:extLst>
          </p:cNvPr>
          <p:cNvSpPr txBox="1"/>
          <p:nvPr/>
        </p:nvSpPr>
        <p:spPr>
          <a:xfrm>
            <a:off x="5950857" y="2919193"/>
            <a:ext cx="5166632" cy="1754326"/>
          </a:xfrm>
          <a:prstGeom prst="rect">
            <a:avLst/>
          </a:prstGeom>
          <a:noFill/>
        </p:spPr>
        <p:txBody>
          <a:bodyPr wrap="square" rtlCol="0">
            <a:spAutoFit/>
          </a:bodyPr>
          <a:lstStyle/>
          <a:p>
            <a:pPr algn="r" defTabSz="914400" rtl="1">
              <a:defRPr/>
            </a:pPr>
            <a:r>
              <a:rPr lang="fa-IR" dirty="0">
                <a:solidFill>
                  <a:prstClr val="black"/>
                </a:solidFill>
                <a:cs typeface="B Nazanin" panose="00000400000000000000" pitchFamily="2" charset="-78"/>
              </a:rPr>
              <a:t>با دیسترس تنفسی حاد و دیسترس تنفسی نوزاد متفاوت است </a:t>
            </a:r>
          </a:p>
          <a:p>
            <a:pPr algn="r" defTabSz="914400" rtl="1">
              <a:defRPr/>
            </a:pPr>
            <a:endParaRPr lang="fa-IR" dirty="0">
              <a:solidFill>
                <a:prstClr val="black"/>
              </a:solidFill>
              <a:cs typeface="B Nazanin" panose="00000400000000000000" pitchFamily="2" charset="-78"/>
            </a:endParaRPr>
          </a:p>
          <a:p>
            <a:pPr algn="r" defTabSz="914400" rtl="1">
              <a:defRPr/>
            </a:pPr>
            <a:endParaRPr lang="fa-IR" dirty="0">
              <a:solidFill>
                <a:prstClr val="black"/>
              </a:solidFill>
              <a:cs typeface="B Nazanin" panose="00000400000000000000" pitchFamily="2" charset="-78"/>
            </a:endParaRPr>
          </a:p>
          <a:p>
            <a:pPr algn="r" defTabSz="914400" rtl="1">
              <a:defRPr/>
            </a:pPr>
            <a:endParaRPr lang="fa-IR" dirty="0">
              <a:solidFill>
                <a:prstClr val="black"/>
              </a:solidFill>
              <a:cs typeface="B Nazanin" panose="00000400000000000000" pitchFamily="2" charset="-78"/>
            </a:endParaRPr>
          </a:p>
          <a:p>
            <a:pPr algn="r" defTabSz="914400" rtl="1">
              <a:defRPr/>
            </a:pPr>
            <a:r>
              <a:rPr lang="fa-IR" dirty="0">
                <a:solidFill>
                  <a:prstClr val="black"/>
                </a:solidFill>
                <a:cs typeface="B Nazanin" panose="00000400000000000000" pitchFamily="2" charset="-78"/>
              </a:rPr>
              <a:t>تعیین علت الزامی بوده و در کدگذاری گواهی مرگ نیز، تا جای ممکن نباید این کد را به عنوان علت زمینه مرگ انتخاب نمود</a:t>
            </a:r>
            <a:endParaRPr lang="en-US" dirty="0">
              <a:solidFill>
                <a:prstClr val="black"/>
              </a:solidFill>
              <a:cs typeface="B Nazanin" panose="00000400000000000000" pitchFamily="2" charset="-78"/>
            </a:endParaRPr>
          </a:p>
        </p:txBody>
      </p:sp>
    </p:spTree>
    <p:extLst>
      <p:ext uri="{BB962C8B-B14F-4D97-AF65-F5344CB8AC3E}">
        <p14:creationId xmlns:p14="http://schemas.microsoft.com/office/powerpoint/2010/main" xmlns="" val="2502764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sz="3200" dirty="0"/>
              <a:t>Certain zoonotic viral diseases (1D60‑1D6Z)</a:t>
            </a:r>
          </a:p>
        </p:txBody>
      </p:sp>
      <p:sp>
        <p:nvSpPr>
          <p:cNvPr id="3" name="Content Placeholder 2"/>
          <p:cNvSpPr>
            <a:spLocks noGrp="1"/>
          </p:cNvSpPr>
          <p:nvPr>
            <p:ph idx="1"/>
          </p:nvPr>
        </p:nvSpPr>
        <p:spPr/>
        <p:txBody>
          <a:bodyPr/>
          <a:lstStyle/>
          <a:p>
            <a:r>
              <a:rPr lang="fa-IR" sz="2800" dirty="0"/>
              <a:t>این بلوک اختصاص به بیماری های ویروسی مختص یک منطقه جغرافیایی خاص دارد، برای مثال سندرم تنفسی خاورمیانه</a:t>
            </a:r>
          </a:p>
          <a:p>
            <a:pPr algn="l" rtl="0"/>
            <a:r>
              <a:rPr lang="en-US" sz="2000" dirty="0"/>
              <a:t>1D60 Filovirus disease  </a:t>
            </a:r>
          </a:p>
          <a:p>
            <a:pPr algn="l" rtl="0"/>
            <a:r>
              <a:rPr lang="en-US" sz="2000" dirty="0"/>
              <a:t>1D61 Arenavirus disease  </a:t>
            </a:r>
          </a:p>
          <a:p>
            <a:pPr algn="l" rtl="0"/>
            <a:r>
              <a:rPr lang="en-US" sz="2000" dirty="0"/>
              <a:t>1D62 Hantavirus disease  </a:t>
            </a:r>
          </a:p>
          <a:p>
            <a:pPr algn="l" rtl="0"/>
            <a:r>
              <a:rPr lang="en-US" sz="2000" dirty="0"/>
              <a:t>1D63 </a:t>
            </a:r>
            <a:r>
              <a:rPr lang="en-US" sz="2000" dirty="0" err="1"/>
              <a:t>Henipavirus</a:t>
            </a:r>
            <a:r>
              <a:rPr lang="en-US" sz="2000" dirty="0"/>
              <a:t> encephalitis  </a:t>
            </a:r>
          </a:p>
          <a:p>
            <a:pPr algn="l" rtl="0"/>
            <a:r>
              <a:rPr lang="en-US" sz="2000" dirty="0"/>
              <a:t>1D64 Middle East respiratory syndrome  </a:t>
            </a:r>
          </a:p>
          <a:p>
            <a:pPr algn="l" rtl="0"/>
            <a:r>
              <a:rPr lang="en-US" sz="2000" dirty="0"/>
              <a:t>1D65 Severe acute respiratory syndrome  </a:t>
            </a:r>
          </a:p>
          <a:p>
            <a:pPr algn="l" rtl="0"/>
            <a:r>
              <a:rPr lang="en-US" sz="2000" dirty="0"/>
              <a:t>1D6Y Other specified zoonotic viral diseases  </a:t>
            </a:r>
          </a:p>
          <a:p>
            <a:pPr algn="l" rtl="0"/>
            <a:r>
              <a:rPr lang="en-US" sz="2000" dirty="0"/>
              <a:t>1D6Z Zoonotic viral disease, virus unspecified </a:t>
            </a: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18</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72562119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5F2F8-46AA-4422-9684-57674BB76906}"/>
              </a:ext>
            </a:extLst>
          </p:cNvPr>
          <p:cNvSpPr>
            <a:spLocks noGrp="1"/>
          </p:cNvSpPr>
          <p:nvPr>
            <p:ph type="title"/>
          </p:nvPr>
        </p:nvSpPr>
        <p:spPr/>
        <p:txBody>
          <a:bodyPr/>
          <a:lstStyle/>
          <a:p>
            <a:pPr algn="r" rtl="1"/>
            <a:r>
              <a:rPr lang="fa-IR" dirty="0"/>
              <a:t>مثال </a:t>
            </a:r>
            <a:endParaRPr lang="en-US" dirty="0"/>
          </a:p>
        </p:txBody>
      </p:sp>
      <p:sp>
        <p:nvSpPr>
          <p:cNvPr id="3" name="Content Placeholder 2">
            <a:extLst>
              <a:ext uri="{FF2B5EF4-FFF2-40B4-BE49-F238E27FC236}">
                <a16:creationId xmlns:a16="http://schemas.microsoft.com/office/drawing/2014/main" xmlns="" id="{048BE7F3-CE83-4CFF-9DDB-20BE06AC0100}"/>
              </a:ext>
            </a:extLst>
          </p:cNvPr>
          <p:cNvSpPr>
            <a:spLocks noGrp="1"/>
          </p:cNvSpPr>
          <p:nvPr>
            <p:ph idx="1"/>
          </p:nvPr>
        </p:nvSpPr>
        <p:spPr/>
        <p:txBody>
          <a:bodyPr/>
          <a:lstStyle/>
          <a:p>
            <a:pPr algn="r" rtl="1"/>
            <a:r>
              <a:rPr lang="fa-IR" b="1" dirty="0">
                <a:cs typeface="B Nazanin" panose="00000400000000000000" pitchFamily="2" charset="-78"/>
              </a:rPr>
              <a:t>هایپرتروفی لوزه ها</a:t>
            </a:r>
          </a:p>
          <a:p>
            <a:pPr algn="r" rtl="1"/>
            <a:r>
              <a:rPr lang="fa-IR" b="1" dirty="0">
                <a:cs typeface="B Nazanin" panose="00000400000000000000" pitchFamily="2" charset="-78"/>
              </a:rPr>
              <a:t>ابسه لوب فوقانی ریه راست به همراه پنومونی  </a:t>
            </a:r>
            <a:endParaRPr lang="en-US" b="1" dirty="0">
              <a:cs typeface="B Nazanin" panose="00000400000000000000" pitchFamily="2" charset="-78"/>
            </a:endParaRPr>
          </a:p>
          <a:p>
            <a:pPr algn="r" rtl="1"/>
            <a:r>
              <a:rPr lang="fa-IR" b="1" dirty="0">
                <a:cs typeface="B Nazanin" panose="00000400000000000000" pitchFamily="2" charset="-78"/>
              </a:rPr>
              <a:t>پنومونی دوطرفه ناشی از استروپتوکوکوس پنومونی مقاوم به پنی سیلین همراه با شوک سپتیک  </a:t>
            </a:r>
            <a:endParaRPr lang="en-US" b="1" dirty="0">
              <a:cs typeface="B Nazanin" panose="00000400000000000000" pitchFamily="2" charset="-78"/>
            </a:endParaRPr>
          </a:p>
          <a:p>
            <a:pPr algn="r" rtl="1"/>
            <a:r>
              <a:rPr lang="fa-IR" b="1" dirty="0">
                <a:cs typeface="B Nazanin" panose="00000400000000000000" pitchFamily="2" charset="-78"/>
              </a:rPr>
              <a:t>بیماری انسدادی مزمن ریوی با تشدید علایم </a:t>
            </a:r>
          </a:p>
        </p:txBody>
      </p:sp>
      <p:grpSp>
        <p:nvGrpSpPr>
          <p:cNvPr id="4" name="Group 3">
            <a:extLst>
              <a:ext uri="{FF2B5EF4-FFF2-40B4-BE49-F238E27FC236}">
                <a16:creationId xmlns:a16="http://schemas.microsoft.com/office/drawing/2014/main" xmlns="" id="{092F896A-8406-4720-848B-C7C86FEE7D89}"/>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B7D33A7B-9BA3-4AAB-8D86-3BE744F204F2}"/>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59E6E4CF-8E8B-436D-B655-3ACB9B8C8015}"/>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35249099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3C1D44-870E-43E4-8986-ECBD3AAF17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9767E37-A376-4612-BD28-F21DADFA8E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C2D19FC9-569E-4062-8141-CBBA236F059F}"/>
              </a:ext>
            </a:extLst>
          </p:cNvPr>
          <p:cNvPicPr>
            <a:picLocks noChangeAspect="1"/>
          </p:cNvPicPr>
          <p:nvPr/>
        </p:nvPicPr>
        <p:blipFill>
          <a:blip r:embed="rId2"/>
          <a:stretch>
            <a:fillRect/>
          </a:stretch>
        </p:blipFill>
        <p:spPr>
          <a:xfrm>
            <a:off x="638175" y="876455"/>
            <a:ext cx="10915650" cy="5607094"/>
          </a:xfrm>
          <a:prstGeom prst="rect">
            <a:avLst/>
          </a:prstGeom>
        </p:spPr>
      </p:pic>
      <p:sp>
        <p:nvSpPr>
          <p:cNvPr id="6" name="TextBox 5">
            <a:extLst>
              <a:ext uri="{FF2B5EF4-FFF2-40B4-BE49-F238E27FC236}">
                <a16:creationId xmlns:a16="http://schemas.microsoft.com/office/drawing/2014/main" xmlns="" id="{5D7DDF2E-3501-431C-B5BB-1B5B2D8C9F54}"/>
              </a:ext>
            </a:extLst>
          </p:cNvPr>
          <p:cNvSpPr txBox="1"/>
          <p:nvPr/>
        </p:nvSpPr>
        <p:spPr>
          <a:xfrm>
            <a:off x="838200" y="311705"/>
            <a:ext cx="6098582" cy="369332"/>
          </a:xfrm>
          <a:prstGeom prst="rect">
            <a:avLst/>
          </a:prstGeom>
          <a:noFill/>
        </p:spPr>
        <p:txBody>
          <a:bodyPr wrap="square">
            <a:spAutoFit/>
          </a:bodyPr>
          <a:lstStyle/>
          <a:p>
            <a:pPr algn="r" defTabSz="914400" rtl="1">
              <a:defRPr/>
            </a:pPr>
            <a:r>
              <a:rPr lang="fa-IR" b="1" dirty="0">
                <a:solidFill>
                  <a:prstClr val="black"/>
                </a:solidFill>
                <a:cs typeface="B Nazanin" panose="00000400000000000000" pitchFamily="2" charset="-78"/>
              </a:rPr>
              <a:t>هایپرتروفی لوزه ها</a:t>
            </a:r>
          </a:p>
        </p:txBody>
      </p:sp>
      <p:grpSp>
        <p:nvGrpSpPr>
          <p:cNvPr id="7" name="Group 6">
            <a:extLst>
              <a:ext uri="{FF2B5EF4-FFF2-40B4-BE49-F238E27FC236}">
                <a16:creationId xmlns:a16="http://schemas.microsoft.com/office/drawing/2014/main" xmlns="" id="{0E400EC9-70DD-46FD-9C81-B58BBB4B1125}"/>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5BA5CEEF-084A-492B-98D4-2131E59209FA}"/>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F521A7FE-4D98-4E5F-9BD6-76850979044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250555432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BC1F19-ED43-410C-98CC-6D3F103EBEF2}"/>
              </a:ext>
            </a:extLst>
          </p:cNvPr>
          <p:cNvSpPr>
            <a:spLocks noGrp="1"/>
          </p:cNvSpPr>
          <p:nvPr>
            <p:ph type="title"/>
          </p:nvPr>
        </p:nvSpPr>
        <p:spPr/>
        <p:txBody>
          <a:bodyPr>
            <a:normAutofit/>
          </a:bodyPr>
          <a:lstStyle/>
          <a:p>
            <a:pPr algn="ctr"/>
            <a:r>
              <a:rPr lang="fa-IR" b="1" dirty="0">
                <a:cs typeface="B Nazanin" panose="00000400000000000000" pitchFamily="2" charset="-78"/>
              </a:rPr>
              <a:t>ابسه لوب فوقانی ریه راست به همراه پنومونی  </a:t>
            </a:r>
            <a:r>
              <a:rPr lang="en-US" b="1" dirty="0">
                <a:cs typeface="B Nazanin" panose="00000400000000000000" pitchFamily="2" charset="-78"/>
              </a:rPr>
              <a:t/>
            </a:r>
            <a:br>
              <a:rPr lang="en-US" b="1" dirty="0">
                <a:cs typeface="B Nazanin" panose="00000400000000000000" pitchFamily="2" charset="-78"/>
              </a:rPr>
            </a:br>
            <a:endParaRPr lang="en-US" dirty="0"/>
          </a:p>
        </p:txBody>
      </p:sp>
      <p:sp>
        <p:nvSpPr>
          <p:cNvPr id="3" name="Content Placeholder 2">
            <a:extLst>
              <a:ext uri="{FF2B5EF4-FFF2-40B4-BE49-F238E27FC236}">
                <a16:creationId xmlns:a16="http://schemas.microsoft.com/office/drawing/2014/main" xmlns="" id="{0C888428-1626-42BA-8ECA-F24C29ADB3E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30FE80B2-951E-4F9E-881B-FB9073ABDC25}"/>
              </a:ext>
            </a:extLst>
          </p:cNvPr>
          <p:cNvPicPr>
            <a:picLocks noChangeAspect="1"/>
          </p:cNvPicPr>
          <p:nvPr/>
        </p:nvPicPr>
        <p:blipFill>
          <a:blip r:embed="rId2"/>
          <a:stretch>
            <a:fillRect/>
          </a:stretch>
        </p:blipFill>
        <p:spPr>
          <a:xfrm>
            <a:off x="628650" y="1443037"/>
            <a:ext cx="10934700" cy="3971925"/>
          </a:xfrm>
          <a:prstGeom prst="rect">
            <a:avLst/>
          </a:prstGeom>
        </p:spPr>
      </p:pic>
      <p:grpSp>
        <p:nvGrpSpPr>
          <p:cNvPr id="6" name="Group 5">
            <a:extLst>
              <a:ext uri="{FF2B5EF4-FFF2-40B4-BE49-F238E27FC236}">
                <a16:creationId xmlns:a16="http://schemas.microsoft.com/office/drawing/2014/main" xmlns="" id="{8A969789-2437-4B6A-8C87-431C7EDE6F8D}"/>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F1C54E5F-DB93-4598-84CE-4CD80ABF692F}"/>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B1F071F8-31B4-4AFF-A08F-E0F9B504FB75}"/>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297419343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17F84A-5066-449A-9561-8507FDEC21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F0347A5-965C-418C-A65B-E808EC31A9F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891B8C38-147F-40E8-82C7-98BC8C1DB6DD}"/>
              </a:ext>
            </a:extLst>
          </p:cNvPr>
          <p:cNvPicPr>
            <a:picLocks noChangeAspect="1"/>
          </p:cNvPicPr>
          <p:nvPr/>
        </p:nvPicPr>
        <p:blipFill>
          <a:blip r:embed="rId2"/>
          <a:stretch>
            <a:fillRect/>
          </a:stretch>
        </p:blipFill>
        <p:spPr>
          <a:xfrm>
            <a:off x="628650" y="365124"/>
            <a:ext cx="10725150" cy="5923005"/>
          </a:xfrm>
          <a:prstGeom prst="rect">
            <a:avLst/>
          </a:prstGeom>
        </p:spPr>
      </p:pic>
      <p:grpSp>
        <p:nvGrpSpPr>
          <p:cNvPr id="6" name="Group 5">
            <a:extLst>
              <a:ext uri="{FF2B5EF4-FFF2-40B4-BE49-F238E27FC236}">
                <a16:creationId xmlns:a16="http://schemas.microsoft.com/office/drawing/2014/main" xmlns="" id="{05F8E928-0A9B-470E-A8DE-E663B4A77B18}"/>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2BB3C378-4E3F-4F75-A344-29AFB258BC6E}"/>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26733AA7-728A-4BCF-BED0-410B28AF3BA4}"/>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96034639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22BDF9-4CD8-48B6-97E6-0A07580DF7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881F060-7BDD-41F5-8802-B072B2DDF3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F921607F-F359-4455-B1F7-0517AA9F7D73}"/>
              </a:ext>
            </a:extLst>
          </p:cNvPr>
          <p:cNvPicPr>
            <a:picLocks noChangeAspect="1"/>
          </p:cNvPicPr>
          <p:nvPr/>
        </p:nvPicPr>
        <p:blipFill>
          <a:blip r:embed="rId2"/>
          <a:stretch>
            <a:fillRect/>
          </a:stretch>
        </p:blipFill>
        <p:spPr>
          <a:xfrm>
            <a:off x="1417772" y="681037"/>
            <a:ext cx="5295900" cy="5067300"/>
          </a:xfrm>
          <a:prstGeom prst="rect">
            <a:avLst/>
          </a:prstGeom>
        </p:spPr>
      </p:pic>
      <p:grpSp>
        <p:nvGrpSpPr>
          <p:cNvPr id="6" name="Group 5">
            <a:extLst>
              <a:ext uri="{FF2B5EF4-FFF2-40B4-BE49-F238E27FC236}">
                <a16:creationId xmlns:a16="http://schemas.microsoft.com/office/drawing/2014/main" xmlns="" id="{E77861F9-1C19-474F-B0C5-1EFAA5466FB1}"/>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6AFB7987-5BA7-42D9-B84C-03AA743DE9A2}"/>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C2F5B584-4F28-4888-A6B0-B5B32C47591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26418638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76CA4-444E-401B-BC1F-4A9C5CB65F78}"/>
              </a:ext>
            </a:extLst>
          </p:cNvPr>
          <p:cNvSpPr>
            <a:spLocks noGrp="1"/>
          </p:cNvSpPr>
          <p:nvPr>
            <p:ph type="ctrTitle"/>
          </p:nvPr>
        </p:nvSpPr>
        <p:spPr>
          <a:xfrm>
            <a:off x="6096000" y="1540972"/>
            <a:ext cx="4572000" cy="1450356"/>
          </a:xfrm>
          <a:solidFill>
            <a:srgbClr val="92D050"/>
          </a:solidFill>
        </p:spPr>
        <p:txBody>
          <a:bodyPr>
            <a:normAutofit/>
          </a:bodyPr>
          <a:lstStyle/>
          <a:p>
            <a:r>
              <a:rPr lang="fa-IR" sz="7200" b="1" dirty="0">
                <a:cs typeface="B Nazanin" panose="00000400000000000000" pitchFamily="2" charset="-78"/>
              </a:rPr>
              <a:t>فصل 13 </a:t>
            </a:r>
            <a:endParaRPr lang="en-US" sz="7200" b="1" dirty="0"/>
          </a:p>
        </p:txBody>
      </p:sp>
      <p:sp>
        <p:nvSpPr>
          <p:cNvPr id="3" name="Subtitle 2">
            <a:extLst>
              <a:ext uri="{FF2B5EF4-FFF2-40B4-BE49-F238E27FC236}">
                <a16:creationId xmlns:a16="http://schemas.microsoft.com/office/drawing/2014/main" xmlns="" id="{6E5147C4-B331-47B7-86F9-0DCEBB4382D9}"/>
              </a:ext>
            </a:extLst>
          </p:cNvPr>
          <p:cNvSpPr>
            <a:spLocks noGrp="1"/>
          </p:cNvSpPr>
          <p:nvPr>
            <p:ph type="subTitle" idx="1"/>
          </p:nvPr>
        </p:nvSpPr>
        <p:spPr>
          <a:xfrm>
            <a:off x="5136827" y="3246896"/>
            <a:ext cx="6927742" cy="1270419"/>
          </a:xfrm>
        </p:spPr>
        <p:txBody>
          <a:bodyPr>
            <a:normAutofit fontScale="77500" lnSpcReduction="20000"/>
          </a:bodyPr>
          <a:lstStyle/>
          <a:p>
            <a:pPr rtl="1"/>
            <a:r>
              <a:rPr lang="fa-IR" sz="3600" b="1" dirty="0">
                <a:solidFill>
                  <a:schemeClr val="accent6">
                    <a:lumMod val="50000"/>
                  </a:schemeClr>
                </a:solidFill>
                <a:cs typeface="B Nazanin" panose="00000400000000000000" pitchFamily="2" charset="-78"/>
              </a:rPr>
              <a:t>بیماریهای سیستم گوارش </a:t>
            </a:r>
          </a:p>
          <a:p>
            <a:pPr rtl="1"/>
            <a:endParaRPr lang="fa-IR" sz="3600" b="1" dirty="0">
              <a:solidFill>
                <a:schemeClr val="accent6">
                  <a:lumMod val="50000"/>
                </a:schemeClr>
              </a:solidFill>
              <a:cs typeface="B Nazanin" panose="00000400000000000000" pitchFamily="2" charset="-78"/>
            </a:endParaRPr>
          </a:p>
          <a:p>
            <a:pPr rtl="1"/>
            <a:r>
              <a:rPr lang="en-US" sz="3600" b="1" i="0" dirty="0">
                <a:solidFill>
                  <a:schemeClr val="accent6">
                    <a:lumMod val="50000"/>
                  </a:schemeClr>
                </a:solidFill>
                <a:effectLst/>
                <a:latin typeface="Arial" panose="020B0604020202020204" pitchFamily="34" charset="0"/>
              </a:rPr>
              <a:t>Diseases of the digestive system</a:t>
            </a:r>
            <a:endParaRPr lang="en-US" sz="3600" b="1" dirty="0">
              <a:solidFill>
                <a:schemeClr val="accent6">
                  <a:lumMod val="50000"/>
                </a:schemeClr>
              </a:solidFill>
            </a:endParaRPr>
          </a:p>
        </p:txBody>
      </p:sp>
      <p:grpSp>
        <p:nvGrpSpPr>
          <p:cNvPr id="4" name="Group 3">
            <a:extLst>
              <a:ext uri="{FF2B5EF4-FFF2-40B4-BE49-F238E27FC236}">
                <a16:creationId xmlns:a16="http://schemas.microsoft.com/office/drawing/2014/main" xmlns="" id="{7BD516BC-AD22-4864-96B4-197B2CEE18FD}"/>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53274228-A843-4337-A04A-C77172405E90}"/>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D6FD5D99-C9BB-4FC3-ACA3-146945728EC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7" name="Picture 6">
            <a:extLst>
              <a:ext uri="{FF2B5EF4-FFF2-40B4-BE49-F238E27FC236}">
                <a16:creationId xmlns:a16="http://schemas.microsoft.com/office/drawing/2014/main" xmlns="" id="{23C4D4DE-9561-4B4D-9CE4-D8322F2A9669}"/>
              </a:ext>
            </a:extLst>
          </p:cNvPr>
          <p:cNvPicPr>
            <a:picLocks noChangeAspect="1"/>
          </p:cNvPicPr>
          <p:nvPr/>
        </p:nvPicPr>
        <p:blipFill>
          <a:blip r:embed="rId3"/>
          <a:stretch>
            <a:fillRect/>
          </a:stretch>
        </p:blipFill>
        <p:spPr>
          <a:xfrm>
            <a:off x="1074511" y="576262"/>
            <a:ext cx="4038600" cy="5705475"/>
          </a:xfrm>
          <a:prstGeom prst="rect">
            <a:avLst/>
          </a:prstGeom>
        </p:spPr>
      </p:pic>
      <p:sp>
        <p:nvSpPr>
          <p:cNvPr id="8" name="TextBox 7">
            <a:extLst>
              <a:ext uri="{FF2B5EF4-FFF2-40B4-BE49-F238E27FC236}">
                <a16:creationId xmlns:a16="http://schemas.microsoft.com/office/drawing/2014/main" xmlns="" id="{A3858BE5-26A0-4A9B-A554-43125FF2ED3E}"/>
              </a:ext>
            </a:extLst>
          </p:cNvPr>
          <p:cNvSpPr txBox="1"/>
          <p:nvPr/>
        </p:nvSpPr>
        <p:spPr>
          <a:xfrm>
            <a:off x="6524786" y="4585346"/>
            <a:ext cx="3998563" cy="1200329"/>
          </a:xfrm>
          <a:prstGeom prst="rect">
            <a:avLst/>
          </a:prstGeom>
          <a:noFill/>
        </p:spPr>
        <p:txBody>
          <a:bodyPr wrap="square" rtlCol="0">
            <a:spAutoFit/>
          </a:bodyPr>
          <a:lstStyle/>
          <a:p>
            <a:pPr algn="ctr" defTabSz="914400" rtl="1">
              <a:defRPr/>
            </a:pPr>
            <a:r>
              <a:rPr lang="fa-IR" b="1" dirty="0">
                <a:solidFill>
                  <a:srgbClr val="4472C4"/>
                </a:solidFill>
                <a:cs typeface="B Nazanin" panose="00000400000000000000" pitchFamily="2" charset="-78"/>
              </a:rPr>
              <a:t>دکتر زهراسادات آزادمنجیر</a:t>
            </a:r>
          </a:p>
          <a:p>
            <a:pPr algn="ctr" defTabSz="914400" rtl="1">
              <a:defRPr/>
            </a:pPr>
            <a:r>
              <a:rPr lang="fa-IR" b="1" dirty="0">
                <a:solidFill>
                  <a:srgbClr val="4472C4"/>
                </a:solidFill>
                <a:cs typeface="B Nazanin" panose="00000400000000000000" pitchFamily="2" charset="-78"/>
              </a:rPr>
              <a:t>عضو هیات علمی دانشگاه علوم پزشکی تهران</a:t>
            </a:r>
          </a:p>
          <a:p>
            <a:pPr algn="ctr" defTabSz="914400" rtl="1">
              <a:defRPr/>
            </a:pPr>
            <a:r>
              <a:rPr lang="fa-IR" b="1" dirty="0">
                <a:solidFill>
                  <a:srgbClr val="4472C4"/>
                </a:solidFill>
                <a:cs typeface="B Nazanin" panose="00000400000000000000" pitchFamily="2" charset="-78"/>
              </a:rPr>
              <a:t>دکتری تخصصی مدیریت اطلاعات سلامت</a:t>
            </a:r>
          </a:p>
          <a:p>
            <a:pPr algn="ctr" defTabSz="914400" rtl="1">
              <a:defRPr/>
            </a:pPr>
            <a:r>
              <a:rPr lang="en-US" b="1" dirty="0">
                <a:solidFill>
                  <a:srgbClr val="4472C4"/>
                </a:solidFill>
                <a:cs typeface="B Nazanin" panose="00000400000000000000" pitchFamily="2" charset="-78"/>
              </a:rPr>
              <a:t>z.azadm@yahoo.com</a:t>
            </a:r>
          </a:p>
        </p:txBody>
      </p:sp>
    </p:spTree>
    <p:extLst>
      <p:ext uri="{BB962C8B-B14F-4D97-AF65-F5344CB8AC3E}">
        <p14:creationId xmlns:p14="http://schemas.microsoft.com/office/powerpoint/2010/main" xmlns="" val="161213293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xmlns="" id="{4283565F-417F-4B0A-B067-A28DC0A1B956}"/>
              </a:ext>
            </a:extLst>
          </p:cNvPr>
          <p:cNvSpPr txBox="1">
            <a:spLocks noChangeArrowheads="1"/>
          </p:cNvSpPr>
          <p:nvPr/>
        </p:nvSpPr>
        <p:spPr bwMode="auto">
          <a:xfrm>
            <a:off x="5250741" y="660369"/>
            <a:ext cx="45978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tx1"/>
              </a:buClr>
              <a:buChar char="•"/>
              <a:defRPr sz="3200">
                <a:solidFill>
                  <a:schemeClr val="tx1"/>
                </a:solidFill>
                <a:latin typeface="Arial" panose="020B0604020202020204" pitchFamily="34" charset="0"/>
              </a:defRPr>
            </a:lvl1pPr>
            <a:lvl2pPr marL="742950" indent="-285750">
              <a:spcBef>
                <a:spcPct val="20000"/>
              </a:spcBef>
              <a:buClr>
                <a:schemeClr val="tx1"/>
              </a:buClr>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lr>
                <a:schemeClr val="tx1"/>
              </a:buClr>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lgn="ctr" defTabSz="914400" rtl="1">
              <a:spcBef>
                <a:spcPct val="0"/>
              </a:spcBef>
              <a:buClrTx/>
              <a:buFontTx/>
              <a:buNone/>
              <a:defRPr/>
            </a:pPr>
            <a:r>
              <a:rPr lang="fa-IR" altLang="fa-IR" sz="1800" b="1" dirty="0">
                <a:solidFill>
                  <a:srgbClr val="FF0000"/>
                </a:solidFill>
                <a:latin typeface="Times New Roman" panose="02020603050405020304" pitchFamily="18" charset="0"/>
                <a:cs typeface="B Mitra" panose="00000400000000000000" pitchFamily="2" charset="-78"/>
              </a:rPr>
              <a:t>سیستم گوارش یا </a:t>
            </a:r>
            <a:r>
              <a:rPr lang="en-US" altLang="fa-IR" sz="1800" b="1" dirty="0">
                <a:solidFill>
                  <a:srgbClr val="FF0000"/>
                </a:solidFill>
                <a:latin typeface="Times New Roman" panose="02020603050405020304" pitchFamily="18" charset="0"/>
                <a:cs typeface="B Mitra" panose="00000400000000000000" pitchFamily="2" charset="-78"/>
              </a:rPr>
              <a:t> gastrointestinal tract</a:t>
            </a:r>
            <a:r>
              <a:rPr lang="fa-IR" altLang="fa-IR" sz="1800" b="1" dirty="0">
                <a:solidFill>
                  <a:srgbClr val="FF0000"/>
                </a:solidFill>
                <a:latin typeface="Times New Roman" panose="02020603050405020304" pitchFamily="18" charset="0"/>
                <a:cs typeface="B Mitra" panose="00000400000000000000" pitchFamily="2" charset="-78"/>
              </a:rPr>
              <a:t>شامل </a:t>
            </a:r>
          </a:p>
        </p:txBody>
      </p:sp>
      <p:grpSp>
        <p:nvGrpSpPr>
          <p:cNvPr id="11" name="Group 10">
            <a:extLst>
              <a:ext uri="{FF2B5EF4-FFF2-40B4-BE49-F238E27FC236}">
                <a16:creationId xmlns:a16="http://schemas.microsoft.com/office/drawing/2014/main" xmlns="" id="{8767363D-6F9E-4A3C-B5E8-3DC58809C35D}"/>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F53E174D-E12E-4603-A28E-518F55A09B6C}"/>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3978E588-51A8-4451-9AE0-A00F8FDD44F7}"/>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
        <p:nvSpPr>
          <p:cNvPr id="3" name="TextBox 2">
            <a:extLst>
              <a:ext uri="{FF2B5EF4-FFF2-40B4-BE49-F238E27FC236}">
                <a16:creationId xmlns:a16="http://schemas.microsoft.com/office/drawing/2014/main" xmlns="" id="{51A1B301-AA76-44D7-91D7-F5F246A51935}"/>
              </a:ext>
            </a:extLst>
          </p:cNvPr>
          <p:cNvSpPr txBox="1"/>
          <p:nvPr/>
        </p:nvSpPr>
        <p:spPr>
          <a:xfrm>
            <a:off x="5501900" y="1673649"/>
            <a:ext cx="5269424" cy="2239074"/>
          </a:xfrm>
          <a:prstGeom prst="rect">
            <a:avLst/>
          </a:prstGeom>
          <a:noFill/>
        </p:spPr>
        <p:txBody>
          <a:bodyPr wrap="square" rtlCol="0">
            <a:spAutoFit/>
          </a:bodyPr>
          <a:lstStyle/>
          <a:p>
            <a:pPr marL="285750" indent="-285750" algn="r" defTabSz="914400" rtl="1">
              <a:lnSpc>
                <a:spcPct val="200000"/>
              </a:lnSpc>
              <a:buFont typeface="Wingdings" panose="05000000000000000000" pitchFamily="2" charset="2"/>
              <a:buChar char="q"/>
              <a:defRPr/>
            </a:pPr>
            <a:r>
              <a:rPr lang="fa-IR" b="1" dirty="0">
                <a:solidFill>
                  <a:prstClr val="black"/>
                </a:solidFill>
                <a:cs typeface="B Nazanin" panose="00000400000000000000" pitchFamily="2" charset="-78"/>
              </a:rPr>
              <a:t>شامل دستگاه گوارش به علاوه اندام های کمکی هضم (زبان، غدد بزاقی، پانکراس، کبد و کیسه صفرا) است.</a:t>
            </a:r>
            <a:endParaRPr lang="en-US" b="1" dirty="0">
              <a:solidFill>
                <a:prstClr val="black"/>
              </a:solidFill>
              <a:cs typeface="B Nazanin" panose="00000400000000000000" pitchFamily="2" charset="-78"/>
            </a:endParaRPr>
          </a:p>
          <a:p>
            <a:pPr marL="285750" indent="-285750" algn="r" defTabSz="914400" rtl="1">
              <a:lnSpc>
                <a:spcPct val="200000"/>
              </a:lnSpc>
              <a:buFont typeface="Wingdings" panose="05000000000000000000" pitchFamily="2" charset="2"/>
              <a:buChar char="q"/>
              <a:defRPr/>
            </a:pPr>
            <a:r>
              <a:rPr lang="fa-IR" b="1" dirty="0">
                <a:solidFill>
                  <a:prstClr val="black"/>
                </a:solidFill>
                <a:cs typeface="B Nazanin" panose="00000400000000000000" pitchFamily="2" charset="-78"/>
              </a:rPr>
              <a:t>بزرگترین ساختار دستگاه گوارش دستگاه (</a:t>
            </a:r>
            <a:r>
              <a:rPr lang="en-US" b="1" dirty="0">
                <a:solidFill>
                  <a:prstClr val="black"/>
                </a:solidFill>
                <a:cs typeface="B Nazanin" panose="00000400000000000000" pitchFamily="2" charset="-78"/>
              </a:rPr>
              <a:t>GI</a:t>
            </a:r>
            <a:r>
              <a:rPr lang="fa-IR" b="1" dirty="0">
                <a:solidFill>
                  <a:prstClr val="black"/>
                </a:solidFill>
                <a:cs typeface="B Nazanin" panose="00000400000000000000" pitchFamily="2" charset="-78"/>
              </a:rPr>
              <a:t>)</a:t>
            </a:r>
            <a:r>
              <a:rPr lang="en-US" b="1" dirty="0">
                <a:solidFill>
                  <a:prstClr val="black"/>
                </a:solidFill>
                <a:cs typeface="B Nazanin" panose="00000400000000000000" pitchFamily="2" charset="-78"/>
              </a:rPr>
              <a:t> </a:t>
            </a:r>
            <a:r>
              <a:rPr lang="fa-IR" b="1" dirty="0">
                <a:solidFill>
                  <a:prstClr val="black"/>
                </a:solidFill>
                <a:cs typeface="B Nazanin" panose="00000400000000000000" pitchFamily="2" charset="-78"/>
              </a:rPr>
              <a:t>است. این از دهان شروع می شود و به مقعد ختم می شود</a:t>
            </a:r>
          </a:p>
        </p:txBody>
      </p:sp>
      <p:sp>
        <p:nvSpPr>
          <p:cNvPr id="7" name="AutoShape 6">
            <a:extLst>
              <a:ext uri="{FF2B5EF4-FFF2-40B4-BE49-F238E27FC236}">
                <a16:creationId xmlns:a16="http://schemas.microsoft.com/office/drawing/2014/main" xmlns="" id="{3E46288A-8D26-4427-8294-BC5C45AF9C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a:solidFill>
                <a:prstClr val="black"/>
              </a:solidFill>
            </a:endParaRPr>
          </a:p>
        </p:txBody>
      </p:sp>
      <p:pic>
        <p:nvPicPr>
          <p:cNvPr id="1026" name="Picture 2" descr="Digestive System Diagram">
            <a:extLst>
              <a:ext uri="{FF2B5EF4-FFF2-40B4-BE49-F238E27FC236}">
                <a16:creationId xmlns:a16="http://schemas.microsoft.com/office/drawing/2014/main" xmlns="" id="{4B313117-2E04-4EB1-BE20-C7F9323A069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03219" y="475421"/>
            <a:ext cx="4124325" cy="571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095674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9A2A6-6D7A-4FDE-985A-8713634EC061}"/>
              </a:ext>
            </a:extLst>
          </p:cNvPr>
          <p:cNvSpPr>
            <a:spLocks noGrp="1"/>
          </p:cNvSpPr>
          <p:nvPr>
            <p:ph type="title"/>
          </p:nvPr>
        </p:nvSpPr>
        <p:spPr/>
        <p:txBody>
          <a:bodyPr/>
          <a:lstStyle/>
          <a:p>
            <a:pPr algn="ctr" rtl="1"/>
            <a:r>
              <a:rPr lang="fa-IR" b="1" dirty="0"/>
              <a:t>مهمترین نکات</a:t>
            </a:r>
            <a:endParaRPr lang="en-US" b="1" dirty="0"/>
          </a:p>
        </p:txBody>
      </p:sp>
      <p:sp>
        <p:nvSpPr>
          <p:cNvPr id="3" name="Content Placeholder 2">
            <a:extLst>
              <a:ext uri="{FF2B5EF4-FFF2-40B4-BE49-F238E27FC236}">
                <a16:creationId xmlns:a16="http://schemas.microsoft.com/office/drawing/2014/main" xmlns="" id="{534D4189-7A71-4BBF-999A-44A4C351B983}"/>
              </a:ext>
            </a:extLst>
          </p:cNvPr>
          <p:cNvSpPr>
            <a:spLocks noGrp="1"/>
          </p:cNvSpPr>
          <p:nvPr>
            <p:ph idx="1"/>
          </p:nvPr>
        </p:nvSpPr>
        <p:spPr/>
        <p:txBody>
          <a:bodyPr>
            <a:normAutofit/>
          </a:bodyPr>
          <a:lstStyle/>
          <a:p>
            <a:pPr algn="r" rtl="1"/>
            <a:r>
              <a:rPr lang="fa-IR" dirty="0">
                <a:cs typeface="B Nazanin" panose="00000400000000000000" pitchFamily="2" charset="-78"/>
              </a:rPr>
              <a:t>توجه به جزئیات بیشتر بیماری های دهان و دندان</a:t>
            </a:r>
          </a:p>
          <a:p>
            <a:pPr algn="r" rtl="1"/>
            <a:r>
              <a:rPr lang="fa-IR" dirty="0">
                <a:cs typeface="B Nazanin" panose="00000400000000000000" pitchFamily="2" charset="-78"/>
              </a:rPr>
              <a:t>اختلالات عملکردی بطور مستقل در یک بلوک درنظر گرفته شدند چون از نظر پاتوفیزیولوژی بیشتر منشاٌ سیستم عصبی دارند. </a:t>
            </a:r>
          </a:p>
          <a:p>
            <a:pPr algn="r" rtl="1"/>
            <a:r>
              <a:rPr lang="fa-IR" dirty="0">
                <a:cs typeface="B Nazanin" panose="00000400000000000000" pitchFamily="2" charset="-78"/>
              </a:rPr>
              <a:t>بیماریهای التهابی روده نیز بطور مستقل در یک بلوک درنظر گرفته شدند، چون می توانند است بیش از یک موضع یا یک ناحیه از سیستم گوارش را درگیر کنند. </a:t>
            </a:r>
            <a:endParaRPr lang="en-US" dirty="0">
              <a:cs typeface="B Nazanin" panose="00000400000000000000" pitchFamily="2" charset="-78"/>
            </a:endParaRPr>
          </a:p>
          <a:p>
            <a:pPr algn="r" rtl="1"/>
            <a:r>
              <a:rPr lang="fa-IR" dirty="0">
                <a:cs typeface="B Nazanin" panose="00000400000000000000" pitchFamily="2" charset="-78"/>
              </a:rPr>
              <a:t> برخی از اختلالات خاص مربوط به ایسکمی عروقی مانند واریس مری،  نیز در یک بلوک مجزا درنظر گرفته شدند. اختلالاتی مثل واریس مری یا همورئید در همین فصل طبقه بندی شدند. </a:t>
            </a:r>
            <a:endParaRPr lang="en-US" dirty="0">
              <a:cs typeface="B Nazanin" panose="00000400000000000000" pitchFamily="2" charset="-78"/>
            </a:endParaRPr>
          </a:p>
          <a:p>
            <a:pPr algn="r" rtl="1"/>
            <a:endParaRPr lang="fa-IR" dirty="0">
              <a:cs typeface="B Nazanin" panose="00000400000000000000" pitchFamily="2" charset="-78"/>
            </a:endParaRPr>
          </a:p>
        </p:txBody>
      </p:sp>
    </p:spTree>
    <p:extLst>
      <p:ext uri="{BB962C8B-B14F-4D97-AF65-F5344CB8AC3E}">
        <p14:creationId xmlns:p14="http://schemas.microsoft.com/office/powerpoint/2010/main" xmlns="" val="157755631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A571D-FB0A-4495-8E10-634C0CAD38CD}"/>
              </a:ext>
            </a:extLst>
          </p:cNvPr>
          <p:cNvSpPr>
            <a:spLocks noGrp="1"/>
          </p:cNvSpPr>
          <p:nvPr>
            <p:ph type="title"/>
          </p:nvPr>
        </p:nvSpPr>
        <p:spPr/>
        <p:txBody>
          <a:bodyPr/>
          <a:lstStyle/>
          <a:p>
            <a:pPr algn="ctr" rtl="1"/>
            <a:r>
              <a:rPr lang="fa-IR" b="1" dirty="0">
                <a:cs typeface="B Nazanin" panose="00000400000000000000" pitchFamily="2" charset="-78"/>
              </a:rPr>
              <a:t>ویژگی های کلی </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98EA7A4C-7A6B-4FAB-BC47-77ED7105CCC3}"/>
              </a:ext>
            </a:extLst>
          </p:cNvPr>
          <p:cNvSpPr>
            <a:spLocks noGrp="1"/>
          </p:cNvSpPr>
          <p:nvPr>
            <p:ph idx="1"/>
          </p:nvPr>
        </p:nvSpPr>
        <p:spPr/>
        <p:txBody>
          <a:bodyPr/>
          <a:lstStyle/>
          <a:p>
            <a:pPr algn="r" rtl="1"/>
            <a:r>
              <a:rPr lang="fa-IR" dirty="0">
                <a:cs typeface="B Nazanin" panose="00000400000000000000" pitchFamily="2" charset="-78"/>
              </a:rPr>
              <a:t>17 بلوک سطح بالا دارد</a:t>
            </a:r>
          </a:p>
          <a:p>
            <a:pPr algn="r" rtl="1"/>
            <a:r>
              <a:rPr lang="fa-IR" dirty="0">
                <a:cs typeface="B Nazanin" panose="00000400000000000000" pitchFamily="2" charset="-78"/>
              </a:rPr>
              <a:t>کدها با کاراکترهای </a:t>
            </a:r>
            <a:r>
              <a:rPr lang="en-US" dirty="0">
                <a:cs typeface="B Nazanin" panose="00000400000000000000" pitchFamily="2" charset="-78"/>
              </a:rPr>
              <a:t>D</a:t>
            </a:r>
            <a:r>
              <a:rPr lang="fa-IR" dirty="0">
                <a:cs typeface="B Nazanin" panose="00000400000000000000" pitchFamily="2" charset="-78"/>
              </a:rPr>
              <a:t> شروع می شوند</a:t>
            </a:r>
          </a:p>
          <a:p>
            <a:pPr algn="r" rtl="1"/>
            <a:r>
              <a:rPr lang="fa-IR" dirty="0">
                <a:cs typeface="B Nazanin" panose="00000400000000000000" pitchFamily="2" charset="-78"/>
              </a:rPr>
              <a:t>بیماریهای رایج گوارشي که به چندین اندام گسترش مي یابند، عمدتاً در گروه بیماریهای اندام جلویي طبقه بندی مي شوند. به عنوان مثال، "گاستروانتریت" در "گاستریت" طبقه بندی مي شود. </a:t>
            </a:r>
          </a:p>
          <a:p>
            <a:pPr marL="0" indent="0" algn="r" rtl="1">
              <a:buNone/>
            </a:pPr>
            <a:endParaRPr lang="fa-IR" dirty="0">
              <a:cs typeface="B Nazanin" panose="00000400000000000000" pitchFamily="2" charset="-78"/>
            </a:endParaRPr>
          </a:p>
        </p:txBody>
      </p:sp>
    </p:spTree>
    <p:extLst>
      <p:ext uri="{BB962C8B-B14F-4D97-AF65-F5344CB8AC3E}">
        <p14:creationId xmlns:p14="http://schemas.microsoft.com/office/powerpoint/2010/main" xmlns="" val="90279216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4F655-68BC-4F89-8B9C-877001FA469B}"/>
              </a:ext>
            </a:extLst>
          </p:cNvPr>
          <p:cNvSpPr>
            <a:spLocks noGrp="1"/>
          </p:cNvSpPr>
          <p:nvPr>
            <p:ph type="title"/>
          </p:nvPr>
        </p:nvSpPr>
        <p:spPr>
          <a:solidFill>
            <a:schemeClr val="accent4">
              <a:lumMod val="60000"/>
              <a:lumOff val="40000"/>
            </a:schemeClr>
          </a:solidFill>
        </p:spPr>
        <p:txBody>
          <a:bodyPr/>
          <a:lstStyle/>
          <a:p>
            <a:pPr algn="ctr" rtl="1"/>
            <a:r>
              <a:rPr lang="fa-IR" b="1" dirty="0">
                <a:cs typeface="B Nazanin" panose="00000400000000000000" pitchFamily="2" charset="-78"/>
              </a:rPr>
              <a:t/>
            </a:r>
            <a:br>
              <a:rPr lang="fa-IR" b="1" dirty="0">
                <a:cs typeface="B Nazanin" panose="00000400000000000000" pitchFamily="2" charset="-78"/>
              </a:rPr>
            </a:br>
            <a:r>
              <a:rPr lang="en-US" b="1" dirty="0">
                <a:cs typeface="B Nazanin" panose="00000400000000000000" pitchFamily="2" charset="-78"/>
              </a:rPr>
              <a:t> </a:t>
            </a:r>
            <a:r>
              <a:rPr lang="en-US" b="1" i="0" dirty="0">
                <a:effectLst/>
                <a:latin typeface="Helvetica Neue"/>
              </a:rPr>
              <a:t>Diseases of esophagus</a:t>
            </a:r>
            <a:endParaRPr lang="en-US" b="1" dirty="0">
              <a:cs typeface="B Nazanin" panose="00000400000000000000" pitchFamily="2" charset="-78"/>
            </a:endParaRPr>
          </a:p>
        </p:txBody>
      </p:sp>
      <p:sp>
        <p:nvSpPr>
          <p:cNvPr id="4" name="Content Placeholder 3">
            <a:extLst>
              <a:ext uri="{FF2B5EF4-FFF2-40B4-BE49-F238E27FC236}">
                <a16:creationId xmlns:a16="http://schemas.microsoft.com/office/drawing/2014/main" xmlns="" id="{B7A33967-3330-4AC4-ADD8-372BA8D860E9}"/>
              </a:ext>
            </a:extLst>
          </p:cNvPr>
          <p:cNvSpPr>
            <a:spLocks noGrp="1"/>
          </p:cNvSpPr>
          <p:nvPr>
            <p:ph sz="half" idx="2"/>
          </p:nvPr>
        </p:nvSpPr>
        <p:spPr>
          <a:xfrm>
            <a:off x="5842861" y="1825625"/>
            <a:ext cx="5510939" cy="4351338"/>
          </a:xfrm>
        </p:spPr>
        <p:txBody>
          <a:bodyPr>
            <a:normAutofit/>
          </a:bodyPr>
          <a:lstStyle/>
          <a:p>
            <a:pPr marL="0" indent="0" algn="r" rtl="1">
              <a:buNone/>
            </a:pPr>
            <a:r>
              <a:rPr lang="fa-IR" b="1" dirty="0">
                <a:cs typeface="B Nazanin" panose="00000400000000000000" pitchFamily="2" charset="-78"/>
              </a:rPr>
              <a:t>شامل :</a:t>
            </a:r>
          </a:p>
          <a:p>
            <a:pPr algn="r" rtl="1"/>
            <a:r>
              <a:rPr lang="fa-IR" b="1" dirty="0">
                <a:cs typeface="B Nazanin" panose="00000400000000000000" pitchFamily="2" charset="-78"/>
              </a:rPr>
              <a:t>دیورتیکول مری </a:t>
            </a:r>
            <a:r>
              <a:rPr lang="en-US" b="1" i="0" dirty="0">
                <a:effectLst/>
                <a:latin typeface="Helvetica Neue"/>
                <a:cs typeface="B Nazanin" panose="00000400000000000000" pitchFamily="2" charset="-78"/>
              </a:rPr>
              <a:t>DA20.1</a:t>
            </a:r>
            <a:endParaRPr lang="fa-IR" b="1" i="0" dirty="0">
              <a:effectLst/>
              <a:latin typeface="Helvetica Neue"/>
              <a:cs typeface="B Nazanin" panose="00000400000000000000" pitchFamily="2" charset="-78"/>
            </a:endParaRPr>
          </a:p>
          <a:p>
            <a:pPr algn="r" rtl="1"/>
            <a:r>
              <a:rPr lang="fa-IR" b="1" dirty="0">
                <a:latin typeface="Helvetica Neue"/>
                <a:cs typeface="B Nazanin" panose="00000400000000000000" pitchFamily="2" charset="-78"/>
              </a:rPr>
              <a:t>سوراخ شدگی مری </a:t>
            </a:r>
            <a:r>
              <a:rPr lang="en-US" b="1" i="0" dirty="0">
                <a:effectLst/>
                <a:latin typeface="Helvetica Neue"/>
                <a:cs typeface="B Nazanin" panose="00000400000000000000" pitchFamily="2" charset="-78"/>
              </a:rPr>
              <a:t>DA20.3</a:t>
            </a:r>
            <a:r>
              <a:rPr lang="fa-IR" b="1" i="0" dirty="0">
                <a:effectLst/>
                <a:latin typeface="Helvetica Neue"/>
                <a:cs typeface="B Nazanin" panose="00000400000000000000" pitchFamily="2" charset="-78"/>
              </a:rPr>
              <a:t> (منطقه درگیر با </a:t>
            </a:r>
            <a:r>
              <a:rPr lang="en-US" b="1" dirty="0">
                <a:latin typeface="Helvetica Neue"/>
                <a:cs typeface="B Nazanin" panose="00000400000000000000" pitchFamily="2" charset="-78"/>
              </a:rPr>
              <a:t>X</a:t>
            </a:r>
            <a:r>
              <a:rPr lang="fa-IR" b="1" dirty="0">
                <a:latin typeface="Helvetica Neue"/>
                <a:cs typeface="B Nazanin" panose="00000400000000000000" pitchFamily="2" charset="-78"/>
              </a:rPr>
              <a:t> کدها )</a:t>
            </a:r>
          </a:p>
          <a:p>
            <a:pPr algn="r" rtl="1"/>
            <a:r>
              <a:rPr lang="fa-IR" b="1" i="0" dirty="0">
                <a:effectLst/>
                <a:latin typeface="Helvetica Neue"/>
                <a:cs typeface="B Nazanin" panose="00000400000000000000" pitchFamily="2" charset="-78"/>
              </a:rPr>
              <a:t>آشالازی مری </a:t>
            </a:r>
            <a:r>
              <a:rPr lang="en-US" b="1" i="0" dirty="0">
                <a:effectLst/>
                <a:latin typeface="Helvetica Neue"/>
                <a:cs typeface="B Nazanin" panose="00000400000000000000" pitchFamily="2" charset="-78"/>
              </a:rPr>
              <a:t>DA21.0</a:t>
            </a:r>
            <a:endParaRPr lang="fa-IR" b="1" i="0" dirty="0">
              <a:effectLst/>
              <a:latin typeface="Helvetica Neue"/>
              <a:cs typeface="B Nazanin" panose="00000400000000000000" pitchFamily="2" charset="-78"/>
            </a:endParaRPr>
          </a:p>
          <a:p>
            <a:pPr algn="r" rtl="1"/>
            <a:r>
              <a:rPr lang="fa-IR" b="1" dirty="0">
                <a:latin typeface="Helvetica Neue"/>
                <a:cs typeface="B Nazanin" panose="00000400000000000000" pitchFamily="2" charset="-78"/>
              </a:rPr>
              <a:t>واریس مری </a:t>
            </a:r>
            <a:r>
              <a:rPr lang="en-US" b="1" i="0" dirty="0">
                <a:effectLst/>
                <a:latin typeface="Helvetica Neue"/>
                <a:cs typeface="B Nazanin" panose="00000400000000000000" pitchFamily="2" charset="-78"/>
              </a:rPr>
              <a:t>DA26.0</a:t>
            </a:r>
            <a:endParaRPr lang="fa-IR" b="1" i="0" dirty="0">
              <a:effectLst/>
              <a:latin typeface="Helvetica Neue"/>
              <a:cs typeface="B Nazanin" panose="00000400000000000000" pitchFamily="2" charset="-78"/>
            </a:endParaRPr>
          </a:p>
          <a:p>
            <a:pPr algn="r" rtl="1"/>
            <a:endParaRPr lang="fa-IR" b="1" i="0" dirty="0">
              <a:effectLst/>
              <a:latin typeface="Helvetica Neue"/>
              <a:cs typeface="B Nazanin" panose="00000400000000000000" pitchFamily="2" charset="-78"/>
            </a:endParaRPr>
          </a:p>
          <a:p>
            <a:pPr algn="r" rtl="1"/>
            <a:endParaRPr lang="en-US" b="1" dirty="0">
              <a:cs typeface="B Nazanin" panose="00000400000000000000" pitchFamily="2" charset="-78"/>
            </a:endParaRPr>
          </a:p>
        </p:txBody>
      </p:sp>
      <p:grpSp>
        <p:nvGrpSpPr>
          <p:cNvPr id="5" name="Group 4">
            <a:extLst>
              <a:ext uri="{FF2B5EF4-FFF2-40B4-BE49-F238E27FC236}">
                <a16:creationId xmlns:a16="http://schemas.microsoft.com/office/drawing/2014/main" xmlns="" id="{507D06F4-8A37-435E-AD3C-7FFCFC3B5998}"/>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C513A631-974E-4B63-9DD8-F37F856E8F1E}"/>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961B782A-B08C-4C7B-B808-1BF9FA28077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8" name="Picture 7">
            <a:extLst>
              <a:ext uri="{FF2B5EF4-FFF2-40B4-BE49-F238E27FC236}">
                <a16:creationId xmlns:a16="http://schemas.microsoft.com/office/drawing/2014/main" xmlns="" id="{621C1096-77E1-4848-A96A-0575BFFF5AD7}"/>
              </a:ext>
            </a:extLst>
          </p:cNvPr>
          <p:cNvPicPr>
            <a:picLocks noChangeAspect="1"/>
          </p:cNvPicPr>
          <p:nvPr/>
        </p:nvPicPr>
        <p:blipFill>
          <a:blip r:embed="rId3"/>
          <a:stretch>
            <a:fillRect/>
          </a:stretch>
        </p:blipFill>
        <p:spPr>
          <a:xfrm>
            <a:off x="838199" y="2007860"/>
            <a:ext cx="4166913" cy="3680018"/>
          </a:xfrm>
          <a:prstGeom prst="rect">
            <a:avLst/>
          </a:prstGeom>
        </p:spPr>
      </p:pic>
    </p:spTree>
    <p:extLst>
      <p:ext uri="{BB962C8B-B14F-4D97-AF65-F5344CB8AC3E}">
        <p14:creationId xmlns:p14="http://schemas.microsoft.com/office/powerpoint/2010/main" xmlns="" val="94330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34369"/>
          </a:xfrm>
          <a:solidFill>
            <a:schemeClr val="accent2">
              <a:lumMod val="20000"/>
              <a:lumOff val="80000"/>
            </a:schemeClr>
          </a:solidFill>
        </p:spPr>
        <p:txBody>
          <a:bodyPr/>
          <a:lstStyle/>
          <a:p>
            <a:r>
              <a:rPr lang="en-US" dirty="0"/>
              <a:t>	Certain other viral diseases </a:t>
            </a:r>
          </a:p>
        </p:txBody>
      </p:sp>
      <p:sp>
        <p:nvSpPr>
          <p:cNvPr id="3" name="Content Placeholder 2"/>
          <p:cNvSpPr>
            <a:spLocks noGrp="1"/>
          </p:cNvSpPr>
          <p:nvPr>
            <p:ph idx="1"/>
          </p:nvPr>
        </p:nvSpPr>
        <p:spPr>
          <a:xfrm>
            <a:off x="1981200" y="1143000"/>
            <a:ext cx="8229600" cy="5334000"/>
          </a:xfrm>
        </p:spPr>
        <p:txBody>
          <a:bodyPr/>
          <a:lstStyle/>
          <a:p>
            <a:r>
              <a:rPr lang="fa-IR" sz="2400" dirty="0"/>
              <a:t>این بلوک اختصاص به سایر بیماری های مشخص ویروسی، مثل اُورِیُون ، عفونت سایتومگالو ویروس و .. دارد. </a:t>
            </a:r>
            <a:endParaRPr lang="fa-IR" sz="2300" dirty="0"/>
          </a:p>
          <a:p>
            <a:pPr algn="l" rtl="0"/>
            <a:r>
              <a:rPr lang="en-US" sz="2300" dirty="0"/>
              <a:t>1D80 Mumps  </a:t>
            </a:r>
          </a:p>
          <a:p>
            <a:pPr algn="l" rtl="0"/>
            <a:r>
              <a:rPr lang="en-US" sz="2300" dirty="0"/>
              <a:t>1D81 Infectious mononucleosis  </a:t>
            </a:r>
          </a:p>
          <a:p>
            <a:pPr algn="l" rtl="0"/>
            <a:r>
              <a:rPr lang="en-US" sz="2300" dirty="0"/>
              <a:t>1D82 </a:t>
            </a:r>
            <a:r>
              <a:rPr lang="en-US" sz="2300" dirty="0" err="1"/>
              <a:t>Cytomegaloviral</a:t>
            </a:r>
            <a:r>
              <a:rPr lang="en-US" sz="2300" dirty="0"/>
              <a:t> disease  </a:t>
            </a:r>
          </a:p>
          <a:p>
            <a:pPr algn="l" rtl="0"/>
            <a:r>
              <a:rPr lang="en-US" sz="2300" dirty="0"/>
              <a:t>1D83 Epidemic myalgia  </a:t>
            </a:r>
          </a:p>
          <a:p>
            <a:pPr algn="l" rtl="0"/>
            <a:r>
              <a:rPr lang="en-US" sz="2300" dirty="0"/>
              <a:t>1D84 Viral conjunctivitis  </a:t>
            </a:r>
          </a:p>
          <a:p>
            <a:pPr algn="l" rtl="0"/>
            <a:r>
              <a:rPr lang="en-US" sz="2300" dirty="0"/>
              <a:t>1D85 Viral </a:t>
            </a:r>
            <a:r>
              <a:rPr lang="en-US" sz="2300" dirty="0" err="1"/>
              <a:t>carditis</a:t>
            </a:r>
            <a:r>
              <a:rPr lang="en-US" sz="2300" dirty="0"/>
              <a:t>  </a:t>
            </a:r>
          </a:p>
          <a:p>
            <a:pPr algn="l" rtl="0"/>
            <a:r>
              <a:rPr lang="en-US" sz="2300" dirty="0"/>
              <a:t>1D86 Viral </a:t>
            </a:r>
            <a:r>
              <a:rPr lang="en-US" sz="2300" dirty="0" err="1"/>
              <a:t>haemorrhagic</a:t>
            </a:r>
            <a:r>
              <a:rPr lang="en-US" sz="2300" dirty="0"/>
              <a:t> fever, not elsewhere classified  </a:t>
            </a:r>
          </a:p>
          <a:p>
            <a:pPr algn="l" rtl="0"/>
            <a:r>
              <a:rPr lang="en-US" sz="2300" dirty="0"/>
              <a:t>Viral infection of unspecified site  </a:t>
            </a:r>
          </a:p>
          <a:p>
            <a:pPr algn="l" rtl="0"/>
            <a:r>
              <a:rPr lang="en-US" sz="2300" dirty="0"/>
              <a:t>1E1Y Other specified viral diseases  </a:t>
            </a:r>
          </a:p>
          <a:p>
            <a:pPr algn="l" rtl="0"/>
            <a:r>
              <a:rPr lang="en-US" sz="2300" dirty="0"/>
              <a:t>1E1Z Unspecified viral disease </a:t>
            </a:r>
            <a:endParaRPr lang="fa-IR" sz="2300"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19</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8751316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5B702-E2AC-41B8-A813-AF81240C7B31}"/>
              </a:ext>
            </a:extLst>
          </p:cNvPr>
          <p:cNvSpPr>
            <a:spLocks noGrp="1"/>
          </p:cNvSpPr>
          <p:nvPr>
            <p:ph type="title"/>
          </p:nvPr>
        </p:nvSpPr>
        <p:spPr>
          <a:solidFill>
            <a:srgbClr val="336699"/>
          </a:solidFill>
        </p:spPr>
        <p:txBody>
          <a:bodyPr>
            <a:normAutofit/>
          </a:bodyPr>
          <a:lstStyle/>
          <a:p>
            <a:pPr algn="ctr" rtl="1"/>
            <a:r>
              <a:rPr lang="en-US" b="1" i="0" dirty="0">
                <a:solidFill>
                  <a:schemeClr val="bg1"/>
                </a:solidFill>
                <a:effectLst/>
                <a:latin typeface="Helvetica Neue"/>
                <a:cs typeface="B Nazanin" panose="00000400000000000000" pitchFamily="2" charset="-78"/>
              </a:rPr>
              <a:t>Diseases of stomach</a:t>
            </a:r>
            <a:r>
              <a:rPr lang="fa-IR" b="1" i="0" dirty="0">
                <a:solidFill>
                  <a:schemeClr val="bg1"/>
                </a:solidFill>
                <a:effectLst/>
                <a:latin typeface="Helvetica Neue"/>
                <a:cs typeface="B Nazanin" panose="00000400000000000000" pitchFamily="2" charset="-78"/>
              </a:rPr>
              <a:t/>
            </a:r>
            <a:br>
              <a:rPr lang="fa-IR" b="1" i="0" dirty="0">
                <a:solidFill>
                  <a:schemeClr val="bg1"/>
                </a:solidFill>
                <a:effectLst/>
                <a:latin typeface="Helvetica Neue"/>
                <a:cs typeface="B Nazanin" panose="00000400000000000000" pitchFamily="2" charset="-78"/>
              </a:rPr>
            </a:br>
            <a:r>
              <a:rPr lang="fa-IR" b="1" i="0" dirty="0">
                <a:solidFill>
                  <a:schemeClr val="bg1"/>
                </a:solidFill>
                <a:effectLst/>
                <a:latin typeface="Helvetica Neue"/>
                <a:cs typeface="B Nazanin" panose="00000400000000000000" pitchFamily="2" charset="-78"/>
              </a:rPr>
              <a:t>بیماریهای فقط معده</a:t>
            </a:r>
            <a:endParaRPr lang="en-US" dirty="0">
              <a:solidFill>
                <a:schemeClr val="bg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82B16283-7FD0-466D-85D3-E447A890E3BD}"/>
              </a:ext>
            </a:extLst>
          </p:cNvPr>
          <p:cNvSpPr>
            <a:spLocks noGrp="1"/>
          </p:cNvSpPr>
          <p:nvPr>
            <p:ph idx="1"/>
          </p:nvPr>
        </p:nvSpPr>
        <p:spPr>
          <a:xfrm>
            <a:off x="5672380" y="1825624"/>
            <a:ext cx="5681420" cy="4462505"/>
          </a:xfrm>
        </p:spPr>
        <p:txBody>
          <a:bodyPr>
            <a:normAutofit/>
          </a:bodyPr>
          <a:lstStyle/>
          <a:p>
            <a:pPr algn="r" rtl="1"/>
            <a:r>
              <a:rPr lang="fa-IR" sz="1800" b="1" dirty="0">
                <a:cs typeface="B Nazanin" panose="00000400000000000000" pitchFamily="2" charset="-78"/>
              </a:rPr>
              <a:t>دیورتیکول  </a:t>
            </a:r>
            <a:r>
              <a:rPr lang="en-US" sz="1800" b="1" i="0" dirty="0">
                <a:effectLst/>
                <a:latin typeface="Helvetica Neue"/>
                <a:cs typeface="B Nazanin" panose="00000400000000000000" pitchFamily="2" charset="-78"/>
              </a:rPr>
              <a:t>DA40.3 Gastric diverticulum</a:t>
            </a:r>
            <a:endParaRPr lang="fa-IR" sz="1800" b="1" dirty="0">
              <a:cs typeface="B Nazanin" panose="00000400000000000000" pitchFamily="2" charset="-78"/>
            </a:endParaRPr>
          </a:p>
          <a:p>
            <a:pPr algn="r" rtl="1"/>
            <a:r>
              <a:rPr lang="fa-IR" sz="1800" b="1" dirty="0">
                <a:cs typeface="B Nazanin" panose="00000400000000000000" pitchFamily="2" charset="-78"/>
              </a:rPr>
              <a:t>افتادگی معده </a:t>
            </a:r>
            <a:r>
              <a:rPr lang="en-US" sz="1800" b="1" i="0" dirty="0">
                <a:effectLst/>
                <a:latin typeface="Helvetica Neue"/>
                <a:cs typeface="B Nazanin" panose="00000400000000000000" pitchFamily="2" charset="-78"/>
              </a:rPr>
              <a:t>DA40.5 </a:t>
            </a:r>
            <a:r>
              <a:rPr lang="en-US" sz="1800" b="1" i="0" dirty="0" err="1">
                <a:effectLst/>
                <a:latin typeface="Helvetica Neue"/>
                <a:cs typeface="B Nazanin" panose="00000400000000000000" pitchFamily="2" charset="-78"/>
              </a:rPr>
              <a:t>Gastroptosis</a:t>
            </a:r>
            <a:endParaRPr lang="fa-IR" sz="1800" b="1" i="0" dirty="0">
              <a:effectLst/>
              <a:latin typeface="Helvetica Neue"/>
              <a:cs typeface="B Nazanin" panose="00000400000000000000" pitchFamily="2" charset="-78"/>
            </a:endParaRPr>
          </a:p>
          <a:p>
            <a:pPr algn="r" rtl="1"/>
            <a:r>
              <a:rPr lang="fa-IR" sz="1800" b="1" dirty="0">
                <a:latin typeface="Helvetica Neue"/>
                <a:cs typeface="B Nazanin" panose="00000400000000000000" pitchFamily="2" charset="-78"/>
              </a:rPr>
              <a:t>افزایش اسید معده </a:t>
            </a:r>
            <a:r>
              <a:rPr lang="en-US" sz="1800" b="1" i="0" dirty="0">
                <a:effectLst/>
                <a:latin typeface="Helvetica Neue"/>
                <a:cs typeface="B Nazanin" panose="00000400000000000000" pitchFamily="2" charset="-78"/>
              </a:rPr>
              <a:t>DA41.2 Acid hypersecretion</a:t>
            </a:r>
            <a:endParaRPr lang="fa-IR" sz="1800" b="1" dirty="0">
              <a:latin typeface="Helvetica Neue"/>
              <a:cs typeface="B Nazanin" panose="00000400000000000000" pitchFamily="2" charset="-78"/>
            </a:endParaRPr>
          </a:p>
          <a:p>
            <a:pPr algn="r" rtl="1"/>
            <a:r>
              <a:rPr lang="fa-IR" sz="1800" b="1" dirty="0">
                <a:latin typeface="Helvetica Neue"/>
                <a:cs typeface="B Nazanin" panose="00000400000000000000" pitchFamily="2" charset="-78"/>
              </a:rPr>
              <a:t>انواع گاستریت </a:t>
            </a:r>
            <a:r>
              <a:rPr lang="en-US" sz="1800" b="1" i="0" dirty="0">
                <a:effectLst/>
                <a:latin typeface="Helvetica Neue"/>
                <a:cs typeface="B Nazanin" panose="00000400000000000000" pitchFamily="2" charset="-78"/>
              </a:rPr>
              <a:t>DA42 Gastritis</a:t>
            </a:r>
            <a:r>
              <a:rPr lang="fa-IR" sz="1800" b="1" i="0" dirty="0">
                <a:effectLst/>
                <a:latin typeface="Helvetica Neue"/>
                <a:cs typeface="B Nazanin" panose="00000400000000000000" pitchFamily="2" charset="-78"/>
              </a:rPr>
              <a:t> – کددهی به عامل عفونی الزامی است </a:t>
            </a:r>
          </a:p>
          <a:p>
            <a:pPr algn="r" rtl="1"/>
            <a:r>
              <a:rPr lang="fa-IR" sz="1800" b="1" dirty="0">
                <a:latin typeface="Helvetica Neue"/>
                <a:cs typeface="B Nazanin" panose="00000400000000000000" pitchFamily="2" charset="-78"/>
              </a:rPr>
              <a:t>واریس معده </a:t>
            </a:r>
            <a:r>
              <a:rPr lang="en-US" sz="1800" b="1" i="0" dirty="0">
                <a:effectLst/>
                <a:latin typeface="Helvetica Neue"/>
                <a:cs typeface="B Nazanin" panose="00000400000000000000" pitchFamily="2" charset="-78"/>
              </a:rPr>
              <a:t>DA43.0 Gastric varices</a:t>
            </a:r>
            <a:endParaRPr lang="fa-IR" sz="1800" b="1" dirty="0">
              <a:latin typeface="Helvetica Neue"/>
              <a:cs typeface="B Nazanin" panose="00000400000000000000" pitchFamily="2" charset="-78"/>
            </a:endParaRPr>
          </a:p>
          <a:p>
            <a:pPr algn="r" rtl="1"/>
            <a:r>
              <a:rPr lang="fa-IR" sz="1800" b="1" i="0" dirty="0">
                <a:effectLst/>
                <a:latin typeface="Helvetica Neue"/>
                <a:cs typeface="B Nazanin" panose="00000400000000000000" pitchFamily="2" charset="-78"/>
              </a:rPr>
              <a:t>پولیپ معده </a:t>
            </a:r>
            <a:r>
              <a:rPr lang="en-US" sz="1800" b="1" i="0" dirty="0">
                <a:effectLst/>
                <a:latin typeface="Helvetica Neue"/>
                <a:cs typeface="B Nazanin" panose="00000400000000000000" pitchFamily="2" charset="-78"/>
              </a:rPr>
              <a:t>DA44 Gastric polyp</a:t>
            </a:r>
            <a:endParaRPr lang="fa-IR" sz="1800" b="1" i="0" dirty="0">
              <a:effectLst/>
              <a:latin typeface="Helvetica Neue"/>
              <a:cs typeface="B Nazanin" panose="00000400000000000000" pitchFamily="2" charset="-78"/>
            </a:endParaRPr>
          </a:p>
          <a:p>
            <a:pPr algn="r" rtl="1"/>
            <a:endParaRPr lang="fa-IR" sz="1800" b="1" i="0" dirty="0">
              <a:effectLst/>
              <a:latin typeface="Helvetica Neue"/>
              <a:cs typeface="B Nazanin" panose="00000400000000000000" pitchFamily="2" charset="-78"/>
            </a:endParaRPr>
          </a:p>
          <a:p>
            <a:pPr algn="r" rtl="1"/>
            <a:endParaRPr lang="en-US" sz="1800" b="1" dirty="0">
              <a:cs typeface="B Nazanin" panose="00000400000000000000" pitchFamily="2" charset="-78"/>
            </a:endParaRPr>
          </a:p>
        </p:txBody>
      </p:sp>
      <p:grpSp>
        <p:nvGrpSpPr>
          <p:cNvPr id="4" name="Group 3">
            <a:extLst>
              <a:ext uri="{FF2B5EF4-FFF2-40B4-BE49-F238E27FC236}">
                <a16:creationId xmlns:a16="http://schemas.microsoft.com/office/drawing/2014/main" xmlns="" id="{14358AF4-CEB8-498B-94B9-F62C63B3286F}"/>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37A030EB-11E0-4D5F-9D8F-20C537EAFBD9}"/>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DDF66486-B966-481A-B54E-7928A1247C3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9" name="Picture 8">
            <a:extLst>
              <a:ext uri="{FF2B5EF4-FFF2-40B4-BE49-F238E27FC236}">
                <a16:creationId xmlns:a16="http://schemas.microsoft.com/office/drawing/2014/main" xmlns="" id="{25ED36F3-665B-4714-A364-D27C20EACD85}"/>
              </a:ext>
            </a:extLst>
          </p:cNvPr>
          <p:cNvPicPr>
            <a:picLocks noChangeAspect="1"/>
          </p:cNvPicPr>
          <p:nvPr/>
        </p:nvPicPr>
        <p:blipFill>
          <a:blip r:embed="rId2"/>
          <a:stretch>
            <a:fillRect/>
          </a:stretch>
        </p:blipFill>
        <p:spPr>
          <a:xfrm>
            <a:off x="1446266" y="2041094"/>
            <a:ext cx="3286125" cy="3333750"/>
          </a:xfrm>
          <a:prstGeom prst="rect">
            <a:avLst/>
          </a:prstGeom>
        </p:spPr>
      </p:pic>
    </p:spTree>
    <p:extLst>
      <p:ext uri="{BB962C8B-B14F-4D97-AF65-F5344CB8AC3E}">
        <p14:creationId xmlns:p14="http://schemas.microsoft.com/office/powerpoint/2010/main" xmlns="" val="22122742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05485-9A38-4977-B4BB-B9527F249CB7}"/>
              </a:ext>
            </a:extLst>
          </p:cNvPr>
          <p:cNvSpPr>
            <a:spLocks noGrp="1"/>
          </p:cNvSpPr>
          <p:nvPr>
            <p:ph type="title"/>
          </p:nvPr>
        </p:nvSpPr>
        <p:spPr>
          <a:xfrm>
            <a:off x="838200" y="315954"/>
            <a:ext cx="10515600" cy="1325563"/>
          </a:xfrm>
          <a:solidFill>
            <a:srgbClr val="0099CC"/>
          </a:solidFill>
        </p:spPr>
        <p:txBody>
          <a:bodyPr/>
          <a:lstStyle/>
          <a:p>
            <a:pPr algn="ctr"/>
            <a:r>
              <a:rPr lang="en-US" b="1" i="0" dirty="0">
                <a:solidFill>
                  <a:schemeClr val="bg1"/>
                </a:solidFill>
                <a:effectLst/>
                <a:latin typeface="Helvetica Neue"/>
                <a:cs typeface="B Nazanin" panose="00000400000000000000" pitchFamily="2" charset="-78"/>
              </a:rPr>
              <a:t>Diseases of duodenum</a:t>
            </a:r>
            <a:r>
              <a:rPr lang="fa-IR" b="1" i="0" dirty="0">
                <a:solidFill>
                  <a:schemeClr val="bg1"/>
                </a:solidFill>
                <a:effectLst/>
                <a:latin typeface="Helvetica Neue"/>
                <a:cs typeface="B Nazanin" panose="00000400000000000000" pitchFamily="2" charset="-78"/>
              </a:rPr>
              <a:t/>
            </a:r>
            <a:br>
              <a:rPr lang="fa-IR" b="1" i="0" dirty="0">
                <a:solidFill>
                  <a:schemeClr val="bg1"/>
                </a:solidFill>
                <a:effectLst/>
                <a:latin typeface="Helvetica Neue"/>
                <a:cs typeface="B Nazanin" panose="00000400000000000000" pitchFamily="2" charset="-78"/>
              </a:rPr>
            </a:br>
            <a:r>
              <a:rPr lang="fa-IR" b="1" i="0" dirty="0">
                <a:solidFill>
                  <a:schemeClr val="bg1"/>
                </a:solidFill>
                <a:effectLst/>
                <a:latin typeface="Helvetica Neue"/>
                <a:cs typeface="B Nazanin" panose="00000400000000000000" pitchFamily="2" charset="-78"/>
              </a:rPr>
              <a:t>بیماریهای فقط دوازدهه</a:t>
            </a:r>
            <a:endParaRPr lang="en-US" dirty="0">
              <a:solidFill>
                <a:schemeClr val="bg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C98F082D-88D1-47E5-ABD6-61ED983EB420}"/>
              </a:ext>
            </a:extLst>
          </p:cNvPr>
          <p:cNvSpPr>
            <a:spLocks noGrp="1"/>
          </p:cNvSpPr>
          <p:nvPr>
            <p:ph idx="1"/>
          </p:nvPr>
        </p:nvSpPr>
        <p:spPr>
          <a:xfrm>
            <a:off x="5935850" y="1825625"/>
            <a:ext cx="5417949" cy="4351338"/>
          </a:xfrm>
        </p:spPr>
        <p:txBody>
          <a:bodyPr>
            <a:normAutofit/>
          </a:bodyPr>
          <a:lstStyle/>
          <a:p>
            <a:pPr algn="just" rtl="1"/>
            <a:r>
              <a:rPr lang="fa-IR" sz="2000" b="1" dirty="0">
                <a:cs typeface="B Nazanin" panose="00000400000000000000" pitchFamily="2" charset="-78"/>
              </a:rPr>
              <a:t>تغییرات آناتومیکی </a:t>
            </a:r>
            <a:r>
              <a:rPr lang="en-US" sz="2000" b="1" i="0" dirty="0">
                <a:effectLst/>
                <a:latin typeface="Helvetica Neue"/>
                <a:cs typeface="B Nazanin" panose="00000400000000000000" pitchFamily="2" charset="-78"/>
              </a:rPr>
              <a:t>DA50 Acquired anatomical alterations of the duodenum</a:t>
            </a:r>
            <a:endParaRPr lang="fa-IR" sz="2000" b="1" dirty="0">
              <a:cs typeface="B Nazanin" panose="00000400000000000000" pitchFamily="2" charset="-78"/>
            </a:endParaRPr>
          </a:p>
          <a:p>
            <a:pPr algn="just" rtl="1"/>
            <a:r>
              <a:rPr lang="fa-IR" sz="2000" b="1" dirty="0">
                <a:cs typeface="B Nazanin" panose="00000400000000000000" pitchFamily="2" charset="-78"/>
              </a:rPr>
              <a:t>التهاب و عفونت </a:t>
            </a:r>
            <a:r>
              <a:rPr lang="en-US" sz="2000" b="1" i="0" dirty="0">
                <a:effectLst/>
                <a:latin typeface="Helvetica Neue"/>
                <a:cs typeface="B Nazanin" panose="00000400000000000000" pitchFamily="2" charset="-78"/>
              </a:rPr>
              <a:t>DA51 Duodenitis</a:t>
            </a:r>
            <a:endParaRPr lang="fa-IR" sz="2000" b="1" dirty="0">
              <a:cs typeface="B Nazanin" panose="00000400000000000000" pitchFamily="2" charset="-78"/>
            </a:endParaRPr>
          </a:p>
          <a:p>
            <a:pPr algn="just" rtl="1"/>
            <a:r>
              <a:rPr lang="fa-IR" sz="2000" b="1" dirty="0">
                <a:cs typeface="B Nazanin" panose="00000400000000000000" pitchFamily="2" charset="-78"/>
              </a:rPr>
              <a:t>اختلالات عروقی </a:t>
            </a:r>
            <a:r>
              <a:rPr lang="en-US" sz="2000" b="1" dirty="0">
                <a:cs typeface="B Nazanin" panose="00000400000000000000" pitchFamily="2" charset="-78"/>
              </a:rPr>
              <a:t>DA52 Vascular disorders of the duodenum</a:t>
            </a:r>
            <a:endParaRPr lang="fa-IR" sz="2000" b="1" dirty="0">
              <a:cs typeface="B Nazanin" panose="00000400000000000000" pitchFamily="2" charset="-78"/>
            </a:endParaRPr>
          </a:p>
          <a:p>
            <a:pPr algn="just" rtl="1"/>
            <a:r>
              <a:rPr lang="fa-IR" sz="2000" b="1" dirty="0">
                <a:cs typeface="B Nazanin" panose="00000400000000000000" pitchFamily="2" charset="-78"/>
              </a:rPr>
              <a:t>پولیپ </a:t>
            </a:r>
            <a:r>
              <a:rPr lang="en-US" sz="2000" b="1" i="0" dirty="0">
                <a:effectLst/>
                <a:latin typeface="Helvetica Neue"/>
                <a:cs typeface="B Nazanin" panose="00000400000000000000" pitchFamily="2" charset="-78"/>
              </a:rPr>
              <a:t>DA53 Duodenal polyp</a:t>
            </a:r>
            <a:endParaRPr lang="en-US" sz="2000" b="1" dirty="0">
              <a:cs typeface="B Nazanin" panose="00000400000000000000" pitchFamily="2" charset="-78"/>
            </a:endParaRPr>
          </a:p>
        </p:txBody>
      </p:sp>
      <p:grpSp>
        <p:nvGrpSpPr>
          <p:cNvPr id="6" name="Group 5">
            <a:extLst>
              <a:ext uri="{FF2B5EF4-FFF2-40B4-BE49-F238E27FC236}">
                <a16:creationId xmlns:a16="http://schemas.microsoft.com/office/drawing/2014/main" xmlns="" id="{CA533789-F278-4098-BEE0-99AECE046F7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77B162E-305F-4523-8BA6-BCB9FECC7D1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14F041CA-C1AB-437B-9BB3-6FB9F0E3272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DE47C136-207F-4E2F-8C78-2FE120896EF3}"/>
              </a:ext>
            </a:extLst>
          </p:cNvPr>
          <p:cNvPicPr>
            <a:picLocks noChangeAspect="1"/>
          </p:cNvPicPr>
          <p:nvPr/>
        </p:nvPicPr>
        <p:blipFill>
          <a:blip r:embed="rId2"/>
          <a:stretch>
            <a:fillRect/>
          </a:stretch>
        </p:blipFill>
        <p:spPr>
          <a:xfrm>
            <a:off x="973354" y="2177511"/>
            <a:ext cx="4726186" cy="3213271"/>
          </a:xfrm>
          <a:prstGeom prst="rect">
            <a:avLst/>
          </a:prstGeom>
        </p:spPr>
      </p:pic>
    </p:spTree>
    <p:extLst>
      <p:ext uri="{BB962C8B-B14F-4D97-AF65-F5344CB8AC3E}">
        <p14:creationId xmlns:p14="http://schemas.microsoft.com/office/powerpoint/2010/main" xmlns="" val="23832323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7FE422-DB20-4277-96D4-1A83271797C4}"/>
              </a:ext>
            </a:extLst>
          </p:cNvPr>
          <p:cNvSpPr>
            <a:spLocks noGrp="1"/>
          </p:cNvSpPr>
          <p:nvPr>
            <p:ph type="title"/>
          </p:nvPr>
        </p:nvSpPr>
        <p:spPr>
          <a:solidFill>
            <a:srgbClr val="00CCFF"/>
          </a:solidFill>
        </p:spPr>
        <p:txBody>
          <a:bodyPr>
            <a:normAutofit/>
          </a:bodyPr>
          <a:lstStyle/>
          <a:p>
            <a:pPr algn="ctr"/>
            <a:r>
              <a:rPr lang="en-US" b="1" i="0" dirty="0">
                <a:effectLst/>
                <a:latin typeface="Helvetica Neue"/>
              </a:rPr>
              <a:t>Ulcer of stomach or duodenum</a:t>
            </a:r>
            <a:r>
              <a:rPr lang="fa-IR" b="1" i="0" dirty="0">
                <a:effectLst/>
                <a:latin typeface="Helvetica Neue"/>
              </a:rPr>
              <a:t/>
            </a:r>
            <a:br>
              <a:rPr lang="fa-IR" b="1" i="0" dirty="0">
                <a:effectLst/>
                <a:latin typeface="Helvetica Neue"/>
              </a:rPr>
            </a:br>
            <a:r>
              <a:rPr lang="fa-IR" b="1" i="0" dirty="0">
                <a:effectLst/>
                <a:latin typeface="Helvetica Neue"/>
              </a:rPr>
              <a:t>زخم معده یا اثنی اعشر</a:t>
            </a:r>
            <a:endParaRPr lang="en-US" dirty="0"/>
          </a:p>
        </p:txBody>
      </p:sp>
      <p:sp>
        <p:nvSpPr>
          <p:cNvPr id="3" name="Content Placeholder 2">
            <a:extLst>
              <a:ext uri="{FF2B5EF4-FFF2-40B4-BE49-F238E27FC236}">
                <a16:creationId xmlns:a16="http://schemas.microsoft.com/office/drawing/2014/main" xmlns="" id="{C8DE6C60-020E-4221-A69F-1037D8024C22}"/>
              </a:ext>
            </a:extLst>
          </p:cNvPr>
          <p:cNvSpPr>
            <a:spLocks noGrp="1"/>
          </p:cNvSpPr>
          <p:nvPr>
            <p:ph idx="1"/>
          </p:nvPr>
        </p:nvSpPr>
        <p:spPr>
          <a:xfrm>
            <a:off x="6617776" y="1825625"/>
            <a:ext cx="4736024" cy="4351338"/>
          </a:xfrm>
        </p:spPr>
        <p:txBody>
          <a:bodyPr/>
          <a:lstStyle/>
          <a:p>
            <a:pPr algn="r" rtl="1">
              <a:buFont typeface="Wingdings" panose="05000000000000000000" pitchFamily="2" charset="2"/>
              <a:buChar char="§"/>
            </a:pPr>
            <a:r>
              <a:rPr lang="fa-IR" b="1" dirty="0">
                <a:cs typeface="B Nazanin" panose="00000400000000000000" pitchFamily="2" charset="-78"/>
              </a:rPr>
              <a:t>زخم معده </a:t>
            </a:r>
          </a:p>
          <a:p>
            <a:pPr algn="r" rtl="1">
              <a:buFont typeface="Wingdings" panose="05000000000000000000" pitchFamily="2" charset="2"/>
              <a:buChar char="§"/>
            </a:pPr>
            <a:r>
              <a:rPr lang="fa-IR" b="1" dirty="0">
                <a:cs typeface="B Nazanin" panose="00000400000000000000" pitchFamily="2" charset="-78"/>
              </a:rPr>
              <a:t>زخم پپتیک </a:t>
            </a:r>
          </a:p>
          <a:p>
            <a:pPr algn="r" rtl="1">
              <a:buFont typeface="Wingdings" panose="05000000000000000000" pitchFamily="2" charset="2"/>
              <a:buChar char="§"/>
            </a:pPr>
            <a:r>
              <a:rPr lang="fa-IR" b="1" dirty="0">
                <a:cs typeface="B Nazanin" panose="00000400000000000000" pitchFamily="2" charset="-78"/>
              </a:rPr>
              <a:t>زخم آناستوموتیک </a:t>
            </a:r>
          </a:p>
          <a:p>
            <a:pPr algn="r" rtl="1">
              <a:buFont typeface="Wingdings" panose="05000000000000000000" pitchFamily="2" charset="2"/>
              <a:buChar char="§"/>
            </a:pPr>
            <a:r>
              <a:rPr lang="fa-IR" b="1" dirty="0">
                <a:cs typeface="B Nazanin" panose="00000400000000000000" pitchFamily="2" charset="-78"/>
              </a:rPr>
              <a:t>زخم اثنی عشر</a:t>
            </a:r>
          </a:p>
        </p:txBody>
      </p:sp>
      <p:grpSp>
        <p:nvGrpSpPr>
          <p:cNvPr id="6" name="Group 5">
            <a:extLst>
              <a:ext uri="{FF2B5EF4-FFF2-40B4-BE49-F238E27FC236}">
                <a16:creationId xmlns:a16="http://schemas.microsoft.com/office/drawing/2014/main" xmlns="" id="{D9CB2975-601E-4BF3-B264-3E33A940489C}"/>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2184F6CC-A4B1-48CA-BC41-293AD7FA4766}"/>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7C48642C-2A3E-4F6F-B59F-7D3ECA4E1606}"/>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CDC74BF2-B82C-4283-AFB1-D785445C2F8F}"/>
              </a:ext>
            </a:extLst>
          </p:cNvPr>
          <p:cNvPicPr>
            <a:picLocks noChangeAspect="1"/>
          </p:cNvPicPr>
          <p:nvPr/>
        </p:nvPicPr>
        <p:blipFill rotWithShape="1">
          <a:blip r:embed="rId2"/>
          <a:srcRect b="28287"/>
          <a:stretch/>
        </p:blipFill>
        <p:spPr>
          <a:xfrm>
            <a:off x="659653" y="2349384"/>
            <a:ext cx="5274498" cy="1571687"/>
          </a:xfrm>
          <a:prstGeom prst="rect">
            <a:avLst/>
          </a:prstGeom>
        </p:spPr>
      </p:pic>
      <p:sp>
        <p:nvSpPr>
          <p:cNvPr id="9" name="TextBox 8">
            <a:extLst>
              <a:ext uri="{FF2B5EF4-FFF2-40B4-BE49-F238E27FC236}">
                <a16:creationId xmlns:a16="http://schemas.microsoft.com/office/drawing/2014/main" xmlns="" id="{9845A1D0-B3E0-4DA6-A81E-33453E5AA9F9}"/>
              </a:ext>
            </a:extLst>
          </p:cNvPr>
          <p:cNvSpPr txBox="1"/>
          <p:nvPr/>
        </p:nvSpPr>
        <p:spPr>
          <a:xfrm>
            <a:off x="2375761" y="5291893"/>
            <a:ext cx="7440477" cy="369332"/>
          </a:xfrm>
          <a:prstGeom prst="rect">
            <a:avLst/>
          </a:prstGeom>
          <a:solidFill>
            <a:srgbClr val="FF9966"/>
          </a:solidFill>
        </p:spPr>
        <p:txBody>
          <a:bodyPr wrap="square">
            <a:spAutoFit/>
          </a:bodyPr>
          <a:lstStyle/>
          <a:p>
            <a:pPr algn="ctr" defTabSz="914400" rtl="1">
              <a:defRPr/>
            </a:pPr>
            <a:r>
              <a:rPr lang="fa-IR" b="1" dirty="0">
                <a:solidFill>
                  <a:prstClr val="black"/>
                </a:solidFill>
                <a:cs typeface="B Nazanin" panose="00000400000000000000" pitchFamily="2" charset="-78"/>
              </a:rPr>
              <a:t>از کد </a:t>
            </a:r>
            <a:r>
              <a:rPr lang="fa-IR" b="1" dirty="0">
                <a:solidFill>
                  <a:prstClr val="black"/>
                </a:solidFill>
                <a:latin typeface="Times New Roman" panose="02020603050405020304" pitchFamily="18" charset="0"/>
                <a:cs typeface="Times New Roman" panose="02020603050405020304" pitchFamily="18" charset="0"/>
              </a:rPr>
              <a:t>"</a:t>
            </a:r>
            <a:r>
              <a:rPr lang="fa-IR" b="1" dirty="0">
                <a:solidFill>
                  <a:prstClr val="black"/>
                </a:solidFill>
                <a:latin typeface="Times New Roman" panose="02020603050405020304" pitchFamily="18" charset="0"/>
                <a:cs typeface="B Nazanin" panose="00000400000000000000" pitchFamily="2" charset="-78"/>
              </a:rPr>
              <a:t>زخم پپتیک، محل نامشخص</a:t>
            </a:r>
            <a:r>
              <a:rPr lang="fa-IR" b="1" dirty="0">
                <a:solidFill>
                  <a:prstClr val="black"/>
                </a:solidFill>
                <a:latin typeface="Times New Roman" panose="02020603050405020304" pitchFamily="18" charset="0"/>
                <a:cs typeface="Times New Roman" panose="02020603050405020304" pitchFamily="18" charset="0"/>
              </a:rPr>
              <a:t>" </a:t>
            </a:r>
            <a:r>
              <a:rPr lang="fa-IR" b="1" dirty="0">
                <a:solidFill>
                  <a:prstClr val="black"/>
                </a:solidFill>
                <a:latin typeface="Times New Roman" panose="02020603050405020304" pitchFamily="18" charset="0"/>
                <a:cs typeface="B Nazanin" panose="00000400000000000000" pitchFamily="2" charset="-78"/>
              </a:rPr>
              <a:t>به دلیل پیشرفت فناوری پزشکي نباید استفاده شود</a:t>
            </a:r>
            <a:endParaRPr lang="en-US" b="1" dirty="0">
              <a:solidFill>
                <a:prstClr val="black"/>
              </a:solidFill>
            </a:endParaRPr>
          </a:p>
        </p:txBody>
      </p:sp>
    </p:spTree>
    <p:extLst>
      <p:ext uri="{BB962C8B-B14F-4D97-AF65-F5344CB8AC3E}">
        <p14:creationId xmlns:p14="http://schemas.microsoft.com/office/powerpoint/2010/main" xmlns="" val="324322894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7E39C-91A5-4A1A-AD5D-9F2643EC9943}"/>
              </a:ext>
            </a:extLst>
          </p:cNvPr>
          <p:cNvSpPr>
            <a:spLocks noGrp="1"/>
          </p:cNvSpPr>
          <p:nvPr>
            <p:ph type="title"/>
          </p:nvPr>
        </p:nvSpPr>
        <p:spPr>
          <a:solidFill>
            <a:srgbClr val="008000"/>
          </a:solidFill>
        </p:spPr>
        <p:txBody>
          <a:bodyPr>
            <a:normAutofit/>
          </a:bodyPr>
          <a:lstStyle/>
          <a:p>
            <a:pPr algn="ctr" rtl="1"/>
            <a:r>
              <a:rPr lang="fa-IR" sz="3600" b="1" dirty="0">
                <a:solidFill>
                  <a:schemeClr val="bg1"/>
                </a:solidFill>
                <a:cs typeface="B Nazanin" panose="00000400000000000000" pitchFamily="2" charset="-78"/>
              </a:rPr>
              <a:t>بیماریهای روده کوچک </a:t>
            </a:r>
            <a:br>
              <a:rPr lang="fa-IR" sz="3600" b="1" dirty="0">
                <a:solidFill>
                  <a:schemeClr val="bg1"/>
                </a:solidFill>
                <a:cs typeface="B Nazanin" panose="00000400000000000000" pitchFamily="2" charset="-78"/>
              </a:rPr>
            </a:br>
            <a:r>
              <a:rPr lang="fa-IR" sz="3600" b="1" dirty="0">
                <a:solidFill>
                  <a:schemeClr val="bg1"/>
                </a:solidFill>
                <a:cs typeface="B Nazanin" panose="00000400000000000000" pitchFamily="2" charset="-78"/>
              </a:rPr>
              <a:t>     </a:t>
            </a:r>
            <a:r>
              <a:rPr lang="en-US" sz="3600" b="1" dirty="0">
                <a:solidFill>
                  <a:schemeClr val="bg1"/>
                </a:solidFill>
                <a:cs typeface="B Nazanin" panose="00000400000000000000" pitchFamily="2" charset="-78"/>
              </a:rPr>
              <a:t> </a:t>
            </a:r>
            <a:r>
              <a:rPr lang="en-US" sz="3600" b="1" i="0" dirty="0">
                <a:solidFill>
                  <a:schemeClr val="bg1"/>
                </a:solidFill>
                <a:effectLst/>
                <a:latin typeface="Helvetica Neue"/>
              </a:rPr>
              <a:t>Diseases of small intestine</a:t>
            </a:r>
            <a:endParaRPr lang="en-US" sz="3600" b="1" dirty="0">
              <a:solidFill>
                <a:schemeClr val="bg1"/>
              </a:solidFill>
            </a:endParaRPr>
          </a:p>
        </p:txBody>
      </p:sp>
      <p:sp>
        <p:nvSpPr>
          <p:cNvPr id="3" name="Content Placeholder 2">
            <a:extLst>
              <a:ext uri="{FF2B5EF4-FFF2-40B4-BE49-F238E27FC236}">
                <a16:creationId xmlns:a16="http://schemas.microsoft.com/office/drawing/2014/main" xmlns="" id="{D392C1AA-D2BF-41F3-96F2-19AA6410CC23}"/>
              </a:ext>
            </a:extLst>
          </p:cNvPr>
          <p:cNvSpPr>
            <a:spLocks noGrp="1"/>
          </p:cNvSpPr>
          <p:nvPr>
            <p:ph idx="1"/>
          </p:nvPr>
        </p:nvSpPr>
        <p:spPr>
          <a:xfrm>
            <a:off x="5842860" y="1825625"/>
            <a:ext cx="5510939" cy="4351338"/>
          </a:xfrm>
        </p:spPr>
        <p:txBody>
          <a:bodyPr>
            <a:normAutofit/>
          </a:bodyPr>
          <a:lstStyle/>
          <a:p>
            <a:pPr marL="0" indent="0" algn="just" rtl="1">
              <a:buNone/>
            </a:pPr>
            <a:r>
              <a:rPr lang="fa-IR" sz="1800" b="1" dirty="0">
                <a:cs typeface="B Nazanin" panose="00000400000000000000" pitchFamily="2" charset="-78"/>
              </a:rPr>
              <a:t>شامل</a:t>
            </a:r>
          </a:p>
          <a:p>
            <a:pPr algn="just" rtl="1"/>
            <a:r>
              <a:rPr lang="fa-IR" sz="1800" b="1" dirty="0">
                <a:cs typeface="B Nazanin" panose="00000400000000000000" pitchFamily="2" charset="-78"/>
              </a:rPr>
              <a:t> اختلالات ساختاری</a:t>
            </a:r>
          </a:p>
          <a:p>
            <a:pPr algn="just" rtl="1"/>
            <a:r>
              <a:rPr lang="fa-IR" sz="1800" b="1" dirty="0">
                <a:cs typeface="B Nazanin" panose="00000400000000000000" pitchFamily="2" charset="-78"/>
              </a:rPr>
              <a:t>انسدادها نظیر </a:t>
            </a:r>
            <a:r>
              <a:rPr lang="en-US" sz="1800" b="1" i="0" dirty="0">
                <a:effectLst/>
                <a:latin typeface="Helvetica Neue"/>
                <a:cs typeface="B Nazanin" panose="00000400000000000000" pitchFamily="2" charset="-78"/>
              </a:rPr>
              <a:t>DA91.0 Intussusception of small intestine</a:t>
            </a:r>
            <a:r>
              <a:rPr lang="fa-IR" sz="1800" b="1" i="0" dirty="0">
                <a:effectLst/>
                <a:latin typeface="Helvetica Neue"/>
                <a:cs typeface="B Nazanin" panose="00000400000000000000" pitchFamily="2" charset="-78"/>
              </a:rPr>
              <a:t> و چسبندگی </a:t>
            </a:r>
            <a:r>
              <a:rPr lang="en-US" sz="1800" b="1" i="0" dirty="0">
                <a:effectLst/>
                <a:latin typeface="Helvetica Neue"/>
                <a:cs typeface="B Nazanin" panose="00000400000000000000" pitchFamily="2" charset="-78"/>
              </a:rPr>
              <a:t>DA91.2 Intestinal adhesions</a:t>
            </a:r>
            <a:endParaRPr lang="fa-IR" sz="1800" b="1" i="0" dirty="0">
              <a:effectLst/>
              <a:latin typeface="Helvetica Neue"/>
              <a:cs typeface="B Nazanin" panose="00000400000000000000" pitchFamily="2" charset="-78"/>
            </a:endParaRPr>
          </a:p>
          <a:p>
            <a:pPr algn="just" rtl="1"/>
            <a:r>
              <a:rPr lang="fa-IR" sz="1800" b="1" dirty="0">
                <a:cs typeface="B Nazanin" panose="00000400000000000000" pitchFamily="2" charset="-78"/>
              </a:rPr>
              <a:t>بیماری سیلیاک </a:t>
            </a:r>
            <a:r>
              <a:rPr lang="en-US" sz="1800" b="1" i="0" dirty="0">
                <a:effectLst/>
                <a:latin typeface="Helvetica Neue"/>
                <a:cs typeface="B Nazanin" panose="00000400000000000000" pitchFamily="2" charset="-78"/>
              </a:rPr>
              <a:t>DA95 Coeliac disease</a:t>
            </a:r>
            <a:endParaRPr lang="fa-IR" sz="1800" b="1" i="0" dirty="0">
              <a:effectLst/>
              <a:latin typeface="Helvetica Neue"/>
              <a:cs typeface="B Nazanin" panose="00000400000000000000" pitchFamily="2" charset="-78"/>
            </a:endParaRPr>
          </a:p>
          <a:p>
            <a:pPr algn="just" rtl="1"/>
            <a:r>
              <a:rPr lang="fa-IR" sz="1800" b="1" dirty="0">
                <a:latin typeface="Helvetica Neue"/>
                <a:cs typeface="B Nazanin" panose="00000400000000000000" pitchFamily="2" charset="-78"/>
              </a:rPr>
              <a:t>اختلالات جذب روده کوچک </a:t>
            </a:r>
          </a:p>
          <a:p>
            <a:pPr algn="just" rtl="1"/>
            <a:r>
              <a:rPr lang="fa-IR" sz="1800" b="1" i="0" dirty="0">
                <a:effectLst/>
                <a:latin typeface="Helvetica Neue"/>
                <a:cs typeface="B Nazanin" panose="00000400000000000000" pitchFamily="2" charset="-78"/>
              </a:rPr>
              <a:t>پولیپ ها </a:t>
            </a:r>
          </a:p>
          <a:p>
            <a:pPr algn="just" rtl="1"/>
            <a:endParaRPr lang="fa-IR" sz="1800" b="1" dirty="0">
              <a:cs typeface="B Nazanin" panose="00000400000000000000" pitchFamily="2" charset="-78"/>
            </a:endParaRPr>
          </a:p>
          <a:p>
            <a:pPr algn="just" rtl="1"/>
            <a:endParaRPr lang="fa-IR" sz="1800" b="1" dirty="0">
              <a:cs typeface="B Nazanin" panose="00000400000000000000" pitchFamily="2" charset="-78"/>
            </a:endParaRPr>
          </a:p>
        </p:txBody>
      </p:sp>
      <p:grpSp>
        <p:nvGrpSpPr>
          <p:cNvPr id="12" name="Group 11">
            <a:extLst>
              <a:ext uri="{FF2B5EF4-FFF2-40B4-BE49-F238E27FC236}">
                <a16:creationId xmlns:a16="http://schemas.microsoft.com/office/drawing/2014/main" xmlns="" id="{3EDE8465-BD70-40F3-94B3-F299CF2FB12E}"/>
              </a:ext>
            </a:extLst>
          </p:cNvPr>
          <p:cNvGrpSpPr/>
          <p:nvPr/>
        </p:nvGrpSpPr>
        <p:grpSpPr>
          <a:xfrm>
            <a:off x="2140770" y="6288130"/>
            <a:ext cx="8976719" cy="472418"/>
            <a:chOff x="2140770" y="6288130"/>
            <a:chExt cx="8976719" cy="472418"/>
          </a:xfrm>
        </p:grpSpPr>
        <p:sp>
          <p:nvSpPr>
            <p:cNvPr id="13" name="TextBox 12">
              <a:extLst>
                <a:ext uri="{FF2B5EF4-FFF2-40B4-BE49-F238E27FC236}">
                  <a16:creationId xmlns:a16="http://schemas.microsoft.com/office/drawing/2014/main" xmlns="" id="{B8BD992D-68B0-40B6-AA58-3C97A41B4DD1}"/>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4" name="TextBox 13">
              <a:extLst>
                <a:ext uri="{FF2B5EF4-FFF2-40B4-BE49-F238E27FC236}">
                  <a16:creationId xmlns:a16="http://schemas.microsoft.com/office/drawing/2014/main" xmlns="" id="{E9D18AFE-165C-4DD3-857B-5C1A26B1FCAD}"/>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0A8E8932-C054-454A-B4F8-F4C2F06B3ACD}"/>
              </a:ext>
            </a:extLst>
          </p:cNvPr>
          <p:cNvPicPr>
            <a:picLocks noChangeAspect="1"/>
          </p:cNvPicPr>
          <p:nvPr/>
        </p:nvPicPr>
        <p:blipFill>
          <a:blip r:embed="rId2"/>
          <a:stretch>
            <a:fillRect/>
          </a:stretch>
        </p:blipFill>
        <p:spPr>
          <a:xfrm>
            <a:off x="1248663" y="1886107"/>
            <a:ext cx="3743325" cy="3714750"/>
          </a:xfrm>
          <a:prstGeom prst="rect">
            <a:avLst/>
          </a:prstGeom>
        </p:spPr>
      </p:pic>
    </p:spTree>
    <p:extLst>
      <p:ext uri="{BB962C8B-B14F-4D97-AF65-F5344CB8AC3E}">
        <p14:creationId xmlns:p14="http://schemas.microsoft.com/office/powerpoint/2010/main" xmlns="" val="31524113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4C31F0-EA70-420F-B6EE-E92E75468619}"/>
              </a:ext>
            </a:extLst>
          </p:cNvPr>
          <p:cNvSpPr>
            <a:spLocks noGrp="1"/>
          </p:cNvSpPr>
          <p:nvPr>
            <p:ph type="title"/>
          </p:nvPr>
        </p:nvSpPr>
        <p:spPr/>
        <p:txBody>
          <a:bodyPr/>
          <a:lstStyle/>
          <a:p>
            <a:pPr algn="ctr" rtl="1"/>
            <a:r>
              <a:rPr lang="fa-IR" dirty="0">
                <a:cs typeface="B Nazanin" panose="00000400000000000000" pitchFamily="2" charset="-78"/>
              </a:rPr>
              <a:t>بیماری کرون روده کوچک </a:t>
            </a:r>
            <a:br>
              <a:rPr lang="fa-IR" dirty="0">
                <a:cs typeface="B Nazanin" panose="00000400000000000000" pitchFamily="2" charset="-78"/>
              </a:rPr>
            </a:br>
            <a:endParaRPr lang="en-US" dirty="0"/>
          </a:p>
        </p:txBody>
      </p:sp>
      <p:sp>
        <p:nvSpPr>
          <p:cNvPr id="3" name="Content Placeholder 2">
            <a:extLst>
              <a:ext uri="{FF2B5EF4-FFF2-40B4-BE49-F238E27FC236}">
                <a16:creationId xmlns:a16="http://schemas.microsoft.com/office/drawing/2014/main" xmlns="" id="{2B0429E6-EBCC-48C7-B4D0-F8908BF7064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A18D8CE5-5C2B-401B-B0D1-BBDD54417171}"/>
              </a:ext>
            </a:extLst>
          </p:cNvPr>
          <p:cNvPicPr>
            <a:picLocks noChangeAspect="1"/>
          </p:cNvPicPr>
          <p:nvPr/>
        </p:nvPicPr>
        <p:blipFill>
          <a:blip r:embed="rId2"/>
          <a:stretch>
            <a:fillRect/>
          </a:stretch>
        </p:blipFill>
        <p:spPr>
          <a:xfrm>
            <a:off x="403198" y="1662112"/>
            <a:ext cx="7077075" cy="3533775"/>
          </a:xfrm>
          <a:prstGeom prst="rect">
            <a:avLst/>
          </a:prstGeom>
        </p:spPr>
      </p:pic>
      <p:pic>
        <p:nvPicPr>
          <p:cNvPr id="7" name="Picture 6">
            <a:extLst>
              <a:ext uri="{FF2B5EF4-FFF2-40B4-BE49-F238E27FC236}">
                <a16:creationId xmlns:a16="http://schemas.microsoft.com/office/drawing/2014/main" xmlns="" id="{FEEDC963-3885-45BE-8C17-012AD8F7BE87}"/>
              </a:ext>
            </a:extLst>
          </p:cNvPr>
          <p:cNvPicPr>
            <a:picLocks noChangeAspect="1"/>
          </p:cNvPicPr>
          <p:nvPr/>
        </p:nvPicPr>
        <p:blipFill>
          <a:blip r:embed="rId3"/>
          <a:stretch>
            <a:fillRect/>
          </a:stretch>
        </p:blipFill>
        <p:spPr>
          <a:xfrm>
            <a:off x="6872042" y="2717585"/>
            <a:ext cx="5089989" cy="3594315"/>
          </a:xfrm>
          <a:prstGeom prst="rect">
            <a:avLst/>
          </a:prstGeom>
        </p:spPr>
      </p:pic>
      <p:sp>
        <p:nvSpPr>
          <p:cNvPr id="9" name="TextBox 8">
            <a:extLst>
              <a:ext uri="{FF2B5EF4-FFF2-40B4-BE49-F238E27FC236}">
                <a16:creationId xmlns:a16="http://schemas.microsoft.com/office/drawing/2014/main" xmlns="" id="{70E27FAA-0AE5-43AC-B35B-A7D66231FAA0}"/>
              </a:ext>
            </a:extLst>
          </p:cNvPr>
          <p:cNvSpPr txBox="1"/>
          <p:nvPr/>
        </p:nvSpPr>
        <p:spPr>
          <a:xfrm>
            <a:off x="2599841" y="6222784"/>
            <a:ext cx="6098582" cy="369332"/>
          </a:xfrm>
          <a:prstGeom prst="rect">
            <a:avLst/>
          </a:prstGeom>
          <a:noFill/>
        </p:spPr>
        <p:txBody>
          <a:bodyPr wrap="square">
            <a:spAutoFit/>
          </a:bodyPr>
          <a:lstStyle/>
          <a:p>
            <a:pPr defTabSz="914400">
              <a:defRPr/>
            </a:pPr>
            <a:r>
              <a:rPr lang="en-US" b="1" dirty="0">
                <a:solidFill>
                  <a:srgbClr val="404040"/>
                </a:solidFill>
                <a:latin typeface="Helvetica Neue"/>
              </a:rPr>
              <a:t>DD70.1 </a:t>
            </a:r>
            <a:endParaRPr lang="en-US" dirty="0">
              <a:solidFill>
                <a:prstClr val="black"/>
              </a:solidFill>
            </a:endParaRPr>
          </a:p>
        </p:txBody>
      </p:sp>
    </p:spTree>
    <p:extLst>
      <p:ext uri="{BB962C8B-B14F-4D97-AF65-F5344CB8AC3E}">
        <p14:creationId xmlns:p14="http://schemas.microsoft.com/office/powerpoint/2010/main" xmlns="" val="270615002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9A9646-8088-48C0-9F95-182B4027D9FE}"/>
              </a:ext>
            </a:extLst>
          </p:cNvPr>
          <p:cNvSpPr>
            <a:spLocks noGrp="1"/>
          </p:cNvSpPr>
          <p:nvPr>
            <p:ph type="title"/>
          </p:nvPr>
        </p:nvSpPr>
        <p:spPr>
          <a:solidFill>
            <a:srgbClr val="66FF33"/>
          </a:solidFill>
        </p:spPr>
        <p:txBody>
          <a:bodyPr>
            <a:normAutofit fontScale="90000"/>
          </a:bodyPr>
          <a:lstStyle/>
          <a:p>
            <a:pPr algn="ctr" rtl="1"/>
            <a:r>
              <a:rPr lang="fa-IR" sz="3200" b="1" dirty="0">
                <a:cs typeface="B Nazanin" panose="00000400000000000000" pitchFamily="2" charset="-78"/>
              </a:rPr>
              <a:t>بیماری های آپاندیس </a:t>
            </a:r>
            <a:br>
              <a:rPr lang="fa-IR" sz="3200" b="1" dirty="0">
                <a:cs typeface="B Nazanin" panose="00000400000000000000" pitchFamily="2" charset="-78"/>
              </a:rPr>
            </a:br>
            <a:r>
              <a:rPr lang="fa-IR" sz="3200" b="1" dirty="0">
                <a:cs typeface="B Nazanin" panose="00000400000000000000" pitchFamily="2" charset="-78"/>
              </a:rPr>
              <a:t> </a:t>
            </a:r>
            <a:r>
              <a:rPr lang="en-US" sz="3200" b="1" i="0" dirty="0">
                <a:effectLst/>
                <a:latin typeface="Helvetica Neue"/>
              </a:rPr>
              <a:t>Diseases of appendix</a:t>
            </a:r>
            <a:r>
              <a:rPr lang="fa-IR" sz="3200" b="1" i="0" dirty="0">
                <a:effectLst/>
                <a:latin typeface="Helvetica Neue"/>
              </a:rPr>
              <a:t/>
            </a:r>
            <a:br>
              <a:rPr lang="fa-IR" sz="3200" b="1" i="0" dirty="0">
                <a:effectLst/>
                <a:latin typeface="Helvetica Neue"/>
              </a:rPr>
            </a:br>
            <a:endParaRPr lang="en-US" sz="3200" b="1" dirty="0"/>
          </a:p>
        </p:txBody>
      </p:sp>
      <p:sp>
        <p:nvSpPr>
          <p:cNvPr id="3" name="Content Placeholder 2">
            <a:extLst>
              <a:ext uri="{FF2B5EF4-FFF2-40B4-BE49-F238E27FC236}">
                <a16:creationId xmlns:a16="http://schemas.microsoft.com/office/drawing/2014/main" xmlns="" id="{583C8FEA-D65C-48D5-85D9-E1B45BA8DB04}"/>
              </a:ext>
            </a:extLst>
          </p:cNvPr>
          <p:cNvSpPr>
            <a:spLocks noGrp="1"/>
          </p:cNvSpPr>
          <p:nvPr>
            <p:ph idx="1"/>
          </p:nvPr>
        </p:nvSpPr>
        <p:spPr>
          <a:xfrm>
            <a:off x="5052446" y="1825625"/>
            <a:ext cx="6301353" cy="4351338"/>
          </a:xfrm>
        </p:spPr>
        <p:txBody>
          <a:bodyPr>
            <a:normAutofit/>
          </a:bodyPr>
          <a:lstStyle/>
          <a:p>
            <a:pPr marL="0" indent="0" algn="r" rtl="1">
              <a:buNone/>
            </a:pPr>
            <a:r>
              <a:rPr lang="fa-IR" sz="2400" dirty="0">
                <a:cs typeface="B Nazanin" panose="00000400000000000000" pitchFamily="2" charset="-78"/>
              </a:rPr>
              <a:t>شامل </a:t>
            </a:r>
          </a:p>
          <a:p>
            <a:pPr algn="r" rtl="1"/>
            <a:r>
              <a:rPr lang="fa-IR" sz="2400" dirty="0">
                <a:cs typeface="B Nazanin" panose="00000400000000000000" pitchFamily="2" charset="-78"/>
              </a:rPr>
              <a:t>آپاندیسیت (حاد، مزمن، نامشخص)</a:t>
            </a:r>
          </a:p>
          <a:p>
            <a:pPr algn="r" rtl="1"/>
            <a:endParaRPr lang="en-US" sz="2400" dirty="0"/>
          </a:p>
        </p:txBody>
      </p:sp>
      <p:grpSp>
        <p:nvGrpSpPr>
          <p:cNvPr id="7" name="Group 6">
            <a:extLst>
              <a:ext uri="{FF2B5EF4-FFF2-40B4-BE49-F238E27FC236}">
                <a16:creationId xmlns:a16="http://schemas.microsoft.com/office/drawing/2014/main" xmlns="" id="{BAE19481-8478-4926-81D0-29D4F30D2EB5}"/>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02827044-7702-414D-BC85-49560B9D891E}"/>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E65B15C8-1200-4607-AAEE-54427187DD6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A40CEA7A-E801-485E-B89A-2C4DEF4342A0}"/>
              </a:ext>
            </a:extLst>
          </p:cNvPr>
          <p:cNvPicPr>
            <a:picLocks noChangeAspect="1"/>
          </p:cNvPicPr>
          <p:nvPr/>
        </p:nvPicPr>
        <p:blipFill>
          <a:blip r:embed="rId2"/>
          <a:stretch>
            <a:fillRect/>
          </a:stretch>
        </p:blipFill>
        <p:spPr>
          <a:xfrm>
            <a:off x="979620" y="2539916"/>
            <a:ext cx="6132990" cy="2342940"/>
          </a:xfrm>
          <a:prstGeom prst="rect">
            <a:avLst/>
          </a:prstGeom>
        </p:spPr>
      </p:pic>
    </p:spTree>
    <p:extLst>
      <p:ext uri="{BB962C8B-B14F-4D97-AF65-F5344CB8AC3E}">
        <p14:creationId xmlns:p14="http://schemas.microsoft.com/office/powerpoint/2010/main" xmlns="" val="38633789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9B570-3E19-45CE-BBD0-9D885346E175}"/>
              </a:ext>
            </a:extLst>
          </p:cNvPr>
          <p:cNvSpPr>
            <a:spLocks noGrp="1"/>
          </p:cNvSpPr>
          <p:nvPr>
            <p:ph type="title"/>
          </p:nvPr>
        </p:nvSpPr>
        <p:spPr>
          <a:xfrm>
            <a:off x="838200" y="365125"/>
            <a:ext cx="10515600" cy="1349333"/>
          </a:xfrm>
          <a:solidFill>
            <a:srgbClr val="9900CC"/>
          </a:solidFill>
        </p:spPr>
        <p:txBody>
          <a:bodyPr>
            <a:noAutofit/>
          </a:bodyPr>
          <a:lstStyle/>
          <a:p>
            <a:pPr algn="ctr" rtl="1"/>
            <a:r>
              <a:rPr lang="fa-IR" sz="2800" b="1" dirty="0">
                <a:solidFill>
                  <a:schemeClr val="bg1"/>
                </a:solidFill>
                <a:cs typeface="B Nazanin" panose="00000400000000000000" pitchFamily="2" charset="-78"/>
              </a:rPr>
              <a:t>بیماری های روده بزرگ</a:t>
            </a:r>
            <a:br>
              <a:rPr lang="fa-IR" sz="2800" b="1" dirty="0">
                <a:solidFill>
                  <a:schemeClr val="bg1"/>
                </a:solidFill>
                <a:cs typeface="B Nazanin" panose="00000400000000000000" pitchFamily="2" charset="-78"/>
              </a:rPr>
            </a:br>
            <a:r>
              <a:rPr lang="fa-IR" sz="2800" b="1" dirty="0">
                <a:solidFill>
                  <a:schemeClr val="bg1"/>
                </a:solidFill>
                <a:cs typeface="B Nazanin" panose="00000400000000000000" pitchFamily="2" charset="-78"/>
              </a:rPr>
              <a:t> </a:t>
            </a:r>
            <a:r>
              <a:rPr lang="en-US" sz="2800" b="1" i="0" dirty="0">
                <a:solidFill>
                  <a:schemeClr val="bg1"/>
                </a:solidFill>
                <a:effectLst/>
                <a:latin typeface="Helvetica Neue"/>
              </a:rPr>
              <a:t>Diseases of large intestine</a:t>
            </a:r>
            <a:endParaRPr lang="en-US" sz="2800" b="1" dirty="0">
              <a:solidFill>
                <a:schemeClr val="bg1"/>
              </a:solidFill>
            </a:endParaRPr>
          </a:p>
        </p:txBody>
      </p:sp>
      <p:sp>
        <p:nvSpPr>
          <p:cNvPr id="3" name="Content Placeholder 2">
            <a:extLst>
              <a:ext uri="{FF2B5EF4-FFF2-40B4-BE49-F238E27FC236}">
                <a16:creationId xmlns:a16="http://schemas.microsoft.com/office/drawing/2014/main" xmlns="" id="{8CD391DF-CF1B-43A1-B42A-5DB873E8E203}"/>
              </a:ext>
            </a:extLst>
          </p:cNvPr>
          <p:cNvSpPr>
            <a:spLocks noGrp="1"/>
          </p:cNvSpPr>
          <p:nvPr>
            <p:ph idx="1"/>
          </p:nvPr>
        </p:nvSpPr>
        <p:spPr>
          <a:xfrm>
            <a:off x="5362414" y="1825625"/>
            <a:ext cx="5991386" cy="4351338"/>
          </a:xfrm>
        </p:spPr>
        <p:txBody>
          <a:bodyPr/>
          <a:lstStyle/>
          <a:p>
            <a:pPr algn="r" rtl="1"/>
            <a:r>
              <a:rPr lang="fa-IR" dirty="0">
                <a:cs typeface="B Nazanin" panose="00000400000000000000" pitchFamily="2" charset="-78"/>
              </a:rPr>
              <a:t>انسداد روده بزرگ </a:t>
            </a:r>
          </a:p>
          <a:p>
            <a:pPr algn="r" rtl="1"/>
            <a:r>
              <a:rPr lang="fa-IR" dirty="0">
                <a:cs typeface="B Nazanin" panose="00000400000000000000" pitchFamily="2" charset="-78"/>
              </a:rPr>
              <a:t>تغییرات آناتومیکی اکتسابی روده بزرگ </a:t>
            </a:r>
          </a:p>
          <a:p>
            <a:pPr algn="r" rtl="1"/>
            <a:r>
              <a:rPr lang="fa-IR" dirty="0">
                <a:cs typeface="B Nazanin" panose="00000400000000000000" pitchFamily="2" charset="-78"/>
              </a:rPr>
              <a:t>اختلالات حرکتی روده </a:t>
            </a:r>
          </a:p>
          <a:p>
            <a:pPr algn="r" rtl="1"/>
            <a:r>
              <a:rPr lang="fa-IR" dirty="0">
                <a:cs typeface="B Nazanin" panose="00000400000000000000" pitchFamily="2" charset="-78"/>
              </a:rPr>
              <a:t>پولیپ </a:t>
            </a:r>
          </a:p>
          <a:p>
            <a:pPr algn="r" rtl="1"/>
            <a:r>
              <a:rPr lang="fa-IR" dirty="0">
                <a:cs typeface="B Nazanin" panose="00000400000000000000" pitchFamily="2" charset="-78"/>
              </a:rPr>
              <a:t>عفونت های خاص </a:t>
            </a:r>
          </a:p>
        </p:txBody>
      </p:sp>
      <p:grpSp>
        <p:nvGrpSpPr>
          <p:cNvPr id="8" name="Group 7">
            <a:extLst>
              <a:ext uri="{FF2B5EF4-FFF2-40B4-BE49-F238E27FC236}">
                <a16:creationId xmlns:a16="http://schemas.microsoft.com/office/drawing/2014/main" xmlns="" id="{CE44A124-B7DC-4E0F-8B3F-2725DEFF898E}"/>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F33ECE39-31C2-4506-81D3-2B001A6953F5}"/>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6BE7571A-E853-4B1C-B6C0-6B17AD5C881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5C2F4E35-5D5A-4033-8318-FCBC2A428E6D}"/>
              </a:ext>
            </a:extLst>
          </p:cNvPr>
          <p:cNvPicPr>
            <a:picLocks noChangeAspect="1"/>
          </p:cNvPicPr>
          <p:nvPr/>
        </p:nvPicPr>
        <p:blipFill>
          <a:blip r:embed="rId2"/>
          <a:stretch>
            <a:fillRect/>
          </a:stretch>
        </p:blipFill>
        <p:spPr>
          <a:xfrm>
            <a:off x="1107886" y="1909877"/>
            <a:ext cx="4001889" cy="3534825"/>
          </a:xfrm>
          <a:prstGeom prst="rect">
            <a:avLst/>
          </a:prstGeom>
        </p:spPr>
      </p:pic>
    </p:spTree>
    <p:extLst>
      <p:ext uri="{BB962C8B-B14F-4D97-AF65-F5344CB8AC3E}">
        <p14:creationId xmlns:p14="http://schemas.microsoft.com/office/powerpoint/2010/main" xmlns="" val="390056572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BC1C6-F95E-4717-8D4E-4A9DA1089ADC}"/>
              </a:ext>
            </a:extLst>
          </p:cNvPr>
          <p:cNvSpPr>
            <a:spLocks noGrp="1"/>
          </p:cNvSpPr>
          <p:nvPr>
            <p:ph type="title"/>
          </p:nvPr>
        </p:nvSpPr>
        <p:spPr>
          <a:solidFill>
            <a:srgbClr val="FF66FF"/>
          </a:solidFill>
        </p:spPr>
        <p:txBody>
          <a:bodyPr>
            <a:noAutofit/>
          </a:bodyPr>
          <a:lstStyle/>
          <a:p>
            <a:pPr algn="ctr" rtl="1"/>
            <a:r>
              <a:rPr lang="fa-IR" sz="3600" b="1" dirty="0">
                <a:cs typeface="B Nazanin" panose="00000400000000000000" pitchFamily="2" charset="-78"/>
              </a:rPr>
              <a:t/>
            </a:r>
            <a:br>
              <a:rPr lang="fa-IR" sz="3600" b="1" dirty="0">
                <a:cs typeface="B Nazanin" panose="00000400000000000000" pitchFamily="2" charset="-78"/>
              </a:rPr>
            </a:br>
            <a:r>
              <a:rPr lang="fa-IR" sz="3600" b="1" dirty="0">
                <a:cs typeface="B Nazanin" panose="00000400000000000000" pitchFamily="2" charset="-78"/>
              </a:rPr>
              <a:t> </a:t>
            </a:r>
            <a:r>
              <a:rPr lang="en-US" sz="3600" b="1" i="0" dirty="0">
                <a:effectLst/>
                <a:latin typeface="Helvetica Neue"/>
              </a:rPr>
              <a:t>DB30 Obstruction of the large intestine</a:t>
            </a:r>
            <a:endParaRPr lang="en-US" sz="3600"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F99CBD10-64D7-48AD-B155-75432C2D67D0}"/>
              </a:ext>
            </a:extLst>
          </p:cNvPr>
          <p:cNvSpPr>
            <a:spLocks noGrp="1"/>
          </p:cNvSpPr>
          <p:nvPr>
            <p:ph idx="1"/>
          </p:nvPr>
        </p:nvSpPr>
        <p:spPr>
          <a:xfrm>
            <a:off x="5951348" y="1690688"/>
            <a:ext cx="5402451" cy="4351338"/>
          </a:xfrm>
        </p:spPr>
        <p:txBody>
          <a:bodyPr>
            <a:normAutofit/>
          </a:bodyPr>
          <a:lstStyle/>
          <a:p>
            <a:pPr algn="r" rtl="1"/>
            <a:r>
              <a:rPr lang="fa-IR" sz="2400" dirty="0">
                <a:cs typeface="B Nazanin" panose="00000400000000000000" pitchFamily="2" charset="-78"/>
              </a:rPr>
              <a:t>انواع حالات منجر به انسداد مانند تنگی و انواژیناسیون قابل طبقه بندی در </a:t>
            </a:r>
            <a:r>
              <a:rPr lang="en-US" sz="2400" dirty="0">
                <a:cs typeface="B Nazanin" panose="00000400000000000000" pitchFamily="2" charset="-78"/>
              </a:rPr>
              <a:t>BB30</a:t>
            </a:r>
            <a:r>
              <a:rPr lang="fa-IR" sz="2400" dirty="0">
                <a:cs typeface="B Nazanin" panose="00000400000000000000" pitchFamily="2" charset="-78"/>
              </a:rPr>
              <a:t> هستند. </a:t>
            </a:r>
          </a:p>
          <a:p>
            <a:pPr algn="r" rtl="1"/>
            <a:r>
              <a:rPr lang="fa-IR" sz="2400" dirty="0">
                <a:cs typeface="B Nazanin" panose="00000400000000000000" pitchFamily="2" charset="-78"/>
              </a:rPr>
              <a:t>انواژیناسیون زمانی اتفاق می‌افتد که بخشی از روده به داخل بخش مجاور می رود. </a:t>
            </a:r>
            <a:endParaRPr lang="en-US" sz="2400" dirty="0">
              <a:cs typeface="B Nazanin" panose="00000400000000000000" pitchFamily="2" charset="-78"/>
            </a:endParaRPr>
          </a:p>
        </p:txBody>
      </p:sp>
      <p:grpSp>
        <p:nvGrpSpPr>
          <p:cNvPr id="6" name="Group 5">
            <a:extLst>
              <a:ext uri="{FF2B5EF4-FFF2-40B4-BE49-F238E27FC236}">
                <a16:creationId xmlns:a16="http://schemas.microsoft.com/office/drawing/2014/main" xmlns="" id="{3CC7F8B9-DB6D-48FC-8113-0A6A0AE0F3F6}"/>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998452DC-8AE6-4F77-8C5C-3436118E8C31}"/>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1484033A-8CE7-4B5D-8572-F753849C4A9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0DCC9F37-9265-4BCA-8696-2D3538728353}"/>
              </a:ext>
            </a:extLst>
          </p:cNvPr>
          <p:cNvPicPr>
            <a:picLocks noChangeAspect="1"/>
          </p:cNvPicPr>
          <p:nvPr/>
        </p:nvPicPr>
        <p:blipFill>
          <a:blip r:embed="rId2"/>
          <a:stretch>
            <a:fillRect/>
          </a:stretch>
        </p:blipFill>
        <p:spPr>
          <a:xfrm>
            <a:off x="590307" y="1936792"/>
            <a:ext cx="5083478" cy="3379275"/>
          </a:xfrm>
          <a:prstGeom prst="rect">
            <a:avLst/>
          </a:prstGeom>
        </p:spPr>
      </p:pic>
      <p:pic>
        <p:nvPicPr>
          <p:cNvPr id="10" name="Picture 9">
            <a:extLst>
              <a:ext uri="{FF2B5EF4-FFF2-40B4-BE49-F238E27FC236}">
                <a16:creationId xmlns:a16="http://schemas.microsoft.com/office/drawing/2014/main" xmlns="" id="{BEF0379D-D635-41C0-A848-83EBFF95A6FA}"/>
              </a:ext>
            </a:extLst>
          </p:cNvPr>
          <p:cNvPicPr>
            <a:picLocks noChangeAspect="1"/>
          </p:cNvPicPr>
          <p:nvPr/>
        </p:nvPicPr>
        <p:blipFill>
          <a:blip r:embed="rId3"/>
          <a:stretch>
            <a:fillRect/>
          </a:stretch>
        </p:blipFill>
        <p:spPr>
          <a:xfrm>
            <a:off x="5951347" y="3241049"/>
            <a:ext cx="2748156" cy="1887067"/>
          </a:xfrm>
          <a:prstGeom prst="rect">
            <a:avLst/>
          </a:prstGeom>
        </p:spPr>
      </p:pic>
      <p:sp>
        <p:nvSpPr>
          <p:cNvPr id="11" name="TextBox 10">
            <a:extLst>
              <a:ext uri="{FF2B5EF4-FFF2-40B4-BE49-F238E27FC236}">
                <a16:creationId xmlns:a16="http://schemas.microsoft.com/office/drawing/2014/main" xmlns="" id="{A559B389-4C0A-4C2B-8EE4-3B421A87450C}"/>
              </a:ext>
            </a:extLst>
          </p:cNvPr>
          <p:cNvSpPr txBox="1"/>
          <p:nvPr/>
        </p:nvSpPr>
        <p:spPr>
          <a:xfrm>
            <a:off x="4695986" y="5316067"/>
            <a:ext cx="6292312" cy="646331"/>
          </a:xfrm>
          <a:prstGeom prst="rect">
            <a:avLst/>
          </a:prstGeom>
          <a:solidFill>
            <a:srgbClr val="FFFF00"/>
          </a:solidFill>
        </p:spPr>
        <p:txBody>
          <a:bodyPr wrap="square" rtlCol="0">
            <a:spAutoFit/>
          </a:bodyPr>
          <a:lstStyle/>
          <a:p>
            <a:pPr algn="r" defTabSz="914400" rtl="1">
              <a:defRPr/>
            </a:pPr>
            <a:r>
              <a:rPr lang="fa-IR" b="1" dirty="0">
                <a:solidFill>
                  <a:prstClr val="black"/>
                </a:solidFill>
                <a:cs typeface="B Nazanin" panose="00000400000000000000" pitchFamily="2" charset="-78"/>
              </a:rPr>
              <a:t>ناحیه درگیر و تضاهرات بالینی و حاد و مزمن بودن آن را می توان با </a:t>
            </a:r>
            <a:r>
              <a:rPr lang="en-US" b="1" dirty="0" err="1">
                <a:solidFill>
                  <a:prstClr val="black"/>
                </a:solidFill>
                <a:cs typeface="B Nazanin" panose="00000400000000000000" pitchFamily="2" charset="-78"/>
              </a:rPr>
              <a:t>Xcode</a:t>
            </a:r>
            <a:r>
              <a:rPr lang="fa-IR" b="1" dirty="0">
                <a:solidFill>
                  <a:prstClr val="black"/>
                </a:solidFill>
                <a:cs typeface="B Nazanin" panose="00000400000000000000" pitchFamily="2" charset="-78"/>
              </a:rPr>
              <a:t> مشخص نمود </a:t>
            </a:r>
            <a:endParaRPr lang="en-US" b="1" dirty="0">
              <a:solidFill>
                <a:prstClr val="black"/>
              </a:solidFill>
              <a:cs typeface="B Nazanin" panose="00000400000000000000" pitchFamily="2" charset="-78"/>
            </a:endParaRPr>
          </a:p>
        </p:txBody>
      </p:sp>
    </p:spTree>
    <p:extLst>
      <p:ext uri="{BB962C8B-B14F-4D97-AF65-F5344CB8AC3E}">
        <p14:creationId xmlns:p14="http://schemas.microsoft.com/office/powerpoint/2010/main" xmlns="" val="25344074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5FCE92-6B99-48EC-A4CD-4B069255080F}"/>
              </a:ext>
            </a:extLst>
          </p:cNvPr>
          <p:cNvSpPr>
            <a:spLocks noGrp="1"/>
          </p:cNvSpPr>
          <p:nvPr>
            <p:ph type="title"/>
          </p:nvPr>
        </p:nvSpPr>
        <p:spPr/>
        <p:txBody>
          <a:bodyPr/>
          <a:lstStyle/>
          <a:p>
            <a:pPr algn="ctr" rtl="1"/>
            <a:r>
              <a:rPr lang="fa-IR" dirty="0">
                <a:cs typeface="B Nazanin" panose="00000400000000000000" pitchFamily="2" charset="-78"/>
              </a:rPr>
              <a:t>انسداد روده در ناحیه سکوم</a:t>
            </a:r>
            <a:br>
              <a:rPr lang="fa-IR" dirty="0">
                <a:cs typeface="B Nazanin" panose="00000400000000000000" pitchFamily="2" charset="-78"/>
              </a:rPr>
            </a:br>
            <a:endParaRPr lang="en-US" dirty="0"/>
          </a:p>
        </p:txBody>
      </p:sp>
      <p:sp>
        <p:nvSpPr>
          <p:cNvPr id="3" name="Content Placeholder 2">
            <a:extLst>
              <a:ext uri="{FF2B5EF4-FFF2-40B4-BE49-F238E27FC236}">
                <a16:creationId xmlns:a16="http://schemas.microsoft.com/office/drawing/2014/main" xmlns="" id="{39EB21CE-B2EC-47C9-82B0-CAE7AD9ED63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FE80BFF6-8A03-427B-813E-F0E9BD8EA49E}"/>
              </a:ext>
            </a:extLst>
          </p:cNvPr>
          <p:cNvPicPr>
            <a:picLocks noChangeAspect="1"/>
          </p:cNvPicPr>
          <p:nvPr/>
        </p:nvPicPr>
        <p:blipFill>
          <a:blip r:embed="rId2"/>
          <a:stretch>
            <a:fillRect/>
          </a:stretch>
        </p:blipFill>
        <p:spPr>
          <a:xfrm>
            <a:off x="838200" y="1690688"/>
            <a:ext cx="6124575" cy="4019550"/>
          </a:xfrm>
          <a:prstGeom prst="rect">
            <a:avLst/>
          </a:prstGeom>
        </p:spPr>
      </p:pic>
      <p:pic>
        <p:nvPicPr>
          <p:cNvPr id="7" name="Picture 6">
            <a:extLst>
              <a:ext uri="{FF2B5EF4-FFF2-40B4-BE49-F238E27FC236}">
                <a16:creationId xmlns:a16="http://schemas.microsoft.com/office/drawing/2014/main" xmlns="" id="{0286268D-A37B-4E72-BE07-B98222DEEEE4}"/>
              </a:ext>
            </a:extLst>
          </p:cNvPr>
          <p:cNvPicPr>
            <a:picLocks noChangeAspect="1"/>
          </p:cNvPicPr>
          <p:nvPr/>
        </p:nvPicPr>
        <p:blipFill>
          <a:blip r:embed="rId3"/>
          <a:stretch>
            <a:fillRect/>
          </a:stretch>
        </p:blipFill>
        <p:spPr>
          <a:xfrm>
            <a:off x="6696075" y="1271588"/>
            <a:ext cx="4657725" cy="4857750"/>
          </a:xfrm>
          <a:prstGeom prst="rect">
            <a:avLst/>
          </a:prstGeom>
        </p:spPr>
      </p:pic>
    </p:spTree>
    <p:extLst>
      <p:ext uri="{BB962C8B-B14F-4D97-AF65-F5344CB8AC3E}">
        <p14:creationId xmlns:p14="http://schemas.microsoft.com/office/powerpoint/2010/main" xmlns="" val="274081525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EF23A-C435-4AC7-84C3-A723151860AA}"/>
              </a:ext>
            </a:extLst>
          </p:cNvPr>
          <p:cNvSpPr>
            <a:spLocks noGrp="1"/>
          </p:cNvSpPr>
          <p:nvPr>
            <p:ph type="title"/>
          </p:nvPr>
        </p:nvSpPr>
        <p:spPr>
          <a:solidFill>
            <a:srgbClr val="FF7C80"/>
          </a:solidFill>
        </p:spPr>
        <p:txBody>
          <a:bodyPr>
            <a:normAutofit/>
          </a:bodyPr>
          <a:lstStyle/>
          <a:p>
            <a:pPr algn="ctr" rtl="1"/>
            <a:r>
              <a:rPr lang="fa-IR" sz="2800" b="1" dirty="0">
                <a:cs typeface="B Nazanin" panose="00000400000000000000" pitchFamily="2" charset="-78"/>
              </a:rPr>
              <a:t>نارسایی حاد کبدی </a:t>
            </a:r>
            <a:br>
              <a:rPr lang="fa-IR" sz="2800" b="1" dirty="0">
                <a:cs typeface="B Nazanin" panose="00000400000000000000" pitchFamily="2" charset="-78"/>
              </a:rPr>
            </a:br>
            <a:r>
              <a:rPr lang="en-US" sz="2800" b="1" dirty="0">
                <a:cs typeface="B Nazanin" panose="00000400000000000000" pitchFamily="2" charset="-78"/>
              </a:rPr>
              <a:t> </a:t>
            </a:r>
            <a:r>
              <a:rPr lang="en-US" sz="2800" b="1" i="0" dirty="0">
                <a:effectLst/>
                <a:latin typeface="Helvetica Neue"/>
              </a:rPr>
              <a:t>DB91 Acute or subacute hepatic failure</a:t>
            </a:r>
            <a:endParaRPr lang="en-US" sz="2800" b="1" dirty="0"/>
          </a:p>
        </p:txBody>
      </p:sp>
      <p:sp>
        <p:nvSpPr>
          <p:cNvPr id="3" name="Content Placeholder 2">
            <a:extLst>
              <a:ext uri="{FF2B5EF4-FFF2-40B4-BE49-F238E27FC236}">
                <a16:creationId xmlns:a16="http://schemas.microsoft.com/office/drawing/2014/main" xmlns="" id="{C0C0F97C-A0A8-41FA-8029-EC3B83CF4A96}"/>
              </a:ext>
            </a:extLst>
          </p:cNvPr>
          <p:cNvSpPr>
            <a:spLocks noGrp="1"/>
          </p:cNvSpPr>
          <p:nvPr>
            <p:ph idx="1"/>
          </p:nvPr>
        </p:nvSpPr>
        <p:spPr/>
        <p:txBody>
          <a:bodyPr>
            <a:normAutofit/>
          </a:bodyPr>
          <a:lstStyle/>
          <a:p>
            <a:pPr algn="r" rtl="1"/>
            <a:r>
              <a:rPr lang="fa-IR" sz="2400" dirty="0">
                <a:cs typeface="B Nazanin" panose="00000400000000000000" pitchFamily="2" charset="-78"/>
              </a:rPr>
              <a:t>نارسایی حاد و تحت حاد کبد با شروع انعقاد و/یا آنسفالوپاتی کبدی در طی 8 هفته پس از شروع علائم در بیمار بدون بیماری های کبدی شناخته شده مشخص می شود.</a:t>
            </a:r>
            <a:endParaRPr lang="en-US" sz="2400" dirty="0">
              <a:cs typeface="B Nazanin" panose="00000400000000000000" pitchFamily="2" charset="-78"/>
            </a:endParaRPr>
          </a:p>
        </p:txBody>
      </p:sp>
      <p:grpSp>
        <p:nvGrpSpPr>
          <p:cNvPr id="6" name="Group 5">
            <a:extLst>
              <a:ext uri="{FF2B5EF4-FFF2-40B4-BE49-F238E27FC236}">
                <a16:creationId xmlns:a16="http://schemas.microsoft.com/office/drawing/2014/main" xmlns="" id="{440FFF28-CD83-49B0-A150-96303D9FC95F}"/>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E15BA306-46F0-459C-8027-A377876C49D6}"/>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0F9FF296-7D61-4634-BE95-5DF53F052FFB}"/>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3C521C0F-B252-48E0-8B1A-BEA30FEDE06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05507" y="2236762"/>
            <a:ext cx="5962650" cy="3933825"/>
          </a:xfrm>
          <a:prstGeom prst="rect">
            <a:avLst/>
          </a:prstGeom>
        </p:spPr>
      </p:pic>
    </p:spTree>
    <p:extLst>
      <p:ext uri="{BB962C8B-B14F-4D97-AF65-F5344CB8AC3E}">
        <p14:creationId xmlns:p14="http://schemas.microsoft.com/office/powerpoint/2010/main" xmlns="" val="3090868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990601"/>
            <a:ext cx="7772400" cy="1470025"/>
          </a:xfrm>
          <a:solidFill>
            <a:schemeClr val="tx1">
              <a:lumMod val="85000"/>
              <a:lumOff val="15000"/>
            </a:schemeClr>
          </a:solidFill>
        </p:spPr>
        <p:txBody>
          <a:bodyPr rtlCol="1">
            <a:normAutofit/>
          </a:bodyPr>
          <a:lstStyle/>
          <a:p>
            <a:pPr eaLnBrk="1" fontAlgn="auto" hangingPunct="1">
              <a:spcAft>
                <a:spcPts val="0"/>
              </a:spcAft>
              <a:defRPr/>
            </a:pPr>
            <a:r>
              <a:rPr lang="fa-IR" sz="4000" dirty="0">
                <a:solidFill>
                  <a:srgbClr val="CC00FF"/>
                </a:solidFill>
              </a:rPr>
              <a:t>فصل 01</a:t>
            </a:r>
            <a:endParaRPr lang="en-US" sz="4000" dirty="0">
              <a:solidFill>
                <a:srgbClr val="CC00FF"/>
              </a:solidFill>
            </a:endParaRPr>
          </a:p>
        </p:txBody>
      </p:sp>
      <p:sp>
        <p:nvSpPr>
          <p:cNvPr id="191491" name="Rectangle 3"/>
          <p:cNvSpPr>
            <a:spLocks noGrp="1" noChangeArrowheads="1"/>
          </p:cNvSpPr>
          <p:nvPr>
            <p:ph type="subTitle" idx="1"/>
          </p:nvPr>
        </p:nvSpPr>
        <p:spPr>
          <a:xfrm>
            <a:off x="2895600" y="2590800"/>
            <a:ext cx="6400800" cy="1752600"/>
          </a:xfrm>
        </p:spPr>
        <p:txBody>
          <a:bodyPr/>
          <a:lstStyle/>
          <a:p>
            <a:r>
              <a:rPr lang="en-US" dirty="0"/>
              <a:t>01 Certain infectious or parasitic diseases </a:t>
            </a:r>
          </a:p>
          <a:p>
            <a:r>
              <a:rPr lang="en-US" altLang="en-US" dirty="0">
                <a:solidFill>
                  <a:srgbClr val="FF0000"/>
                </a:solidFill>
                <a:effectLst>
                  <a:outerShdw blurRad="38100" dist="38100" dir="2700000" algn="tl">
                    <a:srgbClr val="000000">
                      <a:alpha val="43137"/>
                    </a:srgbClr>
                  </a:outerShdw>
                </a:effectLst>
              </a:rPr>
              <a:t>1A00 -1H0Z</a:t>
            </a:r>
            <a:endParaRPr lang="fa-IR" altLang="en-US" dirty="0">
              <a:solidFill>
                <a:srgbClr val="FF0000"/>
              </a:solidFill>
              <a:effectLst>
                <a:outerShdw blurRad="38100" dist="38100" dir="2700000" algn="tl">
                  <a:srgbClr val="000000">
                    <a:alpha val="43137"/>
                  </a:srgbClr>
                </a:outerShdw>
              </a:effectLst>
            </a:endParaRPr>
          </a:p>
          <a:p>
            <a:r>
              <a:rPr lang="fa-IR" altLang="en-US" dirty="0">
                <a:solidFill>
                  <a:srgbClr val="000000"/>
                </a:solidFill>
              </a:rPr>
              <a:t>بيماري هاي انگلي و عفوني خاص</a:t>
            </a:r>
          </a:p>
        </p:txBody>
      </p:sp>
      <p:sp>
        <p:nvSpPr>
          <p:cNvPr id="19149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6F10D601-73F6-49F1-B7AC-73A27D992069}" type="slidenum">
              <a:rPr lang="fa-IR" altLang="en-US" sz="1200">
                <a:solidFill>
                  <a:srgbClr val="898989"/>
                </a:solidFill>
                <a:cs typeface="Arial" panose="020B0604020202020204" pitchFamily="34" charset="0"/>
              </a:rPr>
              <a:pPr algn="l" defTabSz="914400" fontAlgn="base">
                <a:spcBef>
                  <a:spcPct val="0"/>
                </a:spcBef>
                <a:spcAft>
                  <a:spcPct val="0"/>
                </a:spcAft>
                <a:buNone/>
              </a:pPr>
              <a:t>2</a:t>
            </a:fld>
            <a:endParaRPr lang="en-US" altLang="en-US" sz="1200">
              <a:solidFill>
                <a:srgbClr val="898989"/>
              </a:solidFill>
              <a:cs typeface="Arial" panose="020B0604020202020204" pitchFamily="34" charset="0"/>
            </a:endParaRPr>
          </a:p>
        </p:txBody>
      </p:sp>
      <p:sp>
        <p:nvSpPr>
          <p:cNvPr id="2" name="Footer Placeholder 1"/>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3" name="AutoShape 2" descr="Image result for pathogenic organism"/>
          <p:cNvSpPr>
            <a:spLocks noChangeAspect="1" noChangeArrowheads="1"/>
          </p:cNvSpPr>
          <p:nvPr/>
        </p:nvSpPr>
        <p:spPr bwMode="auto">
          <a:xfrm>
            <a:off x="1679576" y="-1919288"/>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382001" y="4522562"/>
            <a:ext cx="2143125" cy="2143125"/>
          </a:xfrm>
          <a:prstGeom prst="rect">
            <a:avLst/>
          </a:prstGeom>
        </p:spPr>
      </p:pic>
      <p:pic>
        <p:nvPicPr>
          <p:cNvPr id="5" name="Picture 4"/>
          <p:cNvPicPr>
            <a:picLocks noChangeAspect="1"/>
          </p:cNvPicPr>
          <p:nvPr/>
        </p:nvPicPr>
        <p:blipFill>
          <a:blip r:embed="rId4"/>
          <a:stretch>
            <a:fillRect/>
          </a:stretch>
        </p:blipFill>
        <p:spPr>
          <a:xfrm>
            <a:off x="1679575" y="5432117"/>
            <a:ext cx="1682496" cy="1261872"/>
          </a:xfrm>
          <a:prstGeom prst="rect">
            <a:avLst/>
          </a:prstGeom>
        </p:spPr>
      </p:pic>
      <p:pic>
        <p:nvPicPr>
          <p:cNvPr id="6" name="Picture 5"/>
          <p:cNvPicPr>
            <a:picLocks noChangeAspect="1"/>
          </p:cNvPicPr>
          <p:nvPr/>
        </p:nvPicPr>
        <p:blipFill>
          <a:blip r:embed="rId5"/>
          <a:stretch>
            <a:fillRect/>
          </a:stretch>
        </p:blipFill>
        <p:spPr>
          <a:xfrm>
            <a:off x="5305618" y="5057213"/>
            <a:ext cx="1842022" cy="1005840"/>
          </a:xfrm>
          <a:prstGeom prst="rect">
            <a:avLst/>
          </a:prstGeom>
        </p:spPr>
      </p:pic>
    </p:spTree>
    <p:extLst>
      <p:ext uri="{BB962C8B-B14F-4D97-AF65-F5344CB8AC3E}">
        <p14:creationId xmlns:p14="http://schemas.microsoft.com/office/powerpoint/2010/main" xmlns="" val="3657263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dirty="0"/>
              <a:t>	Influenza (1E30‑1E32) </a:t>
            </a:r>
          </a:p>
        </p:txBody>
      </p:sp>
      <p:sp>
        <p:nvSpPr>
          <p:cNvPr id="3" name="Content Placeholder 2"/>
          <p:cNvSpPr>
            <a:spLocks noGrp="1"/>
          </p:cNvSpPr>
          <p:nvPr>
            <p:ph idx="1"/>
          </p:nvPr>
        </p:nvSpPr>
        <p:spPr/>
        <p:txBody>
          <a:bodyPr/>
          <a:lstStyle/>
          <a:p>
            <a:r>
              <a:rPr lang="fa-IR" sz="2400" dirty="0"/>
              <a:t>این بلوک اختصاص به </a:t>
            </a:r>
            <a:r>
              <a:rPr lang="en-US" sz="2400" dirty="0"/>
              <a:t> </a:t>
            </a:r>
            <a:r>
              <a:rPr lang="fa-IR" sz="2400" dirty="0"/>
              <a:t>آنفولانزا دارد. </a:t>
            </a:r>
          </a:p>
          <a:p>
            <a:r>
              <a:rPr lang="fa-IR" sz="2400" dirty="0"/>
              <a:t>نکته: در </a:t>
            </a:r>
            <a:r>
              <a:rPr lang="en-US" sz="2400" dirty="0"/>
              <a:t>ICD-10</a:t>
            </a:r>
            <a:r>
              <a:rPr lang="fa-IR" sz="2400" dirty="0"/>
              <a:t> آنفولانزا در فصل دهم بیماری های سیستم تنفسی طبقه بندی شده بود.</a:t>
            </a:r>
          </a:p>
          <a:p>
            <a:pPr algn="l" rtl="0"/>
            <a:r>
              <a:rPr lang="en-US" sz="2400" dirty="0"/>
              <a:t>1E30 Influenza due to identified seasonal influenza virus  </a:t>
            </a:r>
          </a:p>
          <a:p>
            <a:pPr algn="l" rtl="0"/>
            <a:r>
              <a:rPr lang="en-US" sz="2400" dirty="0"/>
              <a:t>1E31 Influenza due to identified zoonotic or pandemic influenza virus  </a:t>
            </a:r>
          </a:p>
          <a:p>
            <a:pPr algn="l" rtl="0"/>
            <a:r>
              <a:rPr lang="en-US" sz="2400" dirty="0"/>
              <a:t>1E32 Influenza, virus not identified </a:t>
            </a: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20</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74865982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38529-9362-434C-BB82-85FC2C7E8942}"/>
              </a:ext>
            </a:extLst>
          </p:cNvPr>
          <p:cNvSpPr>
            <a:spLocks noGrp="1"/>
          </p:cNvSpPr>
          <p:nvPr>
            <p:ph type="title"/>
          </p:nvPr>
        </p:nvSpPr>
        <p:spPr>
          <a:solidFill>
            <a:srgbClr val="FFFFCC"/>
          </a:solidFill>
        </p:spPr>
        <p:txBody>
          <a:bodyPr/>
          <a:lstStyle/>
          <a:p>
            <a:pPr algn="r" rtl="1"/>
            <a:r>
              <a:rPr lang="en-US" b="1" i="0" dirty="0">
                <a:solidFill>
                  <a:srgbClr val="404040"/>
                </a:solidFill>
                <a:effectLst/>
                <a:latin typeface="Helvetica Neue"/>
              </a:rPr>
              <a:t>DB92 Non-alcoholic fatty liver disease</a:t>
            </a:r>
            <a:endParaRPr lang="en-US" b="1" dirty="0"/>
          </a:p>
        </p:txBody>
      </p:sp>
      <p:grpSp>
        <p:nvGrpSpPr>
          <p:cNvPr id="8" name="Group 7">
            <a:extLst>
              <a:ext uri="{FF2B5EF4-FFF2-40B4-BE49-F238E27FC236}">
                <a16:creationId xmlns:a16="http://schemas.microsoft.com/office/drawing/2014/main" xmlns="" id="{3A1A0DEE-3343-45FA-864A-552A4C639887}"/>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1C208CB4-14BA-4AAE-8280-68E6472D15A4}"/>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3F8356B2-F100-4AD1-A354-E9734F20EB16}"/>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
        <p:nvSpPr>
          <p:cNvPr id="3" name="Content Placeholder 2">
            <a:extLst>
              <a:ext uri="{FF2B5EF4-FFF2-40B4-BE49-F238E27FC236}">
                <a16:creationId xmlns:a16="http://schemas.microsoft.com/office/drawing/2014/main" xmlns="" id="{8EAEA0EE-BB45-4741-B0D2-CDA0AB2B2060}"/>
              </a:ext>
            </a:extLst>
          </p:cNvPr>
          <p:cNvSpPr>
            <a:spLocks noGrp="1"/>
          </p:cNvSpPr>
          <p:nvPr>
            <p:ph idx="1"/>
          </p:nvPr>
        </p:nvSpPr>
        <p:spPr>
          <a:xfrm>
            <a:off x="4510007" y="1825625"/>
            <a:ext cx="6843793" cy="4351338"/>
          </a:xfrm>
        </p:spPr>
        <p:txBody>
          <a:bodyPr/>
          <a:lstStyle/>
          <a:p>
            <a:pPr algn="r" rtl="1"/>
            <a:r>
              <a:rPr lang="en-US" dirty="0">
                <a:cs typeface="B Nazanin" panose="00000400000000000000" pitchFamily="2" charset="-78"/>
              </a:rPr>
              <a:t>NAFLD </a:t>
            </a:r>
            <a:r>
              <a:rPr lang="fa-IR" dirty="0">
                <a:cs typeface="B Nazanin" panose="00000400000000000000" pitchFamily="2" charset="-78"/>
              </a:rPr>
              <a:t>تجمع تا حد زیادی بی ضرر چربی در سلول های کبدی</a:t>
            </a:r>
            <a:r>
              <a:rPr lang="en-US" dirty="0">
                <a:cs typeface="B Nazanin" panose="00000400000000000000" pitchFamily="2" charset="-78"/>
              </a:rPr>
              <a:t> </a:t>
            </a:r>
            <a:r>
              <a:rPr lang="fa-IR" dirty="0">
                <a:cs typeface="B Nazanin" panose="00000400000000000000" pitchFamily="2" charset="-78"/>
              </a:rPr>
              <a:t> گفته می شود. طیف پاتولوژیک از استئاتوز ساده تا استئاتوهپاتیت را در بر می گیرد. </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xmlns="" id="{47714524-52A0-4669-84E1-CE6D56A1E4D4}"/>
              </a:ext>
            </a:extLst>
          </p:cNvPr>
          <p:cNvPicPr>
            <a:picLocks noChangeAspect="1"/>
          </p:cNvPicPr>
          <p:nvPr/>
        </p:nvPicPr>
        <p:blipFill>
          <a:blip r:embed="rId2"/>
          <a:stretch>
            <a:fillRect/>
          </a:stretch>
        </p:blipFill>
        <p:spPr>
          <a:xfrm>
            <a:off x="697746" y="3334473"/>
            <a:ext cx="7263583" cy="1665535"/>
          </a:xfrm>
          <a:prstGeom prst="rect">
            <a:avLst/>
          </a:prstGeom>
        </p:spPr>
      </p:pic>
      <p:sp>
        <p:nvSpPr>
          <p:cNvPr id="6" name="TextBox 5">
            <a:extLst>
              <a:ext uri="{FF2B5EF4-FFF2-40B4-BE49-F238E27FC236}">
                <a16:creationId xmlns:a16="http://schemas.microsoft.com/office/drawing/2014/main" xmlns="" id="{E76517DF-9111-4DDE-8454-7A6C1F2F7F11}"/>
              </a:ext>
            </a:extLst>
          </p:cNvPr>
          <p:cNvSpPr txBox="1"/>
          <p:nvPr/>
        </p:nvSpPr>
        <p:spPr>
          <a:xfrm>
            <a:off x="6156122" y="4942154"/>
            <a:ext cx="5021489" cy="646331"/>
          </a:xfrm>
          <a:prstGeom prst="rect">
            <a:avLst/>
          </a:prstGeom>
          <a:solidFill>
            <a:srgbClr val="FFFF00"/>
          </a:solidFill>
        </p:spPr>
        <p:txBody>
          <a:bodyPr wrap="square" rtlCol="0">
            <a:spAutoFit/>
          </a:bodyPr>
          <a:lstStyle/>
          <a:p>
            <a:pPr algn="r" defTabSz="914400" rtl="1">
              <a:defRPr/>
            </a:pPr>
            <a:r>
              <a:rPr lang="fa-IR" b="1" dirty="0">
                <a:solidFill>
                  <a:prstClr val="black"/>
                </a:solidFill>
              </a:rPr>
              <a:t>کدهای</a:t>
            </a:r>
            <a:r>
              <a:rPr lang="en-US" b="1" dirty="0" err="1">
                <a:solidFill>
                  <a:prstClr val="black"/>
                </a:solidFill>
              </a:rPr>
              <a:t>Postcoordination</a:t>
            </a:r>
            <a:r>
              <a:rPr lang="fa-IR" b="1" dirty="0">
                <a:solidFill>
                  <a:prstClr val="black"/>
                </a:solidFill>
              </a:rPr>
              <a:t> شامل کد تضاهرات بالینی ، وضعیت های همراه و دوره بیماری (شامل حاد یا مزمن) می باشد</a:t>
            </a:r>
            <a:endParaRPr lang="en-US" b="1" dirty="0">
              <a:solidFill>
                <a:prstClr val="black"/>
              </a:solidFill>
            </a:endParaRPr>
          </a:p>
        </p:txBody>
      </p:sp>
    </p:spTree>
    <p:extLst>
      <p:ext uri="{BB962C8B-B14F-4D97-AF65-F5344CB8AC3E}">
        <p14:creationId xmlns:p14="http://schemas.microsoft.com/office/powerpoint/2010/main" xmlns="" val="56397758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AF1C2-9068-460D-B64F-56147D215AD8}"/>
              </a:ext>
            </a:extLst>
          </p:cNvPr>
          <p:cNvSpPr>
            <a:spLocks noGrp="1"/>
          </p:cNvSpPr>
          <p:nvPr>
            <p:ph type="title"/>
          </p:nvPr>
        </p:nvSpPr>
        <p:spPr>
          <a:solidFill>
            <a:srgbClr val="FFFF66"/>
          </a:solidFill>
        </p:spPr>
        <p:txBody>
          <a:bodyPr/>
          <a:lstStyle/>
          <a:p>
            <a:pPr algn="ctr" rtl="1"/>
            <a:r>
              <a:rPr lang="en-US" b="1" i="0" dirty="0">
                <a:solidFill>
                  <a:srgbClr val="404040"/>
                </a:solidFill>
                <a:effectLst/>
                <a:latin typeface="Helvetica Neue"/>
              </a:rPr>
              <a:t>DB93.1 Hepatic cirrhosis</a:t>
            </a:r>
            <a:r>
              <a:rPr lang="fa-IR" b="1" i="0" dirty="0">
                <a:solidFill>
                  <a:srgbClr val="404040"/>
                </a:solidFill>
                <a:effectLst/>
                <a:latin typeface="Helvetica Neue"/>
              </a:rPr>
              <a:t/>
            </a:r>
            <a:br>
              <a:rPr lang="fa-IR" b="1" i="0" dirty="0">
                <a:solidFill>
                  <a:srgbClr val="404040"/>
                </a:solidFill>
                <a:effectLst/>
                <a:latin typeface="Helvetica Neue"/>
              </a:rPr>
            </a:br>
            <a:r>
              <a:rPr lang="fa-IR" b="1" i="0" dirty="0">
                <a:solidFill>
                  <a:srgbClr val="404040"/>
                </a:solidFill>
                <a:effectLst/>
                <a:latin typeface="Helvetica Neue"/>
              </a:rPr>
              <a:t>نکات</a:t>
            </a:r>
            <a:endParaRPr lang="en-US" b="1" dirty="0"/>
          </a:p>
        </p:txBody>
      </p:sp>
      <p:sp>
        <p:nvSpPr>
          <p:cNvPr id="3" name="Content Placeholder 2">
            <a:extLst>
              <a:ext uri="{FF2B5EF4-FFF2-40B4-BE49-F238E27FC236}">
                <a16:creationId xmlns:a16="http://schemas.microsoft.com/office/drawing/2014/main" xmlns="" id="{33BC3CC9-5357-4FF8-B725-3F26F7F710CE}"/>
              </a:ext>
            </a:extLst>
          </p:cNvPr>
          <p:cNvSpPr>
            <a:spLocks noGrp="1"/>
          </p:cNvSpPr>
          <p:nvPr>
            <p:ph idx="1"/>
          </p:nvPr>
        </p:nvSpPr>
        <p:spPr/>
        <p:txBody>
          <a:bodyPr/>
          <a:lstStyle/>
          <a:p>
            <a:pPr algn="r" rtl="1"/>
            <a:r>
              <a:rPr lang="fa-IR" dirty="0">
                <a:cs typeface="B Nazanin" panose="00000400000000000000" pitchFamily="2" charset="-78"/>
              </a:rPr>
              <a:t>سیروز مرحله پایانی فیبروز کبد است که در اثر انواع بیماری ها و شرایط کبدی ایجاد می شود.</a:t>
            </a:r>
          </a:p>
          <a:p>
            <a:pPr algn="r" rtl="1"/>
            <a:r>
              <a:rPr lang="fa-IR" dirty="0">
                <a:cs typeface="B Nazanin" panose="00000400000000000000" pitchFamily="2" charset="-78"/>
              </a:rPr>
              <a:t>کدگذاری علت در سیروز کبدی الزامی است.  </a:t>
            </a:r>
          </a:p>
          <a:p>
            <a:pPr algn="r" rtl="1"/>
            <a:endParaRPr lang="en-US" dirty="0"/>
          </a:p>
        </p:txBody>
      </p:sp>
      <p:grpSp>
        <p:nvGrpSpPr>
          <p:cNvPr id="6" name="Group 5">
            <a:extLst>
              <a:ext uri="{FF2B5EF4-FFF2-40B4-BE49-F238E27FC236}">
                <a16:creationId xmlns:a16="http://schemas.microsoft.com/office/drawing/2014/main" xmlns="" id="{0A973F82-D38D-4140-B0FE-939E9397200B}"/>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D07F373A-89F1-4B65-B185-40368F899F6F}"/>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01E2B085-9702-4B44-B007-9EB3BFD4A276}"/>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10" name="Picture 9">
            <a:extLst>
              <a:ext uri="{FF2B5EF4-FFF2-40B4-BE49-F238E27FC236}">
                <a16:creationId xmlns:a16="http://schemas.microsoft.com/office/drawing/2014/main" xmlns="" id="{DD7536A9-1B5B-40ED-B098-E852B38EEC5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8200" y="3226173"/>
            <a:ext cx="4722947" cy="3146209"/>
          </a:xfrm>
          <a:prstGeom prst="rect">
            <a:avLst/>
          </a:prstGeom>
        </p:spPr>
      </p:pic>
      <p:pic>
        <p:nvPicPr>
          <p:cNvPr id="5" name="Picture 4">
            <a:extLst>
              <a:ext uri="{FF2B5EF4-FFF2-40B4-BE49-F238E27FC236}">
                <a16:creationId xmlns:a16="http://schemas.microsoft.com/office/drawing/2014/main" xmlns="" id="{BA415A8E-C694-4C73-88E7-26FF0D7C3C5B}"/>
              </a:ext>
            </a:extLst>
          </p:cNvPr>
          <p:cNvPicPr>
            <a:picLocks noChangeAspect="1"/>
          </p:cNvPicPr>
          <p:nvPr/>
        </p:nvPicPr>
        <p:blipFill>
          <a:blip r:embed="rId3"/>
          <a:stretch>
            <a:fillRect/>
          </a:stretch>
        </p:blipFill>
        <p:spPr>
          <a:xfrm>
            <a:off x="5885723" y="3603889"/>
            <a:ext cx="5143500" cy="2390775"/>
          </a:xfrm>
          <a:prstGeom prst="rect">
            <a:avLst/>
          </a:prstGeom>
        </p:spPr>
      </p:pic>
    </p:spTree>
    <p:extLst>
      <p:ext uri="{BB962C8B-B14F-4D97-AF65-F5344CB8AC3E}">
        <p14:creationId xmlns:p14="http://schemas.microsoft.com/office/powerpoint/2010/main" xmlns="" val="381569629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577851"/>
            <a:ext cx="7772400" cy="773413"/>
          </a:xfrm>
          <a:solidFill>
            <a:schemeClr val="tx2">
              <a:lumMod val="20000"/>
              <a:lumOff val="80000"/>
            </a:schemeClr>
          </a:solidFill>
        </p:spPr>
        <p:txBody>
          <a:bodyPr rtlCol="1">
            <a:normAutofit/>
          </a:bodyPr>
          <a:lstStyle/>
          <a:p>
            <a:pPr eaLnBrk="1" fontAlgn="auto" hangingPunct="1">
              <a:spcAft>
                <a:spcPts val="0"/>
              </a:spcAft>
              <a:defRPr/>
            </a:pPr>
            <a:r>
              <a:rPr lang="fa-IR" sz="4000" dirty="0">
                <a:solidFill>
                  <a:schemeClr val="tx2">
                    <a:lumMod val="75000"/>
                  </a:schemeClr>
                </a:solidFill>
              </a:rPr>
              <a:t>فصل 14</a:t>
            </a:r>
            <a:endParaRPr lang="en-US" sz="4000" dirty="0">
              <a:solidFill>
                <a:schemeClr val="tx2">
                  <a:lumMod val="75000"/>
                </a:schemeClr>
              </a:solidFill>
            </a:endParaRPr>
          </a:p>
        </p:txBody>
      </p:sp>
      <p:sp>
        <p:nvSpPr>
          <p:cNvPr id="191491" name="Rectangle 3"/>
          <p:cNvSpPr>
            <a:spLocks noGrp="1" noChangeArrowheads="1"/>
          </p:cNvSpPr>
          <p:nvPr>
            <p:ph type="subTitle" idx="1"/>
          </p:nvPr>
        </p:nvSpPr>
        <p:spPr>
          <a:xfrm>
            <a:off x="2015359" y="2209800"/>
            <a:ext cx="8305800" cy="1752600"/>
          </a:xfrm>
        </p:spPr>
        <p:txBody>
          <a:bodyPr/>
          <a:lstStyle/>
          <a:p>
            <a:r>
              <a:rPr lang="en-US" dirty="0">
                <a:solidFill>
                  <a:schemeClr val="tx2">
                    <a:lumMod val="75000"/>
                  </a:schemeClr>
                </a:solidFill>
              </a:rPr>
              <a:t>14 Diseases of the skin</a:t>
            </a:r>
          </a:p>
          <a:p>
            <a:r>
              <a:rPr lang="en-US" altLang="en-US" sz="2800" dirty="0">
                <a:solidFill>
                  <a:schemeClr val="tx2">
                    <a:lumMod val="60000"/>
                    <a:lumOff val="40000"/>
                  </a:schemeClr>
                </a:solidFill>
              </a:rPr>
              <a:t>EA00 –EL80</a:t>
            </a:r>
            <a:endParaRPr lang="fa-IR" altLang="en-US" sz="2800" dirty="0">
              <a:solidFill>
                <a:schemeClr val="tx2">
                  <a:lumMod val="60000"/>
                  <a:lumOff val="40000"/>
                </a:schemeClr>
              </a:solidFill>
            </a:endParaRPr>
          </a:p>
          <a:p>
            <a:r>
              <a:rPr lang="fa-IR" altLang="en-US" sz="1800" dirty="0">
                <a:solidFill>
                  <a:schemeClr val="tx2">
                    <a:lumMod val="60000"/>
                    <a:lumOff val="40000"/>
                  </a:schemeClr>
                </a:solidFill>
                <a:cs typeface="+mj-cs"/>
              </a:rPr>
              <a:t>بيماري هاي پوست</a:t>
            </a:r>
          </a:p>
        </p:txBody>
      </p:sp>
      <p:sp>
        <p:nvSpPr>
          <p:cNvPr id="3" name="AutoShape 2" descr="Image result for pathogenic organism"/>
          <p:cNvSpPr>
            <a:spLocks noChangeAspect="1" noChangeArrowheads="1"/>
          </p:cNvSpPr>
          <p:nvPr/>
        </p:nvSpPr>
        <p:spPr bwMode="auto">
          <a:xfrm>
            <a:off x="1679576" y="-1919288"/>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194281025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۱4 در </a:t>
            </a:r>
            <a:r>
              <a:rPr lang="en-US" sz="2000" b="1" dirty="0">
                <a:solidFill>
                  <a:schemeClr val="tx2">
                    <a:lumMod val="75000"/>
                  </a:schemeClr>
                </a:solidFill>
              </a:rPr>
              <a:t>ICD11</a:t>
            </a: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790700" y="1066800"/>
            <a:ext cx="8610600" cy="685800"/>
          </a:xfrm>
        </p:spPr>
        <p:txBody>
          <a:bodyPr/>
          <a:lstStyle/>
          <a:p>
            <a:pPr algn="justLow">
              <a:lnSpc>
                <a:spcPct val="150000"/>
              </a:lnSpc>
              <a:spcAft>
                <a:spcPts val="0"/>
              </a:spcAft>
            </a:pP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این فصل در </a:t>
            </a:r>
            <a:r>
              <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ICD-11</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با افزودن جزئیات بیشتر، مورد تجدیدنظر اساسي در ساختار واقع شده است.</a:t>
            </a:r>
            <a:endPar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algn="justLow">
              <a:lnSpc>
                <a:spcPct val="150000"/>
              </a:lnSpc>
              <a:spcAft>
                <a:spcPts val="0"/>
              </a:spcAft>
            </a:pP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از</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اصطلاحات به روز، با هدف کاربردی شدن این فصل استفاده شده است. جزئیات این فصل از ادغام «اصطلاحات</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پوستي آمریکایي، بریتانیایي و آلماني» به دست آمده است.</a:t>
            </a:r>
            <a:endPar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l" rtl="0">
              <a:lnSpc>
                <a:spcPct val="150000"/>
              </a:lnSpc>
              <a:spcAft>
                <a:spcPts val="0"/>
              </a:spcAft>
              <a:buNone/>
            </a:pPr>
            <a:r>
              <a:rPr lang="fa-IR" sz="2000" dirty="0"/>
              <a:t> </a:t>
            </a:r>
            <a:r>
              <a:rPr lang="en-US" sz="2000" dirty="0"/>
              <a:t>American, British and German dermatological terminologies </a:t>
            </a:r>
            <a:br>
              <a:rPr lang="en-US" sz="2000" dirty="0"/>
            </a:br>
            <a:endPar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xmlns="" val="174738219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60338"/>
            <a:ext cx="8229600" cy="639762"/>
          </a:xfrm>
          <a:solidFill>
            <a:schemeClr val="accent1">
              <a:lumMod val="20000"/>
              <a:lumOff val="80000"/>
            </a:schemeClr>
          </a:solidFill>
        </p:spPr>
        <p:txBody>
          <a:bodyPr/>
          <a:lstStyle/>
          <a:p>
            <a:r>
              <a:rPr lang="fa-IR" sz="2000" dirty="0">
                <a:solidFill>
                  <a:schemeClr val="tx2">
                    <a:lumMod val="75000"/>
                  </a:schemeClr>
                </a:solidFill>
              </a:rPr>
              <a:t>بلوک های فصل ۱4</a:t>
            </a:r>
            <a:r>
              <a:rPr lang="en-US" sz="2000" dirty="0">
                <a:solidFill>
                  <a:schemeClr val="tx2">
                    <a:lumMod val="75000"/>
                  </a:schemeClr>
                </a:solidFill>
              </a:rPr>
              <a:t> </a:t>
            </a:r>
            <a:r>
              <a:rPr lang="fa-IR" sz="2000" dirty="0">
                <a:solidFill>
                  <a:schemeClr val="tx2">
                    <a:lumMod val="75000"/>
                  </a:schemeClr>
                </a:solidFill>
              </a:rPr>
              <a:t>در </a:t>
            </a:r>
            <a:r>
              <a:rPr lang="en-US" sz="2000" b="1" dirty="0">
                <a:solidFill>
                  <a:schemeClr val="tx2">
                    <a:lumMod val="75000"/>
                  </a:schemeClr>
                </a:solidFill>
              </a:rPr>
              <a:t>ICD-11</a:t>
            </a:r>
            <a:endParaRPr lang="en-US" sz="2000" dirty="0">
              <a:solidFill>
                <a:schemeClr val="tx2">
                  <a:lumMod val="75000"/>
                </a:schemeClr>
              </a:solidFill>
            </a:endParaRPr>
          </a:p>
        </p:txBody>
      </p:sp>
      <p:sp>
        <p:nvSpPr>
          <p:cNvPr id="5" name="Slide Number Placeholder 4">
            <a:extLst>
              <a:ext uri="{FF2B5EF4-FFF2-40B4-BE49-F238E27FC236}">
                <a16:creationId xmlns:a16="http://schemas.microsoft.com/office/drawing/2014/main" xmlns="" id="{C5577467-D928-6437-06DE-34BBAEA0AD24}"/>
              </a:ext>
            </a:extLst>
          </p:cNvPr>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cs typeface="Arial" panose="020B0604020202020204" pitchFamily="34" charset="0"/>
              </a:rPr>
              <a:pPr defTabSz="914400" fontAlgn="base">
                <a:spcBef>
                  <a:spcPct val="0"/>
                </a:spcBef>
                <a:spcAft>
                  <a:spcPct val="0"/>
                </a:spcAft>
                <a:defRPr/>
              </a:pPr>
              <a:t>204</a:t>
            </a:fld>
            <a:endParaRPr lang="en-US" altLang="en-US">
              <a:cs typeface="Arial" panose="020B0604020202020204" pitchFamily="34" charset="0"/>
            </a:endParaRPr>
          </a:p>
        </p:txBody>
      </p:sp>
      <p:sp>
        <p:nvSpPr>
          <p:cNvPr id="8" name="Rectangle 7"/>
          <p:cNvSpPr/>
          <p:nvPr/>
        </p:nvSpPr>
        <p:spPr>
          <a:xfrm>
            <a:off x="2066343" y="2552169"/>
            <a:ext cx="3648657" cy="31489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
        <p:nvSpPr>
          <p:cNvPr id="11"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930462" y="5392881"/>
            <a:ext cx="473753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8600" algn="justLow" defTabSz="914400">
              <a:lnSpc>
                <a:spcPct val="90000"/>
              </a:lnSpc>
              <a:spcAft>
                <a:spcPts val="0"/>
              </a:spcAft>
            </a:pPr>
            <a:r>
              <a:rPr lang="fa-IR" sz="1600" dirty="0">
                <a:solidFill>
                  <a:srgbClr val="1F497D">
                    <a:lumMod val="60000"/>
                    <a:lumOff val="40000"/>
                  </a:srgbClr>
                </a:solidFill>
                <a:ea typeface="Times New Roman" panose="02020603050405020304" pitchFamily="18" charset="0"/>
                <a:cs typeface="B Nazanin" panose="00000400000000000000" pitchFamily="2" charset="-78"/>
              </a:rPr>
              <a:t>نئوپلاسم های بدخیم پوست</a:t>
            </a:r>
          </a:p>
          <a:p>
            <a:pPr indent="-228600" algn="justLow" defTabSz="914400">
              <a:lnSpc>
                <a:spcPct val="90000"/>
              </a:lnSpc>
              <a:spcAft>
                <a:spcPts val="0"/>
              </a:spcAft>
            </a:pPr>
            <a:r>
              <a:rPr lang="fa-IR" sz="1600" dirty="0">
                <a:solidFill>
                  <a:srgbClr val="1F497D">
                    <a:lumMod val="60000"/>
                    <a:lumOff val="40000"/>
                  </a:srgbClr>
                </a:solidFill>
                <a:ea typeface="Times New Roman" panose="02020603050405020304" pitchFamily="18" charset="0"/>
                <a:cs typeface="B Nazanin" panose="00000400000000000000" pitchFamily="2" charset="-78"/>
              </a:rPr>
              <a:t>علائم و نشانه های درگیری پوست</a:t>
            </a:r>
          </a:p>
          <a:p>
            <a:pPr algn="justLow" defTabSz="914400">
              <a:lnSpc>
                <a:spcPct val="90000"/>
              </a:lnSpc>
              <a:spcAft>
                <a:spcPts val="0"/>
              </a:spcAft>
            </a:pPr>
            <a:endParaRPr lang="ar-SA" sz="1600" dirty="0">
              <a:solidFill>
                <a:srgbClr val="1F497D">
                  <a:lumMod val="60000"/>
                  <a:lumOff val="40000"/>
                </a:srgbClr>
              </a:solidFill>
              <a:ea typeface="Times New Roman" panose="02020603050405020304" pitchFamily="18" charset="0"/>
              <a:cs typeface="B Nazanin" panose="00000400000000000000" pitchFamily="2" charset="-78"/>
            </a:endParaRPr>
          </a:p>
        </p:txBody>
      </p:sp>
      <p:sp>
        <p:nvSpPr>
          <p:cNvPr id="12" name="Rectangle 11"/>
          <p:cNvSpPr/>
          <p:nvPr/>
        </p:nvSpPr>
        <p:spPr>
          <a:xfrm>
            <a:off x="2066343" y="5735782"/>
            <a:ext cx="3648656" cy="678873"/>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
        <p:nvSpPr>
          <p:cNvPr id="13"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799255" y="1173740"/>
            <a:ext cx="4945117" cy="4160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71450" algn="justLow" defTabSz="914400">
              <a:lnSpc>
                <a:spcPct val="90000"/>
              </a:lnSpc>
              <a:spcAft>
                <a:spcPts val="0"/>
              </a:spcAft>
            </a:pPr>
            <a:r>
              <a:rPr lang="ar-SA" sz="1600" b="1" dirty="0">
                <a:solidFill>
                  <a:srgbClr val="212529"/>
                </a:solidFill>
                <a:ea typeface="Times New Roman" panose="02020603050405020304" pitchFamily="18" charset="0"/>
                <a:cs typeface="B Nazanin" panose="00000400000000000000" pitchFamily="2" charset="-78"/>
              </a:rPr>
              <a:t>این فصل دارای </a:t>
            </a:r>
            <a:r>
              <a:rPr lang="fa-IR" sz="1600" b="1" dirty="0">
                <a:solidFill>
                  <a:srgbClr val="212529"/>
                </a:solidFill>
                <a:ea typeface="Times New Roman" panose="02020603050405020304" pitchFamily="18" charset="0"/>
                <a:cs typeface="B Nazanin" panose="00000400000000000000" pitchFamily="2" charset="-78"/>
              </a:rPr>
              <a:t>14</a:t>
            </a:r>
            <a:r>
              <a:rPr lang="ar-SA" sz="1600" b="1" dirty="0">
                <a:solidFill>
                  <a:srgbClr val="212529"/>
                </a:solidFill>
                <a:ea typeface="Times New Roman" panose="02020603050405020304" pitchFamily="18" charset="0"/>
                <a:cs typeface="B Nazanin" panose="00000400000000000000" pitchFamily="2" charset="-78"/>
              </a:rPr>
              <a:t> بخش اصلي</a:t>
            </a:r>
            <a:r>
              <a:rPr lang="fa-IR" sz="1600" b="1" dirty="0">
                <a:solidFill>
                  <a:srgbClr val="212529"/>
                </a:solidFill>
                <a:ea typeface="Times New Roman" panose="02020603050405020304" pitchFamily="18" charset="0"/>
                <a:cs typeface="B Nazanin" panose="00000400000000000000" pitchFamily="2" charset="-78"/>
              </a:rPr>
              <a:t>(بلوک ها)</a:t>
            </a:r>
            <a:r>
              <a:rPr lang="ar-SA" sz="1600" b="1" dirty="0">
                <a:solidFill>
                  <a:srgbClr val="212529"/>
                </a:solidFill>
                <a:ea typeface="Times New Roman" panose="02020603050405020304" pitchFamily="18" charset="0"/>
                <a:cs typeface="B Nazanin" panose="00000400000000000000" pitchFamily="2" charset="-78"/>
              </a:rPr>
              <a:t> است:</a:t>
            </a:r>
            <a:endParaRPr lang="fa-IR" sz="1600" b="1" dirty="0">
              <a:solidFill>
                <a:srgbClr val="212529"/>
              </a:solidFill>
              <a:ea typeface="Times New Roman" panose="02020603050405020304" pitchFamily="18" charset="0"/>
              <a:cs typeface="B Nazanin" panose="00000400000000000000" pitchFamily="2" charset="-78"/>
            </a:endParaRPr>
          </a:p>
          <a:p>
            <a:pPr marL="0" indent="0" algn="justLow" defTabSz="914400">
              <a:lnSpc>
                <a:spcPct val="90000"/>
              </a:lnSpc>
              <a:spcAft>
                <a:spcPts val="0"/>
              </a:spcAft>
              <a:buFont typeface="Arial" panose="020B0604020202020204" pitchFamily="34" charset="0"/>
              <a:buNone/>
            </a:pPr>
            <a:r>
              <a:rPr lang="fa-IR" sz="2000" dirty="0">
                <a:solidFill>
                  <a:srgbClr val="212529"/>
                </a:solidFill>
                <a:ea typeface="Times New Roman" panose="02020603050405020304" pitchFamily="18" charset="0"/>
                <a:cs typeface="B Nazanin" panose="00000400000000000000" pitchFamily="2" charset="-78"/>
              </a:rPr>
              <a:t>   </a:t>
            </a:r>
            <a:r>
              <a:rPr lang="ar-SA" sz="2000" dirty="0">
                <a:solidFill>
                  <a:srgbClr val="212529"/>
                </a:solidFill>
                <a:ea typeface="Times New Roman" panose="02020603050405020304" pitchFamily="18" charset="0"/>
                <a:cs typeface="B Nazanin" panose="00000400000000000000" pitchFamily="2" charset="-78"/>
              </a:rPr>
              <a:t> </a:t>
            </a:r>
            <a:r>
              <a:rPr lang="ar-SA" sz="1600" dirty="0">
                <a:solidFill>
                  <a:srgbClr val="C0504D">
                    <a:lumMod val="75000"/>
                  </a:srgbClr>
                </a:solidFill>
                <a:ea typeface="Times New Roman" panose="02020603050405020304" pitchFamily="18" charset="0"/>
                <a:cs typeface="B Nazanin" panose="00000400000000000000" pitchFamily="2" charset="-78"/>
              </a:rPr>
              <a:t>1.</a:t>
            </a:r>
            <a:r>
              <a:rPr lang="fa-IR" sz="1600" dirty="0">
                <a:solidFill>
                  <a:srgbClr val="C0504D">
                    <a:lumMod val="75000"/>
                  </a:srgbClr>
                </a:solidFill>
                <a:ea typeface="Times New Roman" panose="02020603050405020304" pitchFamily="18" charset="0"/>
                <a:cs typeface="B Nazanin" panose="00000400000000000000" pitchFamily="2" charset="-78"/>
              </a:rPr>
              <a:t> برخی اختلالات پوستی به علت عفونت یا آلودگی</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a:t>
            </a:r>
            <a:r>
              <a:rPr lang="ar-SA" sz="1600" dirty="0">
                <a:solidFill>
                  <a:srgbClr val="C0504D">
                    <a:lumMod val="75000"/>
                  </a:srgbClr>
                </a:solidFill>
                <a:ea typeface="Times New Roman" panose="02020603050405020304" pitchFamily="18" charset="0"/>
                <a:cs typeface="B Nazanin" panose="00000400000000000000" pitchFamily="2" charset="-78"/>
              </a:rPr>
              <a:t> 2</a:t>
            </a:r>
            <a:r>
              <a:rPr lang="fa-IR" sz="1600" dirty="0">
                <a:solidFill>
                  <a:srgbClr val="C0504D">
                    <a:lumMod val="75000"/>
                  </a:srgbClr>
                </a:solidFill>
                <a:ea typeface="Times New Roman" panose="02020603050405020304" pitchFamily="18" charset="0"/>
                <a:cs typeface="B Nazanin" panose="00000400000000000000" pitchFamily="2" charset="-78"/>
              </a:rPr>
              <a:t>. درماتوزهای التهابی</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3. اختلالات متابولیک و تغذیه ای تاثیرگذار بر پوست</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4. اختلالات ژنتیکی و رشدی تاثیرگذار بر پوست</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5. اختلالات حسی و روانی تاثیرگذار بر پوست</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6. اختلالات پوستی شامل ساختارهای پوستی خاص</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7. اختلالات پوستی که نواحی خاص بدن را درگیر می کند.</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8. اختلالات پوستی مرتبط با بارداری، دوره نوزادی و کودکی</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9. واکنش های نامطلوب پوستی به دارو</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10. اختلالات پوستی ناشی از عوامل خارجی</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11. تکثیر خوش خیم، نئوپلاسم ها و کیست های پوست</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12. اختلالات پوستی با پتانسیل بدخیم نامشخص یا غیرقابل پیش بینی</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13. نشانگرهای پوستی اختلالات داخلی</a:t>
            </a: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14. اختلالات پوستی پس از عمل</a:t>
            </a:r>
          </a:p>
          <a:p>
            <a:pPr marL="0" indent="0" algn="justLow" defTabSz="914400">
              <a:lnSpc>
                <a:spcPct val="90000"/>
              </a:lnSpc>
              <a:spcAft>
                <a:spcPts val="0"/>
              </a:spcAft>
              <a:buFont typeface="Arial" panose="020B0604020202020204" pitchFamily="34" charset="0"/>
              <a:buNone/>
            </a:pPr>
            <a:endParaRPr lang="fa-IR" sz="1600" dirty="0">
              <a:solidFill>
                <a:srgbClr val="C0504D">
                  <a:lumMod val="75000"/>
                </a:srgbClr>
              </a:solidFill>
              <a:ea typeface="Times New Roman" panose="02020603050405020304" pitchFamily="18" charset="0"/>
              <a:cs typeface="B Nazanin" panose="00000400000000000000" pitchFamily="2" charset="-78"/>
            </a:endParaRPr>
          </a:p>
          <a:p>
            <a:pPr marL="0" indent="0" algn="justLow" defTabSz="914400">
              <a:lnSpc>
                <a:spcPct val="90000"/>
              </a:lnSpc>
              <a:spcAft>
                <a:spcPts val="0"/>
              </a:spcAft>
              <a:buFont typeface="Arial" panose="020B0604020202020204" pitchFamily="34" charset="0"/>
              <a:buNone/>
            </a:pPr>
            <a:endParaRPr lang="fa-IR" sz="1600" dirty="0">
              <a:solidFill>
                <a:srgbClr val="C0504D">
                  <a:lumMod val="75000"/>
                </a:srgbClr>
              </a:solidFill>
              <a:ea typeface="Times New Roman" panose="02020603050405020304" pitchFamily="18" charset="0"/>
              <a:cs typeface="B Nazanin" panose="00000400000000000000" pitchFamily="2" charset="-78"/>
            </a:endParaRPr>
          </a:p>
          <a:p>
            <a:pPr marL="0" indent="0" algn="justLow" defTabSz="914400">
              <a:lnSpc>
                <a:spcPct val="90000"/>
              </a:lnSpc>
              <a:spcAft>
                <a:spcPts val="0"/>
              </a:spcAft>
              <a:buFont typeface="Arial" panose="020B0604020202020204" pitchFamily="34" charset="0"/>
              <a:buNone/>
            </a:pPr>
            <a:r>
              <a:rPr lang="fa-IR" sz="1600" dirty="0">
                <a:solidFill>
                  <a:srgbClr val="C0504D">
                    <a:lumMod val="75000"/>
                  </a:srgbClr>
                </a:solidFill>
                <a:ea typeface="Times New Roman" panose="02020603050405020304" pitchFamily="18" charset="0"/>
                <a:cs typeface="B Nazanin" panose="00000400000000000000" pitchFamily="2" charset="-78"/>
              </a:rPr>
              <a:t>     </a:t>
            </a:r>
            <a:endParaRPr lang="ar-SA" sz="1600" dirty="0">
              <a:solidFill>
                <a:srgbClr val="C0504D">
                  <a:lumMod val="75000"/>
                </a:srgbClr>
              </a:solidFill>
              <a:ea typeface="Times New Roman" panose="02020603050405020304" pitchFamily="18" charset="0"/>
              <a:cs typeface="B Nazanin" panose="00000400000000000000" pitchFamily="2" charset="-78"/>
            </a:endParaRPr>
          </a:p>
        </p:txBody>
      </p:sp>
      <p:grpSp>
        <p:nvGrpSpPr>
          <p:cNvPr id="10" name="Group 9"/>
          <p:cNvGrpSpPr/>
          <p:nvPr/>
        </p:nvGrpSpPr>
        <p:grpSpPr>
          <a:xfrm>
            <a:off x="1676400" y="914401"/>
            <a:ext cx="4343400" cy="5807075"/>
            <a:chOff x="152400" y="914400"/>
            <a:chExt cx="4343400" cy="5807075"/>
          </a:xfrm>
        </p:grpSpPr>
        <p:pic>
          <p:nvPicPr>
            <p:cNvPr id="4" name="Picture 3"/>
            <p:cNvPicPr>
              <a:picLocks noChangeAspect="1"/>
            </p:cNvPicPr>
            <p:nvPr/>
          </p:nvPicPr>
          <p:blipFill>
            <a:blip r:embed="rId2"/>
            <a:stretch>
              <a:fillRect/>
            </a:stretch>
          </p:blipFill>
          <p:spPr>
            <a:xfrm>
              <a:off x="152400" y="914400"/>
              <a:ext cx="4343400" cy="5807075"/>
            </a:xfrm>
            <a:prstGeom prst="rect">
              <a:avLst/>
            </a:prstGeom>
            <a:ln w="88900" cap="sq" cmpd="thickThin">
              <a:solidFill>
                <a:srgbClr val="000000"/>
              </a:solidFill>
              <a:prstDash val="solid"/>
              <a:miter lim="800000"/>
            </a:ln>
            <a:effectLst>
              <a:innerShdw blurRad="76200">
                <a:srgbClr val="000000"/>
              </a:innerShdw>
            </a:effectLst>
          </p:spPr>
        </p:pic>
        <p:sp>
          <p:nvSpPr>
            <p:cNvPr id="9" name="Rectangle 8"/>
            <p:cNvSpPr/>
            <p:nvPr/>
          </p:nvSpPr>
          <p:spPr>
            <a:xfrm>
              <a:off x="838200" y="1280420"/>
              <a:ext cx="9144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grpSp>
    </p:spTree>
    <p:extLst>
      <p:ext uri="{BB962C8B-B14F-4D97-AF65-F5344CB8AC3E}">
        <p14:creationId xmlns:p14="http://schemas.microsoft.com/office/powerpoint/2010/main" xmlns="" val="35856220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61912"/>
            <a:ext cx="8229600" cy="639762"/>
          </a:xfrm>
          <a:solidFill>
            <a:schemeClr val="accent1">
              <a:lumMod val="20000"/>
              <a:lumOff val="80000"/>
            </a:schemeClr>
          </a:solidFill>
        </p:spPr>
        <p:txBody>
          <a:bodyPr/>
          <a:lstStyle/>
          <a:p>
            <a:r>
              <a:rPr lang="fa-IR" sz="2000" dirty="0">
                <a:solidFill>
                  <a:schemeClr val="tx2">
                    <a:lumMod val="75000"/>
                  </a:schemeClr>
                </a:solidFill>
              </a:rPr>
              <a:t>مثال 7</a:t>
            </a:r>
            <a:endParaRPr lang="en-US" sz="2000" dirty="0">
              <a:solidFill>
                <a:schemeClr val="tx2">
                  <a:lumMod val="75000"/>
                </a:schemeClr>
              </a:solidFill>
            </a:endParaRPr>
          </a:p>
        </p:txBody>
      </p:sp>
      <p:sp>
        <p:nvSpPr>
          <p:cNvPr id="4"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790700" y="914400"/>
            <a:ext cx="8610600" cy="737844"/>
          </a:xfrm>
        </p:spPr>
        <p:txBody>
          <a:bodyPr/>
          <a:lstStyle/>
          <a:p>
            <a:pPr marL="0" indent="0">
              <a:lnSpc>
                <a:spcPct val="150000"/>
              </a:lnSpc>
              <a:buNone/>
            </a:pPr>
            <a:r>
              <a:rPr lang="fa-IR" sz="2000" dirty="0"/>
              <a:t>بیمار با</a:t>
            </a:r>
            <a:r>
              <a:rPr lang="en-US" sz="2000" dirty="0"/>
              <a:t> </a:t>
            </a:r>
            <a:r>
              <a:rPr lang="fa-IR" sz="2000" dirty="0"/>
              <a:t>کیست انکلوژن عفونی در بازو تحت درمان با آنتی بیوتیک قرار گرفت.  </a:t>
            </a:r>
          </a:p>
          <a:p>
            <a:pPr marL="0" indent="0" algn="l" rtl="0">
              <a:lnSpc>
                <a:spcPct val="150000"/>
              </a:lnSpc>
              <a:buNone/>
            </a:pPr>
            <a:r>
              <a:rPr lang="en-US" altLang="en-US" sz="1800" dirty="0"/>
              <a:t>EK70.00 Infected epidermoid cyst</a:t>
            </a:r>
            <a:endParaRPr lang="fa-IR" altLang="en-US" sz="1800" dirty="0"/>
          </a:p>
          <a:p>
            <a:pPr marL="0" indent="0" algn="l" rtl="0">
              <a:lnSpc>
                <a:spcPct val="150000"/>
              </a:lnSpc>
              <a:buNone/>
            </a:pPr>
            <a:r>
              <a:rPr lang="en-US" altLang="en-US" sz="1800" dirty="0"/>
              <a:t>XA7WB0 Forearm </a:t>
            </a:r>
            <a:endParaRPr lang="fa-IR" altLang="en-US" sz="1800" dirty="0"/>
          </a:p>
          <a:p>
            <a:pPr marL="0" indent="0" algn="l" rtl="0">
              <a:lnSpc>
                <a:spcPct val="150000"/>
              </a:lnSpc>
              <a:buNone/>
            </a:pPr>
            <a:r>
              <a:rPr lang="fr-FR" altLang="en-US" sz="1800" b="1" dirty="0">
                <a:solidFill>
                  <a:srgbClr val="C00000"/>
                </a:solidFill>
              </a:rPr>
              <a:t>Cluster:</a:t>
            </a:r>
            <a:r>
              <a:rPr lang="fr-FR" altLang="en-US" sz="1800" dirty="0"/>
              <a:t> </a:t>
            </a:r>
            <a:r>
              <a:rPr lang="en-US" altLang="en-US" sz="1800" dirty="0"/>
              <a:t>EK70.00</a:t>
            </a:r>
            <a:r>
              <a:rPr lang="fr-FR" altLang="en-US" sz="1800" dirty="0"/>
              <a:t> &amp; </a:t>
            </a:r>
            <a:r>
              <a:rPr lang="en-US" altLang="en-US" sz="1800" u="sng" dirty="0"/>
              <a:t>XA7WB0</a:t>
            </a:r>
            <a:r>
              <a:rPr lang="fr-FR" altLang="en-US" sz="1800" dirty="0"/>
              <a:t> (</a:t>
            </a:r>
            <a:r>
              <a:rPr lang="fr-FR" altLang="en-US" sz="1800" dirty="0" err="1"/>
              <a:t>optional</a:t>
            </a:r>
            <a:r>
              <a:rPr lang="fr-FR" altLang="en-US" sz="1800" dirty="0"/>
              <a:t> extension code)</a:t>
            </a:r>
          </a:p>
          <a:p>
            <a:pPr marL="0" indent="0" algn="l" rtl="0">
              <a:lnSpc>
                <a:spcPct val="150000"/>
              </a:lnSpc>
              <a:buNone/>
            </a:pPr>
            <a:endParaRPr lang="en-US" altLang="en-US" sz="1800" dirty="0"/>
          </a:p>
          <a:p>
            <a:pPr marL="0" indent="0" algn="ctr" rtl="0">
              <a:lnSpc>
                <a:spcPct val="150000"/>
              </a:lnSpc>
              <a:buNone/>
            </a:pPr>
            <a:endParaRPr lang="en-US" altLang="en-US" sz="1800" dirty="0"/>
          </a:p>
          <a:p>
            <a:pPr marL="0" indent="0" algn="l" rtl="0">
              <a:lnSpc>
                <a:spcPct val="150000"/>
              </a:lnSpc>
              <a:buNone/>
            </a:pPr>
            <a:endParaRPr lang="en-US" sz="2400" dirty="0"/>
          </a:p>
        </p:txBody>
      </p:sp>
    </p:spTree>
    <p:extLst>
      <p:ext uri="{BB962C8B-B14F-4D97-AF65-F5344CB8AC3E}">
        <p14:creationId xmlns:p14="http://schemas.microsoft.com/office/powerpoint/2010/main" xmlns="" val="269689007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86EBB79-898D-436A-BC2B-6FE22F38FBC3}"/>
              </a:ext>
            </a:extLst>
          </p:cNvPr>
          <p:cNvPicPr>
            <a:picLocks noChangeAspect="1"/>
          </p:cNvPicPr>
          <p:nvPr/>
        </p:nvPicPr>
        <p:blipFill>
          <a:blip r:embed="rId2"/>
          <a:stretch>
            <a:fillRect/>
          </a:stretch>
        </p:blipFill>
        <p:spPr>
          <a:xfrm>
            <a:off x="2059238" y="867683"/>
            <a:ext cx="7924800" cy="5045528"/>
          </a:xfrm>
          <a:prstGeom prst="rect">
            <a:avLst/>
          </a:prstGeom>
          <a:ln w="88900" cap="sq" cmpd="thickThin">
            <a:solidFill>
              <a:srgbClr val="000000"/>
            </a:solidFill>
            <a:prstDash val="solid"/>
            <a:miter lim="800000"/>
          </a:ln>
          <a:effectLst>
            <a:innerShdw blurRad="76200">
              <a:srgbClr val="000000"/>
            </a:innerShdw>
          </a:effectLst>
        </p:spPr>
      </p:pic>
      <p:sp>
        <p:nvSpPr>
          <p:cNvPr id="12" name="Rectangle 11"/>
          <p:cNvSpPr/>
          <p:nvPr/>
        </p:nvSpPr>
        <p:spPr>
          <a:xfrm>
            <a:off x="2049140" y="4362210"/>
            <a:ext cx="1893064" cy="1902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
        <p:nvSpPr>
          <p:cNvPr id="17" name="Rectangle 16">
            <a:extLst>
              <a:ext uri="{FF2B5EF4-FFF2-40B4-BE49-F238E27FC236}">
                <a16:creationId xmlns:a16="http://schemas.microsoft.com/office/drawing/2014/main" xmlns="" id="{32581F6C-CE1E-44C1-B4D0-168E97AB7318}"/>
              </a:ext>
            </a:extLst>
          </p:cNvPr>
          <p:cNvSpPr/>
          <p:nvPr/>
        </p:nvSpPr>
        <p:spPr>
          <a:xfrm>
            <a:off x="4052832" y="1648272"/>
            <a:ext cx="1509768" cy="213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
        <p:nvSpPr>
          <p:cNvPr id="20" name="Rectangle 19">
            <a:extLst>
              <a:ext uri="{FF2B5EF4-FFF2-40B4-BE49-F238E27FC236}">
                <a16:creationId xmlns:a16="http://schemas.microsoft.com/office/drawing/2014/main" xmlns="" id="{8F457536-2E4D-4237-884F-7A35798ED227}"/>
              </a:ext>
            </a:extLst>
          </p:cNvPr>
          <p:cNvSpPr/>
          <p:nvPr/>
        </p:nvSpPr>
        <p:spPr>
          <a:xfrm>
            <a:off x="4129951" y="2970724"/>
            <a:ext cx="1104902" cy="1902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
        <p:nvSpPr>
          <p:cNvPr id="15" name="Rectangle 14">
            <a:extLst>
              <a:ext uri="{FF2B5EF4-FFF2-40B4-BE49-F238E27FC236}">
                <a16:creationId xmlns:a16="http://schemas.microsoft.com/office/drawing/2014/main" xmlns="" id="{C7C603B0-E56A-4B09-8402-281C5AF5F922}"/>
              </a:ext>
            </a:extLst>
          </p:cNvPr>
          <p:cNvSpPr/>
          <p:nvPr/>
        </p:nvSpPr>
        <p:spPr>
          <a:xfrm>
            <a:off x="2049140" y="1133645"/>
            <a:ext cx="1509768" cy="1902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
        <p:nvSpPr>
          <p:cNvPr id="21" name="Rectangle 20">
            <a:extLst>
              <a:ext uri="{FF2B5EF4-FFF2-40B4-BE49-F238E27FC236}">
                <a16:creationId xmlns:a16="http://schemas.microsoft.com/office/drawing/2014/main" xmlns="" id="{DBA842B1-D255-47CF-A20E-D3CACC05B003}"/>
              </a:ext>
            </a:extLst>
          </p:cNvPr>
          <p:cNvSpPr/>
          <p:nvPr/>
        </p:nvSpPr>
        <p:spPr>
          <a:xfrm>
            <a:off x="4130866" y="3697008"/>
            <a:ext cx="1509768" cy="213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
        <p:nvSpPr>
          <p:cNvPr id="22" name="Rectangle 21">
            <a:extLst>
              <a:ext uri="{FF2B5EF4-FFF2-40B4-BE49-F238E27FC236}">
                <a16:creationId xmlns:a16="http://schemas.microsoft.com/office/drawing/2014/main" xmlns="" id="{B7F34314-642C-48A3-91FC-F7AA2EAA0E1A}"/>
              </a:ext>
            </a:extLst>
          </p:cNvPr>
          <p:cNvSpPr/>
          <p:nvPr/>
        </p:nvSpPr>
        <p:spPr>
          <a:xfrm>
            <a:off x="2049140" y="1357650"/>
            <a:ext cx="1893064" cy="1902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
        <p:nvSpPr>
          <p:cNvPr id="23" name="Rectangle 22">
            <a:extLst>
              <a:ext uri="{FF2B5EF4-FFF2-40B4-BE49-F238E27FC236}">
                <a16:creationId xmlns:a16="http://schemas.microsoft.com/office/drawing/2014/main" xmlns="" id="{E6CBBC1D-4F87-4D32-BE95-3BE75F264061}"/>
              </a:ext>
            </a:extLst>
          </p:cNvPr>
          <p:cNvSpPr/>
          <p:nvPr/>
        </p:nvSpPr>
        <p:spPr>
          <a:xfrm>
            <a:off x="2123272" y="3814951"/>
            <a:ext cx="1893064" cy="3342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
        <p:nvSpPr>
          <p:cNvPr id="24" name="Rectangle 23">
            <a:extLst>
              <a:ext uri="{FF2B5EF4-FFF2-40B4-BE49-F238E27FC236}">
                <a16:creationId xmlns:a16="http://schemas.microsoft.com/office/drawing/2014/main" xmlns="" id="{0122B3CB-74FC-490F-832A-427A42C5DF85}"/>
              </a:ext>
            </a:extLst>
          </p:cNvPr>
          <p:cNvSpPr/>
          <p:nvPr/>
        </p:nvSpPr>
        <p:spPr>
          <a:xfrm>
            <a:off x="4924996" y="3273277"/>
            <a:ext cx="1104902" cy="1902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endParaRPr>
          </a:p>
        </p:txBody>
      </p:sp>
    </p:spTree>
    <p:extLst>
      <p:ext uri="{BB962C8B-B14F-4D97-AF65-F5344CB8AC3E}">
        <p14:creationId xmlns:p14="http://schemas.microsoft.com/office/powerpoint/2010/main" xmlns="" val="260865257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577851"/>
            <a:ext cx="7772400" cy="773413"/>
          </a:xfrm>
          <a:solidFill>
            <a:schemeClr val="tx2">
              <a:lumMod val="20000"/>
              <a:lumOff val="80000"/>
            </a:schemeClr>
          </a:solidFill>
        </p:spPr>
        <p:txBody>
          <a:bodyPr rtlCol="1">
            <a:normAutofit/>
          </a:bodyPr>
          <a:lstStyle/>
          <a:p>
            <a:pPr eaLnBrk="1" fontAlgn="auto" hangingPunct="1">
              <a:spcAft>
                <a:spcPts val="0"/>
              </a:spcAft>
              <a:defRPr/>
            </a:pPr>
            <a:r>
              <a:rPr lang="fa-IR" sz="4000" dirty="0">
                <a:solidFill>
                  <a:schemeClr val="tx2">
                    <a:lumMod val="75000"/>
                  </a:schemeClr>
                </a:solidFill>
              </a:rPr>
              <a:t>فصل 15</a:t>
            </a:r>
            <a:endParaRPr lang="en-US" sz="4000" dirty="0">
              <a:solidFill>
                <a:schemeClr val="tx2">
                  <a:lumMod val="75000"/>
                </a:schemeClr>
              </a:solidFill>
            </a:endParaRPr>
          </a:p>
        </p:txBody>
      </p:sp>
      <p:sp>
        <p:nvSpPr>
          <p:cNvPr id="191491" name="Rectangle 3"/>
          <p:cNvSpPr>
            <a:spLocks noGrp="1" noChangeArrowheads="1"/>
          </p:cNvSpPr>
          <p:nvPr>
            <p:ph type="subTitle" idx="1"/>
          </p:nvPr>
        </p:nvSpPr>
        <p:spPr>
          <a:xfrm>
            <a:off x="2015359" y="2209800"/>
            <a:ext cx="8305800" cy="1752600"/>
          </a:xfrm>
        </p:spPr>
        <p:txBody>
          <a:bodyPr/>
          <a:lstStyle/>
          <a:p>
            <a:r>
              <a:rPr lang="en-US" dirty="0">
                <a:solidFill>
                  <a:schemeClr val="tx2">
                    <a:lumMod val="75000"/>
                  </a:schemeClr>
                </a:solidFill>
              </a:rPr>
              <a:t>14 Diseases of the musculoskeletal system or connective tissue</a:t>
            </a:r>
          </a:p>
          <a:p>
            <a:r>
              <a:rPr lang="en-US" altLang="en-US" sz="2800" dirty="0">
                <a:solidFill>
                  <a:schemeClr val="tx2">
                    <a:lumMod val="60000"/>
                    <a:lumOff val="40000"/>
                  </a:schemeClr>
                </a:solidFill>
              </a:rPr>
              <a:t>EA00 –EL80</a:t>
            </a:r>
            <a:endParaRPr lang="fa-IR" altLang="en-US" sz="2800" dirty="0">
              <a:solidFill>
                <a:schemeClr val="tx2">
                  <a:lumMod val="60000"/>
                  <a:lumOff val="40000"/>
                </a:schemeClr>
              </a:solidFill>
            </a:endParaRPr>
          </a:p>
          <a:p>
            <a:r>
              <a:rPr lang="fa-IR" altLang="en-US" sz="1800" dirty="0">
                <a:solidFill>
                  <a:schemeClr val="tx2">
                    <a:lumMod val="60000"/>
                    <a:lumOff val="40000"/>
                  </a:schemeClr>
                </a:solidFill>
                <a:cs typeface="+mj-cs"/>
              </a:rPr>
              <a:t>بيماري هاي سیستم اسکلتی – عضلانی و بافت همبند</a:t>
            </a:r>
          </a:p>
        </p:txBody>
      </p:sp>
      <p:sp>
        <p:nvSpPr>
          <p:cNvPr id="3" name="AutoShape 2" descr="Image result for pathogenic organism"/>
          <p:cNvSpPr>
            <a:spLocks noChangeAspect="1" noChangeArrowheads="1"/>
          </p:cNvSpPr>
          <p:nvPr/>
        </p:nvSpPr>
        <p:spPr bwMode="auto">
          <a:xfrm>
            <a:off x="1679576" y="-1919288"/>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cs typeface="Arial" panose="020B0604020202020204" pitchFamily="34" charset="0"/>
            </a:endParaRPr>
          </a:p>
        </p:txBody>
      </p:sp>
    </p:spTree>
    <p:extLst>
      <p:ext uri="{BB962C8B-B14F-4D97-AF65-F5344CB8AC3E}">
        <p14:creationId xmlns:p14="http://schemas.microsoft.com/office/powerpoint/2010/main" xmlns="" val="43023607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۱5 در </a:t>
            </a:r>
            <a:r>
              <a:rPr lang="en-US" sz="2000" b="1" dirty="0">
                <a:solidFill>
                  <a:schemeClr val="tx2">
                    <a:lumMod val="75000"/>
                  </a:schemeClr>
                </a:solidFill>
              </a:rPr>
              <a:t>ICD11</a:t>
            </a: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676400" y="1066800"/>
            <a:ext cx="8724900" cy="685800"/>
          </a:xfrm>
        </p:spPr>
        <p:txBody>
          <a:bodyPr/>
          <a:lstStyle/>
          <a:p>
            <a:pPr algn="justLow">
              <a:lnSpc>
                <a:spcPct val="150000"/>
              </a:lnSpc>
              <a:spcAft>
                <a:spcPts val="0"/>
              </a:spcAft>
            </a:pP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چینش بلوک‌های این فصل در</a:t>
            </a:r>
            <a:r>
              <a:rPr lang="en-US" sz="18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ICD-11</a:t>
            </a:r>
            <a:r>
              <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تغییر کرده </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است.</a:t>
            </a:r>
          </a:p>
          <a:p>
            <a:pPr>
              <a:lnSpc>
                <a:spcPct val="150000"/>
              </a:lnSpc>
              <a:spcAft>
                <a:spcPts val="0"/>
              </a:spcAft>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تغییرات بسیار عمده ای از نظر اضافه شدن جزئیات در رده های بیماری صورت گرفته است.</a:t>
            </a:r>
            <a:endParaRPr lang="fa-IR" sz="2000" dirty="0"/>
          </a:p>
          <a:p>
            <a:pPr>
              <a:lnSpc>
                <a:spcPct val="150000"/>
              </a:lnSpc>
            </a:pPr>
            <a:r>
              <a:rPr lang="ar-SA" sz="2000" dirty="0"/>
              <a:t>از معیارهای تشخصیصی آرتریت روماتوئید کالج روماتولوژی آمریکا و اتحادیه اروپا</a:t>
            </a:r>
            <a:r>
              <a:rPr lang="fa-IR" sz="2000" dirty="0"/>
              <a:t>،</a:t>
            </a:r>
            <a:r>
              <a:rPr lang="ar-SA" sz="2000" dirty="0"/>
              <a:t> برای ایجاد سلسله مراتب کدها و </a:t>
            </a:r>
            <a:r>
              <a:rPr lang="fa-IR" sz="2000" dirty="0"/>
              <a:t>دسته بندی </a:t>
            </a:r>
            <a:r>
              <a:rPr lang="ar-SA" sz="2000" dirty="0"/>
              <a:t>آرتریت روماتوئید استفاده شده است. </a:t>
            </a:r>
            <a:endParaRPr lang="fa-IR" sz="2000" dirty="0"/>
          </a:p>
          <a:p>
            <a:pPr>
              <a:lnSpc>
                <a:spcPct val="150000"/>
              </a:lnSpc>
            </a:pPr>
            <a:r>
              <a:rPr lang="ar-SA" sz="2000" dirty="0"/>
              <a:t>تغییرات ایجاد شده در مورد </a:t>
            </a:r>
            <a:r>
              <a:rPr lang="fa-IR" sz="2000" dirty="0"/>
              <a:t>«</a:t>
            </a:r>
            <a:r>
              <a:rPr lang="ar-SA" sz="2000" dirty="0"/>
              <a:t>واسکولیت</a:t>
            </a:r>
            <a:r>
              <a:rPr lang="fa-IR" sz="2000" dirty="0"/>
              <a:t>»</a:t>
            </a:r>
            <a:r>
              <a:rPr lang="ar-SA" sz="2000" dirty="0"/>
              <a:t> بر اساس طبقه‌بندی کنفرانس بین‌المللی اجماعی چپل هیل </a:t>
            </a:r>
            <a:r>
              <a:rPr lang="fa-IR" sz="2000" dirty="0"/>
              <a:t>ایجاد شده </a:t>
            </a:r>
            <a:r>
              <a:rPr lang="ar-SA" sz="2000" dirty="0"/>
              <a:t>است</a:t>
            </a:r>
            <a:r>
              <a:rPr lang="en-US" sz="2000" dirty="0"/>
              <a:t>.</a:t>
            </a:r>
          </a:p>
          <a:p>
            <a:pPr>
              <a:lnSpc>
                <a:spcPct val="150000"/>
              </a:lnSpc>
            </a:pPr>
            <a:r>
              <a:rPr lang="fa-IR" sz="2000" dirty="0"/>
              <a:t>«</a:t>
            </a:r>
            <a:r>
              <a:rPr lang="ar-SA" sz="2000" dirty="0"/>
              <a:t>سندروم‌های خود التهابی</a:t>
            </a:r>
            <a:r>
              <a:rPr lang="fa-IR" sz="2000" dirty="0"/>
              <a:t>»</a:t>
            </a:r>
            <a:r>
              <a:rPr lang="ar-SA" sz="2000" dirty="0"/>
              <a:t> بر اساس فعالیت‌های انجمن بین‌المللی بیماری‌های خود التهابی سیستمیک </a:t>
            </a:r>
            <a:r>
              <a:rPr lang="fa-IR" sz="2000" dirty="0"/>
              <a:t>یک رده جدید به خود اختصاص داده اند. </a:t>
            </a:r>
            <a:endParaRPr lang="en-US" sz="2000" dirty="0"/>
          </a:p>
          <a:p>
            <a:pPr>
              <a:lnSpc>
                <a:spcPct val="150000"/>
              </a:lnSpc>
            </a:pPr>
            <a:r>
              <a:rPr lang="ar-SA" sz="2000" dirty="0"/>
              <a:t>تجدید نظر طبقه‌بندی </a:t>
            </a:r>
            <a:r>
              <a:rPr lang="fa-IR" sz="2000" dirty="0"/>
              <a:t>«</a:t>
            </a:r>
            <a:r>
              <a:rPr lang="ar-SA" sz="2000" dirty="0"/>
              <a:t>اسپوندیلوآرتریت</a:t>
            </a:r>
            <a:r>
              <a:rPr lang="fa-IR" sz="2000" dirty="0"/>
              <a:t>»</a:t>
            </a:r>
            <a:r>
              <a:rPr lang="ar-SA" sz="2000" dirty="0"/>
              <a:t> </a:t>
            </a:r>
            <a:r>
              <a:rPr lang="fa-IR" sz="2000" dirty="0"/>
              <a:t>بر اساس آخرین یافته های متخصصان</a:t>
            </a:r>
          </a:p>
          <a:p>
            <a:pPr>
              <a:lnSpc>
                <a:spcPct val="150000"/>
              </a:lnSpc>
            </a:pPr>
            <a:r>
              <a:rPr lang="ar-SA" sz="2000" dirty="0"/>
              <a:t>سازمانده</a:t>
            </a:r>
            <a:r>
              <a:rPr lang="fa-IR" sz="2000" dirty="0"/>
              <a:t>ی</a:t>
            </a:r>
            <a:r>
              <a:rPr lang="ar-SA" sz="2000" dirty="0"/>
              <a:t> مجدد </a:t>
            </a:r>
            <a:r>
              <a:rPr lang="fa-IR" sz="2000" dirty="0"/>
              <a:t>«</a:t>
            </a:r>
            <a:r>
              <a:rPr lang="ar-SA" sz="2000" dirty="0"/>
              <a:t>آرتروز عفونی</a:t>
            </a:r>
            <a:r>
              <a:rPr lang="fa-IR" sz="2000" dirty="0"/>
              <a:t>»</a:t>
            </a:r>
            <a:r>
              <a:rPr lang="ar-SA" sz="2000" dirty="0"/>
              <a:t> </a:t>
            </a:r>
            <a:r>
              <a:rPr lang="fa-IR" sz="2000" dirty="0"/>
              <a:t>و ایجاد </a:t>
            </a:r>
            <a:r>
              <a:rPr lang="ar-SA" sz="2000" dirty="0"/>
              <a:t>یک محور ثانویه برای انواع اصلی </a:t>
            </a:r>
            <a:r>
              <a:rPr lang="fa-IR" sz="2000" dirty="0"/>
              <a:t>عامل </a:t>
            </a:r>
            <a:r>
              <a:rPr lang="ar-SA" sz="2000" dirty="0"/>
              <a:t>عفونی (مانند باکتری، قارچ و غیره)</a:t>
            </a:r>
            <a:r>
              <a:rPr lang="en-US" sz="2000" dirty="0"/>
              <a:t/>
            </a:r>
            <a:br>
              <a:rPr lang="en-US" sz="2000" dirty="0"/>
            </a:br>
            <a:endPar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xmlns="" val="293948211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یادداشت های فصل 15 (</a:t>
            </a:r>
            <a:r>
              <a:rPr lang="en-US" sz="2000" b="1" dirty="0">
                <a:solidFill>
                  <a:schemeClr val="tx2">
                    <a:lumMod val="75000"/>
                  </a:schemeClr>
                </a:solidFill>
              </a:rPr>
              <a:t>ICD-11</a:t>
            </a:r>
            <a:r>
              <a:rPr lang="fa-IR" sz="2000" dirty="0">
                <a:solidFill>
                  <a:schemeClr val="tx2">
                    <a:lumMod val="75000"/>
                  </a:schemeClr>
                </a:solidFill>
              </a:rPr>
              <a:t>)</a:t>
            </a:r>
            <a:endParaRPr lang="en-US" sz="2000" dirty="0">
              <a:solidFill>
                <a:schemeClr val="tx2">
                  <a:lumMod val="75000"/>
                </a:schemeClr>
              </a:solidFill>
            </a:endParaRP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676400" y="1066802"/>
            <a:ext cx="8610600" cy="1066799"/>
          </a:xfrm>
        </p:spPr>
        <p:txBody>
          <a:bodyPr/>
          <a:lstStyle/>
          <a:p>
            <a:pPr marL="0" indent="0">
              <a:lnSpc>
                <a:spcPct val="150000"/>
              </a:lnSpc>
              <a:buNone/>
            </a:pPr>
            <a:r>
              <a:rPr lang="fa-IR" sz="2400" dirty="0"/>
              <a:t>بسیاری از وضعیت های سیستم اسکلتی – عضلانی بدون اطلاع از علت زمینه ای درمان می شوند. در چنین مواردی، صرفا وضعیت های اسکلتی – عضلانی کدگذاری می گردند. </a:t>
            </a:r>
          </a:p>
          <a:p>
            <a:pPr marL="0" indent="0" algn="l" rtl="0">
              <a:lnSpc>
                <a:spcPct val="150000"/>
              </a:lnSpc>
              <a:buNone/>
            </a:pPr>
            <a:r>
              <a:rPr lang="en-US" sz="1800" dirty="0"/>
              <a:t>    </a:t>
            </a:r>
          </a:p>
          <a:p>
            <a:pPr marL="0" indent="0" algn="l" rtl="0">
              <a:lnSpc>
                <a:spcPct val="150000"/>
              </a:lnSpc>
              <a:buNone/>
            </a:pPr>
            <a:r>
              <a:rPr lang="en-US" sz="1800" dirty="0"/>
              <a:t>    </a:t>
            </a:r>
            <a:endParaRPr lang="en-US" sz="2400" dirty="0"/>
          </a:p>
        </p:txBody>
      </p:sp>
    </p:spTree>
    <p:extLst>
      <p:ext uri="{BB962C8B-B14F-4D97-AF65-F5344CB8AC3E}">
        <p14:creationId xmlns:p14="http://schemas.microsoft.com/office/powerpoint/2010/main" xmlns="" val="2672059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a:solidFill>
            <a:schemeClr val="accent2">
              <a:lumMod val="20000"/>
              <a:lumOff val="80000"/>
            </a:schemeClr>
          </a:solidFill>
        </p:spPr>
        <p:txBody>
          <a:bodyPr/>
          <a:lstStyle/>
          <a:p>
            <a:r>
              <a:rPr lang="en-US" dirty="0"/>
              <a:t>Viral hepatitis (1E50‑1E5Z)</a:t>
            </a:r>
          </a:p>
        </p:txBody>
      </p:sp>
      <p:sp>
        <p:nvSpPr>
          <p:cNvPr id="3" name="Content Placeholder 2"/>
          <p:cNvSpPr>
            <a:spLocks noGrp="1"/>
          </p:cNvSpPr>
          <p:nvPr>
            <p:ph idx="1"/>
          </p:nvPr>
        </p:nvSpPr>
        <p:spPr>
          <a:xfrm>
            <a:off x="1981200" y="1143001"/>
            <a:ext cx="8229600" cy="4525963"/>
          </a:xfrm>
        </p:spPr>
        <p:txBody>
          <a:bodyPr/>
          <a:lstStyle/>
          <a:p>
            <a:r>
              <a:rPr lang="fa-IR" dirty="0"/>
              <a:t>این بلوک اختصاص به </a:t>
            </a:r>
            <a:r>
              <a:rPr lang="en-US" dirty="0"/>
              <a:t> </a:t>
            </a:r>
            <a:r>
              <a:rPr lang="fa-IR" dirty="0"/>
              <a:t>هپاتیت ویروسی دارد.</a:t>
            </a:r>
          </a:p>
          <a:p>
            <a:pPr algn="l" rtl="0"/>
            <a:r>
              <a:rPr lang="en-US" dirty="0"/>
              <a:t>1E50 Acute viral hepatitis  </a:t>
            </a:r>
          </a:p>
          <a:p>
            <a:pPr algn="l" rtl="0"/>
            <a:r>
              <a:rPr lang="en-US" dirty="0"/>
              <a:t>1E51 Chronic viral hepatitis  </a:t>
            </a:r>
          </a:p>
          <a:p>
            <a:pPr algn="l" rtl="0"/>
            <a:r>
              <a:rPr lang="en-US" dirty="0"/>
              <a:t>1E5Z Viral hepatitis, unspecified </a:t>
            </a:r>
            <a:endParaRPr lang="fa-IR" dirty="0"/>
          </a:p>
          <a:p>
            <a:pPr algn="r"/>
            <a:r>
              <a:rPr lang="fa-IR" dirty="0"/>
              <a:t>نکته: هپاتیت ویروسی مادرزادی در فصل 19 طبقه بندی می شود</a:t>
            </a: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21</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92287575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مثال 1</a:t>
            </a:r>
            <a:endParaRPr lang="en-US" sz="2000" dirty="0">
              <a:solidFill>
                <a:schemeClr val="tx2">
                  <a:lumMod val="75000"/>
                </a:schemeClr>
              </a:solidFill>
            </a:endParaRP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676400" y="1066801"/>
            <a:ext cx="8610600" cy="2362200"/>
          </a:xfrm>
        </p:spPr>
        <p:txBody>
          <a:bodyPr/>
          <a:lstStyle/>
          <a:p>
            <a:r>
              <a:rPr lang="fa-IR" sz="2000" dirty="0"/>
              <a:t>بیمار برای انجام عمل لامینکتومی مهره سوم کمر به دلیل تنگی کانال مهره ای در بیمارستان پذیرش شده است. </a:t>
            </a:r>
            <a:endParaRPr lang="en-US" sz="2000" dirty="0"/>
          </a:p>
          <a:p>
            <a:endParaRPr lang="fa-IR" sz="2400" dirty="0"/>
          </a:p>
          <a:p>
            <a:pPr marL="0" indent="0" algn="l" rtl="0">
              <a:lnSpc>
                <a:spcPct val="150000"/>
              </a:lnSpc>
              <a:buNone/>
            </a:pPr>
            <a:r>
              <a:rPr lang="en-US" sz="1800" dirty="0"/>
              <a:t>    FA82: Spinal stenosis</a:t>
            </a:r>
          </a:p>
          <a:p>
            <a:pPr marL="0" indent="0" algn="l" rtl="0">
              <a:lnSpc>
                <a:spcPct val="150000"/>
              </a:lnSpc>
              <a:buNone/>
            </a:pPr>
            <a:r>
              <a:rPr lang="en-US" sz="1800" dirty="0"/>
              <a:t>    XA3N97: Right</a:t>
            </a:r>
          </a:p>
          <a:p>
            <a:pPr marL="0" indent="0" algn="l" rtl="0">
              <a:lnSpc>
                <a:spcPct val="150000"/>
              </a:lnSpc>
              <a:buNone/>
            </a:pPr>
            <a:r>
              <a:rPr lang="en-US" sz="1800" dirty="0"/>
              <a:t>    </a:t>
            </a:r>
            <a:r>
              <a:rPr lang="en-US" sz="1800" b="1" dirty="0">
                <a:solidFill>
                  <a:srgbClr val="C00000"/>
                </a:solidFill>
              </a:rPr>
              <a:t>Cluster: </a:t>
            </a:r>
            <a:r>
              <a:rPr lang="en-US" sz="1800" dirty="0"/>
              <a:t>FA82 </a:t>
            </a:r>
            <a:r>
              <a:rPr lang="en-US" sz="1800" dirty="0">
                <a:solidFill>
                  <a:prstClr val="black"/>
                </a:solidFill>
              </a:rPr>
              <a:t>&amp; </a:t>
            </a:r>
            <a:r>
              <a:rPr lang="en-US" sz="1800" dirty="0"/>
              <a:t>XA3N97</a:t>
            </a:r>
            <a:r>
              <a:rPr lang="en-US" sz="1800" dirty="0">
                <a:solidFill>
                  <a:prstClr val="black"/>
                </a:solidFill>
              </a:rPr>
              <a:t> </a:t>
            </a:r>
            <a:r>
              <a:rPr lang="en-US" sz="1400" dirty="0">
                <a:solidFill>
                  <a:prstClr val="black"/>
                </a:solidFill>
              </a:rPr>
              <a:t>(optional extension code)</a:t>
            </a:r>
            <a:endParaRPr lang="en-US" sz="1800" dirty="0">
              <a:solidFill>
                <a:prstClr val="black"/>
              </a:solidFill>
            </a:endParaRPr>
          </a:p>
          <a:p>
            <a:pPr marL="0" indent="0" algn="l" rtl="0">
              <a:buNone/>
            </a:pPr>
            <a:endParaRPr lang="en-US" sz="1800" dirty="0"/>
          </a:p>
          <a:p>
            <a:pPr marL="0" indent="0" algn="l" rtl="0">
              <a:buNone/>
            </a:pPr>
            <a:r>
              <a:rPr lang="en-US" sz="1800" dirty="0"/>
              <a:t>    </a:t>
            </a:r>
            <a:endParaRPr lang="en-US" sz="2400" dirty="0"/>
          </a:p>
        </p:txBody>
      </p:sp>
    </p:spTree>
    <p:extLst>
      <p:ext uri="{BB962C8B-B14F-4D97-AF65-F5344CB8AC3E}">
        <p14:creationId xmlns:p14="http://schemas.microsoft.com/office/powerpoint/2010/main" xmlns="" val="360833693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مثال 2</a:t>
            </a:r>
            <a:endParaRPr lang="en-US" sz="2000" dirty="0">
              <a:solidFill>
                <a:schemeClr val="tx2">
                  <a:lumMod val="75000"/>
                </a:schemeClr>
              </a:solidFill>
            </a:endParaRP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676400" y="1066801"/>
            <a:ext cx="8610600" cy="2362200"/>
          </a:xfrm>
        </p:spPr>
        <p:txBody>
          <a:bodyPr/>
          <a:lstStyle/>
          <a:p>
            <a:pPr>
              <a:lnSpc>
                <a:spcPct val="150000"/>
              </a:lnSpc>
            </a:pPr>
            <a:r>
              <a:rPr lang="fa-IR" sz="2000" dirty="0"/>
              <a:t>بیمار برای انجام جراحی الکتیو تعویض مفصل زانوی راست به دلیل استئوآرتریت در بیمارستان پذیرش شده است.  </a:t>
            </a:r>
          </a:p>
          <a:p>
            <a:pPr>
              <a:lnSpc>
                <a:spcPct val="150000"/>
              </a:lnSpc>
            </a:pPr>
            <a:endParaRPr lang="fa-IR" sz="2400" dirty="0"/>
          </a:p>
          <a:p>
            <a:pPr marL="0" indent="0" algn="l" rtl="0">
              <a:lnSpc>
                <a:spcPct val="150000"/>
              </a:lnSpc>
              <a:buNone/>
            </a:pPr>
            <a:r>
              <a:rPr lang="en-US" sz="1800" dirty="0"/>
              <a:t>      FA01.Z: Osteoarthritis of knee, unspecified</a:t>
            </a:r>
          </a:p>
          <a:p>
            <a:pPr marL="0" indent="0" algn="l" rtl="0">
              <a:lnSpc>
                <a:spcPct val="150000"/>
              </a:lnSpc>
              <a:buNone/>
            </a:pPr>
            <a:r>
              <a:rPr lang="en-US" sz="1800" dirty="0"/>
              <a:t>      XK9K: Right</a:t>
            </a:r>
          </a:p>
          <a:p>
            <a:pPr marL="0" indent="0" algn="l" rtl="0">
              <a:lnSpc>
                <a:spcPct val="150000"/>
              </a:lnSpc>
              <a:buNone/>
              <a:defRPr/>
            </a:pPr>
            <a:r>
              <a:rPr lang="en-US" sz="1800" dirty="0"/>
              <a:t>      </a:t>
            </a:r>
            <a:r>
              <a:rPr lang="en-US" sz="1800" b="1" dirty="0">
                <a:solidFill>
                  <a:srgbClr val="C00000"/>
                </a:solidFill>
                <a:latin typeface="Times New Roman"/>
                <a:cs typeface="B Mitra"/>
              </a:rPr>
              <a:t>Cluster: </a:t>
            </a:r>
            <a:r>
              <a:rPr lang="en-US" sz="1800" dirty="0">
                <a:solidFill>
                  <a:prstClr val="black"/>
                </a:solidFill>
                <a:latin typeface="Times New Roman"/>
                <a:cs typeface="B Mitra"/>
              </a:rPr>
              <a:t>FA01.Z &amp; XK9K </a:t>
            </a:r>
            <a:r>
              <a:rPr lang="en-US" sz="1400" dirty="0">
                <a:solidFill>
                  <a:prstClr val="black"/>
                </a:solidFill>
                <a:latin typeface="Times New Roman"/>
                <a:cs typeface="B Mitra"/>
              </a:rPr>
              <a:t>(optional extension code)</a:t>
            </a:r>
            <a:endParaRPr lang="en-US" sz="1800" dirty="0">
              <a:solidFill>
                <a:prstClr val="black"/>
              </a:solidFill>
              <a:latin typeface="Times New Roman"/>
              <a:cs typeface="B Mitra"/>
            </a:endParaRPr>
          </a:p>
          <a:p>
            <a:pPr marL="0" indent="0" algn="l" rtl="0">
              <a:buNone/>
              <a:defRPr/>
            </a:pPr>
            <a:endParaRPr lang="en-US" sz="1800" dirty="0">
              <a:solidFill>
                <a:prstClr val="black"/>
              </a:solidFill>
              <a:latin typeface="Times New Roman"/>
              <a:cs typeface="B Mitra"/>
            </a:endParaRPr>
          </a:p>
          <a:p>
            <a:pPr marL="0" indent="0" algn="l" rtl="0">
              <a:lnSpc>
                <a:spcPct val="150000"/>
              </a:lnSpc>
              <a:buNone/>
            </a:pPr>
            <a:endParaRPr lang="en-US" sz="1800" dirty="0"/>
          </a:p>
          <a:p>
            <a:pPr marL="0" indent="0" algn="l" rtl="0">
              <a:lnSpc>
                <a:spcPct val="150000"/>
              </a:lnSpc>
              <a:buNone/>
            </a:pPr>
            <a:endParaRPr lang="en-US" sz="1800" dirty="0"/>
          </a:p>
        </p:txBody>
      </p:sp>
    </p:spTree>
    <p:extLst>
      <p:ext uri="{BB962C8B-B14F-4D97-AF65-F5344CB8AC3E}">
        <p14:creationId xmlns:p14="http://schemas.microsoft.com/office/powerpoint/2010/main" xmlns="" val="150840612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76CA4-444E-401B-BC1F-4A9C5CB65F78}"/>
              </a:ext>
            </a:extLst>
          </p:cNvPr>
          <p:cNvSpPr>
            <a:spLocks noGrp="1"/>
          </p:cNvSpPr>
          <p:nvPr>
            <p:ph type="ctrTitle"/>
          </p:nvPr>
        </p:nvSpPr>
        <p:spPr>
          <a:xfrm>
            <a:off x="6096000" y="1540972"/>
            <a:ext cx="4572000" cy="1450356"/>
          </a:xfrm>
          <a:solidFill>
            <a:srgbClr val="92D050"/>
          </a:solidFill>
        </p:spPr>
        <p:txBody>
          <a:bodyPr>
            <a:normAutofit/>
          </a:bodyPr>
          <a:lstStyle/>
          <a:p>
            <a:r>
              <a:rPr lang="fa-IR" sz="7200" b="1" dirty="0">
                <a:cs typeface="B Nazanin" panose="00000400000000000000" pitchFamily="2" charset="-78"/>
              </a:rPr>
              <a:t>فصل 16 </a:t>
            </a:r>
            <a:endParaRPr lang="en-US" sz="7200" b="1" dirty="0"/>
          </a:p>
        </p:txBody>
      </p:sp>
      <p:sp>
        <p:nvSpPr>
          <p:cNvPr id="3" name="Subtitle 2">
            <a:extLst>
              <a:ext uri="{FF2B5EF4-FFF2-40B4-BE49-F238E27FC236}">
                <a16:creationId xmlns:a16="http://schemas.microsoft.com/office/drawing/2014/main" xmlns="" id="{6E5147C4-B331-47B7-86F9-0DCEBB4382D9}"/>
              </a:ext>
            </a:extLst>
          </p:cNvPr>
          <p:cNvSpPr>
            <a:spLocks noGrp="1"/>
          </p:cNvSpPr>
          <p:nvPr>
            <p:ph type="subTitle" idx="1"/>
          </p:nvPr>
        </p:nvSpPr>
        <p:spPr>
          <a:xfrm>
            <a:off x="5136827" y="3246896"/>
            <a:ext cx="6927742" cy="1270419"/>
          </a:xfrm>
        </p:spPr>
        <p:txBody>
          <a:bodyPr>
            <a:normAutofit fontScale="77500" lnSpcReduction="20000"/>
          </a:bodyPr>
          <a:lstStyle/>
          <a:p>
            <a:pPr rtl="1"/>
            <a:r>
              <a:rPr lang="fa-IR" sz="3600" b="1" dirty="0">
                <a:solidFill>
                  <a:schemeClr val="accent6">
                    <a:lumMod val="50000"/>
                  </a:schemeClr>
                </a:solidFill>
                <a:cs typeface="B Nazanin" panose="00000400000000000000" pitchFamily="2" charset="-78"/>
              </a:rPr>
              <a:t>بیماریهای سیستم ادراری تناسلی</a:t>
            </a:r>
          </a:p>
          <a:p>
            <a:pPr rtl="1"/>
            <a:endParaRPr lang="fa-IR" sz="3600" b="1" dirty="0">
              <a:solidFill>
                <a:schemeClr val="accent6">
                  <a:lumMod val="50000"/>
                </a:schemeClr>
              </a:solidFill>
              <a:cs typeface="B Nazanin" panose="00000400000000000000" pitchFamily="2" charset="-78"/>
            </a:endParaRPr>
          </a:p>
          <a:p>
            <a:pPr rtl="1"/>
            <a:r>
              <a:rPr lang="en-US" sz="3600" b="1" i="0" dirty="0">
                <a:solidFill>
                  <a:schemeClr val="accent6">
                    <a:lumMod val="50000"/>
                  </a:schemeClr>
                </a:solidFill>
                <a:effectLst/>
                <a:latin typeface="Arial" panose="020B0604020202020204" pitchFamily="34" charset="0"/>
              </a:rPr>
              <a:t>Diseases of the genitourinary system</a:t>
            </a:r>
            <a:endParaRPr lang="en-US" sz="3600" b="1" dirty="0">
              <a:solidFill>
                <a:schemeClr val="accent6">
                  <a:lumMod val="50000"/>
                </a:schemeClr>
              </a:solidFill>
            </a:endParaRPr>
          </a:p>
        </p:txBody>
      </p:sp>
      <p:grpSp>
        <p:nvGrpSpPr>
          <p:cNvPr id="4" name="Group 3">
            <a:extLst>
              <a:ext uri="{FF2B5EF4-FFF2-40B4-BE49-F238E27FC236}">
                <a16:creationId xmlns:a16="http://schemas.microsoft.com/office/drawing/2014/main" xmlns="" id="{7BD516BC-AD22-4864-96B4-197B2CEE18FD}"/>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53274228-A843-4337-A04A-C77172405E90}"/>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D6FD5D99-C9BB-4FC3-ACA3-146945728EC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
        <p:nvSpPr>
          <p:cNvPr id="8" name="TextBox 7">
            <a:extLst>
              <a:ext uri="{FF2B5EF4-FFF2-40B4-BE49-F238E27FC236}">
                <a16:creationId xmlns:a16="http://schemas.microsoft.com/office/drawing/2014/main" xmlns="" id="{5423BAC0-4D4D-47DE-8D10-91EE3F3D7B2F}"/>
              </a:ext>
            </a:extLst>
          </p:cNvPr>
          <p:cNvSpPr txBox="1"/>
          <p:nvPr/>
        </p:nvSpPr>
        <p:spPr>
          <a:xfrm>
            <a:off x="6524786" y="4585346"/>
            <a:ext cx="3998563" cy="1200329"/>
          </a:xfrm>
          <a:prstGeom prst="rect">
            <a:avLst/>
          </a:prstGeom>
          <a:noFill/>
        </p:spPr>
        <p:txBody>
          <a:bodyPr wrap="square" rtlCol="0">
            <a:spAutoFit/>
          </a:bodyPr>
          <a:lstStyle/>
          <a:p>
            <a:pPr algn="ctr" defTabSz="914400" rtl="1">
              <a:defRPr/>
            </a:pPr>
            <a:r>
              <a:rPr lang="fa-IR" b="1" dirty="0">
                <a:solidFill>
                  <a:srgbClr val="4472C4"/>
                </a:solidFill>
                <a:cs typeface="B Nazanin" panose="00000400000000000000" pitchFamily="2" charset="-78"/>
              </a:rPr>
              <a:t>دکتر زهراسادات آزادمنجیر</a:t>
            </a:r>
          </a:p>
          <a:p>
            <a:pPr algn="ctr" defTabSz="914400" rtl="1">
              <a:defRPr/>
            </a:pPr>
            <a:r>
              <a:rPr lang="fa-IR" b="1" dirty="0">
                <a:solidFill>
                  <a:srgbClr val="4472C4"/>
                </a:solidFill>
                <a:cs typeface="B Nazanin" panose="00000400000000000000" pitchFamily="2" charset="-78"/>
              </a:rPr>
              <a:t>عضو هیات علمی دانشگاه علوم پزشکی تهران</a:t>
            </a:r>
          </a:p>
          <a:p>
            <a:pPr algn="ctr" defTabSz="914400" rtl="1">
              <a:defRPr/>
            </a:pPr>
            <a:r>
              <a:rPr lang="fa-IR" b="1" dirty="0">
                <a:solidFill>
                  <a:srgbClr val="4472C4"/>
                </a:solidFill>
                <a:cs typeface="B Nazanin" panose="00000400000000000000" pitchFamily="2" charset="-78"/>
              </a:rPr>
              <a:t>دکتری تخصصی مدیریت اطلاعات سلامت</a:t>
            </a:r>
          </a:p>
          <a:p>
            <a:pPr algn="ctr" defTabSz="914400" rtl="1">
              <a:defRPr/>
            </a:pPr>
            <a:r>
              <a:rPr lang="en-US" b="1" dirty="0">
                <a:solidFill>
                  <a:srgbClr val="4472C4"/>
                </a:solidFill>
                <a:cs typeface="B Nazanin" panose="00000400000000000000" pitchFamily="2" charset="-78"/>
              </a:rPr>
              <a:t>z.azadm@yahoo.com</a:t>
            </a:r>
          </a:p>
        </p:txBody>
      </p:sp>
      <p:pic>
        <p:nvPicPr>
          <p:cNvPr id="1026" name="Picture 2" descr="Anatomy of the Genitourinary System | SpringerLink">
            <a:extLst>
              <a:ext uri="{FF2B5EF4-FFF2-40B4-BE49-F238E27FC236}">
                <a16:creationId xmlns:a16="http://schemas.microsoft.com/office/drawing/2014/main" xmlns="" id="{CB1829DE-F98F-482F-9445-14C70CF0994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86550" y="1126050"/>
            <a:ext cx="5380665" cy="42416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5911319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1AF33-8985-4BDF-BD21-C9663FDED6D6}"/>
              </a:ext>
            </a:extLst>
          </p:cNvPr>
          <p:cNvSpPr>
            <a:spLocks noGrp="1"/>
          </p:cNvSpPr>
          <p:nvPr>
            <p:ph type="title"/>
          </p:nvPr>
        </p:nvSpPr>
        <p:spPr/>
        <p:txBody>
          <a:bodyPr/>
          <a:lstStyle/>
          <a:p>
            <a:pPr algn="r" rtl="1"/>
            <a:r>
              <a:rPr lang="fa-IR" dirty="0">
                <a:cs typeface="B Nazanin" panose="00000400000000000000" pitchFamily="2" charset="-78"/>
              </a:rPr>
              <a:t>معرفی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6059EBC1-2421-487A-95EE-E4431E6D04A5}"/>
              </a:ext>
            </a:extLst>
          </p:cNvPr>
          <p:cNvSpPr>
            <a:spLocks noGrp="1"/>
          </p:cNvSpPr>
          <p:nvPr>
            <p:ph idx="1"/>
          </p:nvPr>
        </p:nvSpPr>
        <p:spPr/>
        <p:txBody>
          <a:bodyPr>
            <a:normAutofit/>
          </a:bodyPr>
          <a:lstStyle/>
          <a:p>
            <a:pPr algn="just" rtl="1"/>
            <a:r>
              <a:rPr lang="ar-SA"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این فصل در </a:t>
            </a:r>
            <a:r>
              <a:rPr lang="en-US"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ICD-11، </a:t>
            </a:r>
            <a:r>
              <a:rPr lang="ar-SA"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با هدف افتراق بیماری های دستگاه تناسلی زنان، دستگاه تناسلی مردان و دستگاه ادراری مورد بازنگری قرار گرفته است. </a:t>
            </a:r>
            <a:endParaRPr lang="en-US"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endParaRPr>
          </a:p>
          <a:p>
            <a:pPr algn="just" rtl="1"/>
            <a:r>
              <a:rPr lang="fa-IR" dirty="0">
                <a:cs typeface="B Nazanin" panose="00000400000000000000" pitchFamily="2" charset="-78"/>
              </a:rPr>
              <a:t>بیماری هایی از قبیل آمنوره ، اختلال عملکرد تخمدان ، درد لگن در زنان ، اندومتریوز ، آدنومیوز ، ناباروری زنان ، ناباروری مردان ، از دست رفتن زودرس بارداری  و پیامدهای بارداری ، متناسب با پیشرفت علم کنونی دارای جزئیات بیشتری شده اند. </a:t>
            </a:r>
            <a:endParaRPr lang="en-US" dirty="0">
              <a:cs typeface="B Nazanin" panose="00000400000000000000" pitchFamily="2" charset="-78"/>
            </a:endParaRPr>
          </a:p>
          <a:p>
            <a:pPr algn="just" rtl="1"/>
            <a:r>
              <a:rPr lang="fa-IR" dirty="0">
                <a:cs typeface="B Nazanin" panose="00000400000000000000" pitchFamily="2" charset="-78"/>
              </a:rPr>
              <a:t>سلسله مراتب این فصل به «اختلالات غیر التهابی » و «اختلالات التهابی » تقسیم می شود که از طریق گروه های آناتومیکی، به جزئیات بیشتری تقسیم می شوند؛ و مبنای این گروه بندی ها به ترتیب و به دنبال معاینات زنان و زایمان، از دستگاه تناسلی خارجی به داخلی است.</a:t>
            </a:r>
            <a:endParaRPr lang="en-US" dirty="0">
              <a:cs typeface="B Nazanin" panose="00000400000000000000" pitchFamily="2" charset="-78"/>
            </a:endParaRPr>
          </a:p>
        </p:txBody>
      </p:sp>
      <p:sp>
        <p:nvSpPr>
          <p:cNvPr id="6" name="TextBox 5">
            <a:extLst>
              <a:ext uri="{FF2B5EF4-FFF2-40B4-BE49-F238E27FC236}">
                <a16:creationId xmlns:a16="http://schemas.microsoft.com/office/drawing/2014/main" xmlns="" id="{94D12091-F57C-4DC0-B143-13A8D392FFEB}"/>
              </a:ext>
            </a:extLst>
          </p:cNvPr>
          <p:cNvSpPr txBox="1"/>
          <p:nvPr/>
        </p:nvSpPr>
        <p:spPr>
          <a:xfrm>
            <a:off x="3048000" y="5661878"/>
            <a:ext cx="6096000" cy="830997"/>
          </a:xfrm>
          <a:prstGeom prst="rect">
            <a:avLst/>
          </a:prstGeom>
          <a:solidFill>
            <a:srgbClr val="00B0F0"/>
          </a:solidFill>
        </p:spPr>
        <p:txBody>
          <a:bodyPr wrap="square">
            <a:spAutoFit/>
          </a:bodyPr>
          <a:lstStyle/>
          <a:p>
            <a:pPr algn="ctr" defTabSz="914400" rtl="1">
              <a:defRPr/>
            </a:pPr>
            <a:r>
              <a:rPr lang="fa-IR" sz="2400" b="1" dirty="0">
                <a:solidFill>
                  <a:prstClr val="black"/>
                </a:solidFill>
                <a:cs typeface="B Nazanin" panose="00000400000000000000" pitchFamily="2" charset="-78"/>
              </a:rPr>
              <a:t>8 بلوک سطح بالا دارد </a:t>
            </a:r>
          </a:p>
          <a:p>
            <a:pPr algn="ctr" defTabSz="914400" rtl="1">
              <a:defRPr/>
            </a:pPr>
            <a:r>
              <a:rPr lang="fa-IR" sz="2400" b="1" dirty="0">
                <a:solidFill>
                  <a:prstClr val="black"/>
                </a:solidFill>
                <a:cs typeface="B Nazanin" panose="00000400000000000000" pitchFamily="2" charset="-78"/>
              </a:rPr>
              <a:t>کدها با کاراکترهای عددی 4 شروع می شوند</a:t>
            </a:r>
            <a:endParaRPr lang="en-US" sz="2400" b="1" dirty="0">
              <a:solidFill>
                <a:prstClr val="black"/>
              </a:solidFill>
              <a:cs typeface="B Nazanin" panose="00000400000000000000" pitchFamily="2" charset="-78"/>
            </a:endParaRPr>
          </a:p>
        </p:txBody>
      </p:sp>
    </p:spTree>
    <p:extLst>
      <p:ext uri="{BB962C8B-B14F-4D97-AF65-F5344CB8AC3E}">
        <p14:creationId xmlns:p14="http://schemas.microsoft.com/office/powerpoint/2010/main" xmlns="" val="8781311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B513D-876A-41CD-A48B-159A4196F3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2D16B5D-6DA5-4FD6-AD9A-E184761A0A7B}"/>
              </a:ext>
            </a:extLst>
          </p:cNvPr>
          <p:cNvSpPr>
            <a:spLocks noGrp="1"/>
          </p:cNvSpPr>
          <p:nvPr>
            <p:ph idx="1"/>
          </p:nvPr>
        </p:nvSpPr>
        <p:spPr/>
        <p:txBody>
          <a:bodyPr/>
          <a:lstStyle/>
          <a:p>
            <a:pPr algn="r" rtl="1"/>
            <a:r>
              <a:rPr lang="fa-IR" dirty="0">
                <a:cs typeface="B Nazanin" panose="00000400000000000000" pitchFamily="2" charset="-78"/>
              </a:rPr>
              <a:t>همه بیماری¬های مربوط به کلیه در حال حاضر در دسته اصلی «بیماری های سیستم ادراری» طبقه بندی می شوند. از طبقه¬بندی مرحله¬بندی شده مورد استفاده توسط  </a:t>
            </a:r>
            <a:r>
              <a:rPr lang="en-US" dirty="0">
                <a:cs typeface="B Nazanin" panose="00000400000000000000" pitchFamily="2" charset="-78"/>
              </a:rPr>
              <a:t>KDIGO </a:t>
            </a:r>
            <a:r>
              <a:rPr lang="fa-IR" dirty="0">
                <a:cs typeface="B Nazanin" panose="00000400000000000000" pitchFamily="2" charset="-78"/>
              </a:rPr>
              <a:t>برای «نارسایی حاد کلیه » و «بیماری مزمن کلیه » در این فصل از </a:t>
            </a:r>
            <a:r>
              <a:rPr lang="en-US" dirty="0">
                <a:cs typeface="B Nazanin" panose="00000400000000000000" pitchFamily="2" charset="-78"/>
              </a:rPr>
              <a:t>ICD-11 </a:t>
            </a:r>
            <a:r>
              <a:rPr lang="fa-IR" dirty="0">
                <a:cs typeface="B Nazanin" panose="00000400000000000000" pitchFamily="2" charset="-78"/>
              </a:rPr>
              <a:t>استفاده شده است</a:t>
            </a:r>
            <a:endParaRPr lang="en-US" dirty="0">
              <a:cs typeface="B Nazanin" panose="00000400000000000000" pitchFamily="2" charset="-78"/>
            </a:endParaRPr>
          </a:p>
          <a:p>
            <a:pPr algn="r" rtl="1"/>
            <a:r>
              <a:rPr lang="fa-IR" dirty="0">
                <a:cs typeface="B Nazanin" panose="00000400000000000000" pitchFamily="2" charset="-78"/>
              </a:rPr>
              <a:t>طبقه¬بندی «بیماری¬های گلومرولی » تجدید ساختار شده و به دو بخش «خصوصیات بالینی» و «سندرم-ها» تقسیم شده است. </a:t>
            </a:r>
            <a:endParaRPr lang="en-US" dirty="0">
              <a:cs typeface="B Nazanin" panose="00000400000000000000" pitchFamily="2" charset="-78"/>
            </a:endParaRPr>
          </a:p>
        </p:txBody>
      </p:sp>
    </p:spTree>
    <p:extLst>
      <p:ext uri="{BB962C8B-B14F-4D97-AF65-F5344CB8AC3E}">
        <p14:creationId xmlns:p14="http://schemas.microsoft.com/office/powerpoint/2010/main" xmlns="" val="42381450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A571D-FB0A-4495-8E10-634C0CAD38CD}"/>
              </a:ext>
            </a:extLst>
          </p:cNvPr>
          <p:cNvSpPr>
            <a:spLocks noGrp="1"/>
          </p:cNvSpPr>
          <p:nvPr>
            <p:ph type="title"/>
          </p:nvPr>
        </p:nvSpPr>
        <p:spPr/>
        <p:txBody>
          <a:bodyPr/>
          <a:lstStyle/>
          <a:p>
            <a:pPr algn="ctr" rtl="1"/>
            <a:r>
              <a:rPr lang="fa-IR" b="1" dirty="0">
                <a:cs typeface="B Nazanin" panose="00000400000000000000" pitchFamily="2" charset="-78"/>
              </a:rPr>
              <a:t>ویژگی های کلی </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98EA7A4C-7A6B-4FAB-BC47-77ED7105CCC3}"/>
              </a:ext>
            </a:extLst>
          </p:cNvPr>
          <p:cNvSpPr>
            <a:spLocks noGrp="1"/>
          </p:cNvSpPr>
          <p:nvPr>
            <p:ph idx="1"/>
          </p:nvPr>
        </p:nvSpPr>
        <p:spPr/>
        <p:txBody>
          <a:bodyPr/>
          <a:lstStyle/>
          <a:p>
            <a:pPr algn="r" rtl="1"/>
            <a:r>
              <a:rPr lang="fa-IR" dirty="0">
                <a:cs typeface="B Nazanin" panose="00000400000000000000" pitchFamily="2" charset="-78"/>
              </a:rPr>
              <a:t>6 بلوک سطح بالا دارد</a:t>
            </a:r>
          </a:p>
          <a:p>
            <a:pPr algn="r" rtl="1"/>
            <a:r>
              <a:rPr lang="fa-IR" dirty="0">
                <a:cs typeface="B Nazanin" panose="00000400000000000000" pitchFamily="2" charset="-78"/>
              </a:rPr>
              <a:t>کدها با کاراکتر  </a:t>
            </a:r>
            <a:r>
              <a:rPr lang="en-US" dirty="0">
                <a:cs typeface="B Nazanin" panose="00000400000000000000" pitchFamily="2" charset="-78"/>
              </a:rPr>
              <a:t>G</a:t>
            </a:r>
            <a:r>
              <a:rPr lang="fa-IR" dirty="0">
                <a:cs typeface="B Nazanin" panose="00000400000000000000" pitchFamily="2" charset="-78"/>
              </a:rPr>
              <a:t> شروع می شوند</a:t>
            </a:r>
          </a:p>
          <a:p>
            <a:pPr marL="0" indent="0" algn="r" rtl="1">
              <a:buNone/>
            </a:pPr>
            <a:endParaRPr lang="fa-IR" dirty="0">
              <a:cs typeface="B Nazanin" panose="00000400000000000000" pitchFamily="2" charset="-78"/>
            </a:endParaRPr>
          </a:p>
        </p:txBody>
      </p:sp>
    </p:spTree>
    <p:extLst>
      <p:ext uri="{BB962C8B-B14F-4D97-AF65-F5344CB8AC3E}">
        <p14:creationId xmlns:p14="http://schemas.microsoft.com/office/powerpoint/2010/main" xmlns="" val="311260406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4F655-68BC-4F89-8B9C-877001FA469B}"/>
              </a:ext>
            </a:extLst>
          </p:cNvPr>
          <p:cNvSpPr>
            <a:spLocks noGrp="1"/>
          </p:cNvSpPr>
          <p:nvPr>
            <p:ph type="title"/>
          </p:nvPr>
        </p:nvSpPr>
        <p:spPr>
          <a:solidFill>
            <a:schemeClr val="accent4">
              <a:lumMod val="60000"/>
              <a:lumOff val="40000"/>
            </a:schemeClr>
          </a:solidFill>
        </p:spPr>
        <p:txBody>
          <a:bodyPr/>
          <a:lstStyle/>
          <a:p>
            <a:pPr algn="ctr" rtl="1"/>
            <a:r>
              <a:rPr lang="fa-IR" b="1" dirty="0">
                <a:cs typeface="B Nazanin" panose="00000400000000000000" pitchFamily="2" charset="-78"/>
              </a:rPr>
              <a:t/>
            </a:r>
            <a:br>
              <a:rPr lang="fa-IR" b="1" dirty="0">
                <a:cs typeface="B Nazanin" panose="00000400000000000000" pitchFamily="2" charset="-78"/>
              </a:rPr>
            </a:br>
            <a:r>
              <a:rPr lang="en-US" b="1" dirty="0">
                <a:cs typeface="B Nazanin" panose="00000400000000000000" pitchFamily="2" charset="-78"/>
              </a:rPr>
              <a:t> </a:t>
            </a:r>
            <a:r>
              <a:rPr lang="en-US" b="1" i="0" dirty="0">
                <a:effectLst/>
                <a:latin typeface="Helvetica Neue"/>
              </a:rPr>
              <a:t>Diseases of the female genital system</a:t>
            </a:r>
            <a:endParaRPr lang="en-US" b="1" dirty="0">
              <a:cs typeface="B Nazanin" panose="00000400000000000000" pitchFamily="2" charset="-78"/>
            </a:endParaRPr>
          </a:p>
        </p:txBody>
      </p:sp>
      <p:grpSp>
        <p:nvGrpSpPr>
          <p:cNvPr id="5" name="Group 4">
            <a:extLst>
              <a:ext uri="{FF2B5EF4-FFF2-40B4-BE49-F238E27FC236}">
                <a16:creationId xmlns:a16="http://schemas.microsoft.com/office/drawing/2014/main" xmlns="" id="{507D06F4-8A37-435E-AD3C-7FFCFC3B5998}"/>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C513A631-974E-4B63-9DD8-F37F856E8F1E}"/>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961B782A-B08C-4C7B-B808-1BF9FA28077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
        <p:nvSpPr>
          <p:cNvPr id="14" name="TextBox 13">
            <a:extLst>
              <a:ext uri="{FF2B5EF4-FFF2-40B4-BE49-F238E27FC236}">
                <a16:creationId xmlns:a16="http://schemas.microsoft.com/office/drawing/2014/main" xmlns="" id="{F0453EB6-3E57-4EFA-8E52-B70311286B00}"/>
              </a:ext>
            </a:extLst>
          </p:cNvPr>
          <p:cNvSpPr txBox="1"/>
          <p:nvPr/>
        </p:nvSpPr>
        <p:spPr>
          <a:xfrm>
            <a:off x="1074511" y="1901605"/>
            <a:ext cx="10067441" cy="3416320"/>
          </a:xfrm>
          <a:prstGeom prst="rect">
            <a:avLst/>
          </a:prstGeom>
          <a:noFill/>
        </p:spPr>
        <p:txBody>
          <a:bodyPr wrap="square" rtlCol="0">
            <a:spAutoFit/>
          </a:bodyPr>
          <a:lstStyle/>
          <a:p>
            <a:pPr algn="r" defTabSz="914400" rtl="1">
              <a:defRPr/>
            </a:pPr>
            <a:r>
              <a:rPr lang="fa-IR" dirty="0">
                <a:solidFill>
                  <a:prstClr val="black"/>
                </a:solidFill>
                <a:cs typeface="B Nazanin" panose="00000400000000000000" pitchFamily="2" charset="-78"/>
              </a:rPr>
              <a:t>بیماریهای سیستم تناسلی زنان شامل بلوک های :</a:t>
            </a:r>
          </a:p>
          <a:p>
            <a:pPr algn="r" defTabSz="914400" rtl="1">
              <a:defRPr/>
            </a:pPr>
            <a:r>
              <a:rPr lang="fa-IR" dirty="0">
                <a:solidFill>
                  <a:prstClr val="black"/>
                </a:solidFill>
                <a:cs typeface="B Nazanin" panose="00000400000000000000" pitchFamily="2" charset="-78"/>
              </a:rPr>
              <a:t>ختلالات التهابی دستگاه تناسلی زنان </a:t>
            </a:r>
          </a:p>
          <a:p>
            <a:pPr algn="r" defTabSz="914400" rtl="1">
              <a:defRPr/>
            </a:pPr>
            <a:r>
              <a:rPr lang="fa-IR" dirty="0">
                <a:solidFill>
                  <a:prstClr val="black"/>
                </a:solidFill>
                <a:cs typeface="B Nazanin" panose="00000400000000000000" pitchFamily="2" charset="-78"/>
              </a:rPr>
              <a:t>اندومتریوز</a:t>
            </a:r>
          </a:p>
          <a:p>
            <a:pPr algn="r" defTabSz="914400" rtl="1">
              <a:defRPr/>
            </a:pPr>
            <a:r>
              <a:rPr lang="fa-IR" dirty="0">
                <a:solidFill>
                  <a:prstClr val="black"/>
                </a:solidFill>
                <a:cs typeface="B Nazanin" panose="00000400000000000000" pitchFamily="2" charset="-78"/>
              </a:rPr>
              <a:t>آدنومایکوز </a:t>
            </a:r>
          </a:p>
          <a:p>
            <a:pPr algn="r" defTabSz="914400" rtl="1">
              <a:defRPr/>
            </a:pPr>
            <a:r>
              <a:rPr lang="fa-IR" dirty="0">
                <a:solidFill>
                  <a:prstClr val="black"/>
                </a:solidFill>
                <a:cs typeface="B Nazanin" panose="00000400000000000000" pitchFamily="2" charset="-78"/>
              </a:rPr>
              <a:t>اختلالات غیرالتهابی دستگاه تناسلی زنان </a:t>
            </a:r>
          </a:p>
          <a:p>
            <a:pPr algn="r" defTabSz="914400" rtl="1">
              <a:defRPr/>
            </a:pPr>
            <a:r>
              <a:rPr lang="fa-IR" dirty="0">
                <a:solidFill>
                  <a:prstClr val="black"/>
                </a:solidFill>
                <a:cs typeface="B Nazanin" panose="00000400000000000000" pitchFamily="2" charset="-78"/>
              </a:rPr>
              <a:t>خونریزی واژینال و رحمی غیر طبیعی </a:t>
            </a:r>
          </a:p>
          <a:p>
            <a:pPr algn="r" defTabSz="914400" rtl="1">
              <a:defRPr/>
            </a:pPr>
            <a:r>
              <a:rPr lang="fa-IR" dirty="0">
                <a:solidFill>
                  <a:prstClr val="black"/>
                </a:solidFill>
                <a:cs typeface="B Nazanin" panose="00000400000000000000" pitchFamily="2" charset="-78"/>
              </a:rPr>
              <a:t>اختلالات منوپوزال و سایر اختلالات خاص پری موپوزال </a:t>
            </a:r>
          </a:p>
          <a:p>
            <a:pPr algn="r" defTabSz="914400" rtl="1">
              <a:defRPr/>
            </a:pPr>
            <a:r>
              <a:rPr lang="fa-IR" dirty="0">
                <a:solidFill>
                  <a:prstClr val="black"/>
                </a:solidFill>
                <a:cs typeface="B Nazanin" panose="00000400000000000000" pitchFamily="2" charset="-78"/>
              </a:rPr>
              <a:t>نازایی زنان</a:t>
            </a:r>
          </a:p>
          <a:p>
            <a:pPr algn="r" defTabSz="914400" rtl="1">
              <a:defRPr/>
            </a:pPr>
            <a:r>
              <a:rPr lang="fa-IR" dirty="0">
                <a:solidFill>
                  <a:prstClr val="black"/>
                </a:solidFill>
                <a:cs typeface="B Nazanin" panose="00000400000000000000" pitchFamily="2" charset="-78"/>
              </a:rPr>
              <a:t>عوارض مربوط به بارداری به کمک پزشکی </a:t>
            </a:r>
          </a:p>
          <a:p>
            <a:pPr algn="r" defTabSz="914400" rtl="1">
              <a:defRPr/>
            </a:pPr>
            <a:r>
              <a:rPr lang="fa-IR" dirty="0">
                <a:solidFill>
                  <a:prstClr val="black"/>
                </a:solidFill>
                <a:cs typeface="B Nazanin" panose="00000400000000000000" pitchFamily="2" charset="-78"/>
              </a:rPr>
              <a:t>سقط مکرر</a:t>
            </a:r>
          </a:p>
          <a:p>
            <a:pPr algn="r" defTabSz="914400" rtl="1">
              <a:defRPr/>
            </a:pPr>
            <a:r>
              <a:rPr lang="fa-IR" dirty="0">
                <a:solidFill>
                  <a:prstClr val="black"/>
                </a:solidFill>
                <a:cs typeface="B Nazanin" panose="00000400000000000000" pitchFamily="2" charset="-78"/>
              </a:rPr>
              <a:t>درد لگنی در زنان با سیکل منوپوزال</a:t>
            </a:r>
          </a:p>
          <a:p>
            <a:pPr algn="r" defTabSz="914400" rtl="1">
              <a:defRPr/>
            </a:pPr>
            <a:r>
              <a:rPr lang="fa-IR" dirty="0">
                <a:solidFill>
                  <a:prstClr val="black"/>
                </a:solidFill>
                <a:cs typeface="B Nazanin" panose="00000400000000000000" pitchFamily="2" charset="-78"/>
              </a:rPr>
              <a:t>درماتوز اندام های تناسلی زنان </a:t>
            </a:r>
          </a:p>
        </p:txBody>
      </p:sp>
      <p:pic>
        <p:nvPicPr>
          <p:cNvPr id="4" name="Picture 3">
            <a:extLst>
              <a:ext uri="{FF2B5EF4-FFF2-40B4-BE49-F238E27FC236}">
                <a16:creationId xmlns:a16="http://schemas.microsoft.com/office/drawing/2014/main" xmlns="" id="{6E3F1C98-4305-4D31-8B0E-25657BA51A47}"/>
              </a:ext>
            </a:extLst>
          </p:cNvPr>
          <p:cNvPicPr>
            <a:picLocks noChangeAspect="1"/>
          </p:cNvPicPr>
          <p:nvPr/>
        </p:nvPicPr>
        <p:blipFill>
          <a:blip r:embed="rId3"/>
          <a:stretch>
            <a:fillRect/>
          </a:stretch>
        </p:blipFill>
        <p:spPr>
          <a:xfrm>
            <a:off x="838200" y="2471065"/>
            <a:ext cx="3419475" cy="3295650"/>
          </a:xfrm>
          <a:prstGeom prst="rect">
            <a:avLst/>
          </a:prstGeom>
        </p:spPr>
      </p:pic>
    </p:spTree>
    <p:extLst>
      <p:ext uri="{BB962C8B-B14F-4D97-AF65-F5344CB8AC3E}">
        <p14:creationId xmlns:p14="http://schemas.microsoft.com/office/powerpoint/2010/main" xmlns="" val="29887315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5B702-E2AC-41B8-A813-AF81240C7B31}"/>
              </a:ext>
            </a:extLst>
          </p:cNvPr>
          <p:cNvSpPr>
            <a:spLocks noGrp="1"/>
          </p:cNvSpPr>
          <p:nvPr>
            <p:ph type="title"/>
          </p:nvPr>
        </p:nvSpPr>
        <p:spPr>
          <a:solidFill>
            <a:srgbClr val="336699"/>
          </a:solidFill>
        </p:spPr>
        <p:txBody>
          <a:bodyPr>
            <a:normAutofit/>
          </a:bodyPr>
          <a:lstStyle/>
          <a:p>
            <a:pPr algn="ctr" rtl="1"/>
            <a:r>
              <a:rPr lang="en-US" b="1" i="0" dirty="0">
                <a:solidFill>
                  <a:schemeClr val="bg1"/>
                </a:solidFill>
                <a:effectLst/>
                <a:latin typeface="Helvetica Neue"/>
              </a:rPr>
              <a:t>Diseases of the male genital system</a:t>
            </a:r>
            <a:endParaRPr lang="en-US" dirty="0">
              <a:solidFill>
                <a:schemeClr val="bg1"/>
              </a:solidFill>
              <a:cs typeface="B Nazanin" panose="00000400000000000000" pitchFamily="2" charset="-78"/>
            </a:endParaRPr>
          </a:p>
        </p:txBody>
      </p:sp>
      <p:grpSp>
        <p:nvGrpSpPr>
          <p:cNvPr id="4" name="Group 3">
            <a:extLst>
              <a:ext uri="{FF2B5EF4-FFF2-40B4-BE49-F238E27FC236}">
                <a16:creationId xmlns:a16="http://schemas.microsoft.com/office/drawing/2014/main" xmlns="" id="{14358AF4-CEB8-498B-94B9-F62C63B3286F}"/>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37A030EB-11E0-4D5F-9D8F-20C537EAFBD9}"/>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DDF66486-B966-481A-B54E-7928A1247C3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
        <p:nvSpPr>
          <p:cNvPr id="8" name="Content Placeholder 7">
            <a:extLst>
              <a:ext uri="{FF2B5EF4-FFF2-40B4-BE49-F238E27FC236}">
                <a16:creationId xmlns:a16="http://schemas.microsoft.com/office/drawing/2014/main" xmlns="" id="{17B70026-E93F-4215-8346-749EF514CE80}"/>
              </a:ext>
            </a:extLst>
          </p:cNvPr>
          <p:cNvSpPr>
            <a:spLocks noGrp="1"/>
          </p:cNvSpPr>
          <p:nvPr>
            <p:ph idx="1"/>
          </p:nvPr>
        </p:nvSpPr>
        <p:spPr>
          <a:xfrm>
            <a:off x="6912244" y="1825625"/>
            <a:ext cx="4441556" cy="4351338"/>
          </a:xfrm>
        </p:spPr>
        <p:txBody>
          <a:bodyPr>
            <a:normAutofit/>
          </a:bodyPr>
          <a:lstStyle/>
          <a:p>
            <a:pPr algn="r" rtl="1"/>
            <a:r>
              <a:rPr lang="fa-IR" sz="1800" dirty="0">
                <a:cs typeface="B Nazanin" panose="00000400000000000000" pitchFamily="2" charset="-78"/>
              </a:rPr>
              <a:t>بیماری های سیستم تناسلی مردان شامل بلوک های :</a:t>
            </a:r>
          </a:p>
          <a:p>
            <a:pPr algn="r" rtl="1"/>
            <a:r>
              <a:rPr lang="fa-IR" sz="1800" dirty="0">
                <a:cs typeface="B Nazanin" panose="00000400000000000000" pitchFamily="2" charset="-78"/>
              </a:rPr>
              <a:t>درماتوز اندام های تناسلی مردان</a:t>
            </a:r>
          </a:p>
          <a:p>
            <a:pPr algn="r" rtl="1"/>
            <a:r>
              <a:rPr lang="fa-IR" sz="1800" dirty="0">
                <a:cs typeface="B Nazanin" panose="00000400000000000000" pitchFamily="2" charset="-78"/>
              </a:rPr>
              <a:t>بیماری پروستات</a:t>
            </a:r>
          </a:p>
          <a:p>
            <a:pPr algn="r" rtl="1"/>
            <a:r>
              <a:rPr lang="fa-IR" sz="1800" dirty="0">
                <a:cs typeface="B Nazanin" panose="00000400000000000000" pitchFamily="2" charset="-78"/>
              </a:rPr>
              <a:t>هیدوسل و اسپارماتوسل </a:t>
            </a:r>
          </a:p>
          <a:p>
            <a:pPr algn="r" rtl="1"/>
            <a:r>
              <a:rPr lang="fa-IR" sz="1800" dirty="0">
                <a:cs typeface="B Nazanin" panose="00000400000000000000" pitchFamily="2" charset="-78"/>
              </a:rPr>
              <a:t>تورشن بیضه ها، اپیدیدیم و زوائد اپیدیدیم</a:t>
            </a:r>
          </a:p>
          <a:p>
            <a:pPr algn="r" rtl="1"/>
            <a:r>
              <a:rPr lang="fa-IR" sz="1800" dirty="0">
                <a:cs typeface="B Nazanin" panose="00000400000000000000" pitchFamily="2" charset="-78"/>
              </a:rPr>
              <a:t>اوکیت و اپیدیدمیت </a:t>
            </a:r>
          </a:p>
          <a:p>
            <a:pPr algn="r" rtl="1"/>
            <a:r>
              <a:rPr lang="fa-IR" sz="1800" dirty="0">
                <a:cs typeface="B Nazanin" panose="00000400000000000000" pitchFamily="2" charset="-78"/>
              </a:rPr>
              <a:t>ناباروری مردان </a:t>
            </a:r>
          </a:p>
          <a:p>
            <a:pPr algn="r" rtl="1"/>
            <a:r>
              <a:rPr lang="fa-IR" sz="1800" dirty="0">
                <a:cs typeface="B Nazanin" panose="00000400000000000000" pitchFamily="2" charset="-78"/>
              </a:rPr>
              <a:t>زوائد فیموز، پارافیموز</a:t>
            </a:r>
          </a:p>
          <a:p>
            <a:pPr algn="r" rtl="1"/>
            <a:r>
              <a:rPr lang="fa-IR" sz="1800" dirty="0">
                <a:cs typeface="B Nazanin" panose="00000400000000000000" pitchFamily="2" charset="-78"/>
              </a:rPr>
              <a:t>اختلالات خاص مشخص آلت تناسلی </a:t>
            </a:r>
          </a:p>
          <a:p>
            <a:pPr algn="r" rtl="1"/>
            <a:r>
              <a:rPr lang="fa-IR" sz="1800" dirty="0">
                <a:cs typeface="B Nazanin" panose="00000400000000000000" pitchFamily="2" charset="-78"/>
              </a:rPr>
              <a:t>اختلالات التهابی ارگان های تناسلی مردان که در جای دیگر طبقه بندی نشدند</a:t>
            </a:r>
          </a:p>
          <a:p>
            <a:pPr algn="r" rtl="1"/>
            <a:r>
              <a:rPr lang="fa-IR" sz="1800" dirty="0">
                <a:cs typeface="B Nazanin" panose="00000400000000000000" pitchFamily="2" charset="-78"/>
              </a:rPr>
              <a:t>اختلالات عروقی ارگان های تناسلی مردان</a:t>
            </a:r>
          </a:p>
          <a:p>
            <a:pPr algn="r" rtl="1"/>
            <a:endParaRPr lang="fa-IR" sz="1800" dirty="0">
              <a:cs typeface="B Nazanin" panose="00000400000000000000" pitchFamily="2" charset="-78"/>
            </a:endParaRPr>
          </a:p>
          <a:p>
            <a:pPr algn="r" rtl="1"/>
            <a:endParaRPr lang="en-US" sz="1800" dirty="0">
              <a:cs typeface="B Nazanin" panose="00000400000000000000" pitchFamily="2" charset="-78"/>
            </a:endParaRPr>
          </a:p>
        </p:txBody>
      </p:sp>
      <p:pic>
        <p:nvPicPr>
          <p:cNvPr id="7" name="Picture 6">
            <a:extLst>
              <a:ext uri="{FF2B5EF4-FFF2-40B4-BE49-F238E27FC236}">
                <a16:creationId xmlns:a16="http://schemas.microsoft.com/office/drawing/2014/main" xmlns="" id="{EDBBD8DB-1945-4B90-9A0C-7B2C3BF0B9AA}"/>
              </a:ext>
            </a:extLst>
          </p:cNvPr>
          <p:cNvPicPr>
            <a:picLocks noChangeAspect="1"/>
          </p:cNvPicPr>
          <p:nvPr/>
        </p:nvPicPr>
        <p:blipFill>
          <a:blip r:embed="rId2"/>
          <a:stretch>
            <a:fillRect/>
          </a:stretch>
        </p:blipFill>
        <p:spPr>
          <a:xfrm>
            <a:off x="838200" y="2085302"/>
            <a:ext cx="4884440" cy="3984326"/>
          </a:xfrm>
          <a:prstGeom prst="rect">
            <a:avLst/>
          </a:prstGeom>
        </p:spPr>
      </p:pic>
    </p:spTree>
    <p:extLst>
      <p:ext uri="{BB962C8B-B14F-4D97-AF65-F5344CB8AC3E}">
        <p14:creationId xmlns:p14="http://schemas.microsoft.com/office/powerpoint/2010/main" xmlns="" val="78243723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05485-9A38-4977-B4BB-B9527F249CB7}"/>
              </a:ext>
            </a:extLst>
          </p:cNvPr>
          <p:cNvSpPr>
            <a:spLocks noGrp="1"/>
          </p:cNvSpPr>
          <p:nvPr>
            <p:ph type="title"/>
          </p:nvPr>
        </p:nvSpPr>
        <p:spPr>
          <a:xfrm>
            <a:off x="838200" y="315954"/>
            <a:ext cx="10515600" cy="1325563"/>
          </a:xfrm>
          <a:solidFill>
            <a:srgbClr val="0099CC"/>
          </a:solidFill>
        </p:spPr>
        <p:txBody>
          <a:bodyPr>
            <a:noAutofit/>
          </a:bodyPr>
          <a:lstStyle/>
          <a:p>
            <a:pPr algn="ctr"/>
            <a:r>
              <a:rPr lang="en-US" sz="3200" b="1" i="0" dirty="0">
                <a:solidFill>
                  <a:schemeClr val="bg1"/>
                </a:solidFill>
                <a:effectLst/>
                <a:latin typeface="Helvetica Neue"/>
              </a:rPr>
              <a:t>Disorders of breast</a:t>
            </a:r>
            <a:endParaRPr lang="en-US" sz="3200" dirty="0">
              <a:solidFill>
                <a:schemeClr val="bg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C98F082D-88D1-47E5-ABD6-61ED983EB420}"/>
              </a:ext>
            </a:extLst>
          </p:cNvPr>
          <p:cNvSpPr>
            <a:spLocks noGrp="1"/>
          </p:cNvSpPr>
          <p:nvPr>
            <p:ph idx="1"/>
          </p:nvPr>
        </p:nvSpPr>
        <p:spPr>
          <a:xfrm>
            <a:off x="5935850" y="1825625"/>
            <a:ext cx="5417949" cy="4351338"/>
          </a:xfrm>
        </p:spPr>
        <p:txBody>
          <a:bodyPr>
            <a:normAutofit/>
          </a:bodyPr>
          <a:lstStyle/>
          <a:p>
            <a:pPr algn="just" rtl="1"/>
            <a:r>
              <a:rPr lang="fa-IR" sz="2000" b="1" dirty="0">
                <a:cs typeface="B Nazanin" panose="00000400000000000000" pitchFamily="2" charset="-78"/>
              </a:rPr>
              <a:t>اختلالات پستان که شامل گروه های </a:t>
            </a:r>
          </a:p>
          <a:p>
            <a:pPr algn="just" rtl="1"/>
            <a:r>
              <a:rPr lang="fa-IR" sz="2000" b="1" dirty="0">
                <a:cs typeface="B Nazanin" panose="00000400000000000000" pitchFamily="2" charset="-78"/>
              </a:rPr>
              <a:t>بیماری خوش خیم پستان</a:t>
            </a:r>
          </a:p>
          <a:p>
            <a:pPr algn="just" rtl="1"/>
            <a:r>
              <a:rPr lang="fa-IR" sz="2000" b="1" dirty="0">
                <a:cs typeface="B Nazanin" panose="00000400000000000000" pitchFamily="2" charset="-78"/>
              </a:rPr>
              <a:t>اختلالات التهابی پستان </a:t>
            </a:r>
          </a:p>
          <a:p>
            <a:pPr algn="just" rtl="1"/>
            <a:r>
              <a:rPr lang="fa-IR" sz="2000" b="1" dirty="0">
                <a:cs typeface="B Nazanin" panose="00000400000000000000" pitchFamily="2" charset="-78"/>
              </a:rPr>
              <a:t>هایپرتروفی پستان </a:t>
            </a:r>
          </a:p>
          <a:p>
            <a:pPr algn="just" rtl="1"/>
            <a:r>
              <a:rPr lang="fa-IR" sz="2000" b="1" dirty="0">
                <a:cs typeface="B Nazanin" panose="00000400000000000000" pitchFamily="2" charset="-78"/>
              </a:rPr>
              <a:t>سایر اختلالات خاص مشخص پستان </a:t>
            </a:r>
          </a:p>
          <a:p>
            <a:pPr algn="just" rtl="1"/>
            <a:endParaRPr lang="en-US" sz="2000" b="1" dirty="0">
              <a:cs typeface="B Nazanin" panose="00000400000000000000" pitchFamily="2" charset="-78"/>
            </a:endParaRPr>
          </a:p>
        </p:txBody>
      </p:sp>
      <p:grpSp>
        <p:nvGrpSpPr>
          <p:cNvPr id="6" name="Group 5">
            <a:extLst>
              <a:ext uri="{FF2B5EF4-FFF2-40B4-BE49-F238E27FC236}">
                <a16:creationId xmlns:a16="http://schemas.microsoft.com/office/drawing/2014/main" xmlns="" id="{CA533789-F278-4098-BEE0-99AECE046F7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77B162E-305F-4523-8BA6-BCB9FECC7D1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14F041CA-C1AB-437B-9BB3-6FB9F0E3272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F39D4E92-F113-45CE-9936-DFF0106DA05B}"/>
              </a:ext>
            </a:extLst>
          </p:cNvPr>
          <p:cNvPicPr>
            <a:picLocks noChangeAspect="1"/>
          </p:cNvPicPr>
          <p:nvPr/>
        </p:nvPicPr>
        <p:blipFill>
          <a:blip r:embed="rId2"/>
          <a:stretch>
            <a:fillRect/>
          </a:stretch>
        </p:blipFill>
        <p:spPr>
          <a:xfrm>
            <a:off x="838200" y="2370352"/>
            <a:ext cx="4405258" cy="2031167"/>
          </a:xfrm>
          <a:prstGeom prst="rect">
            <a:avLst/>
          </a:prstGeom>
        </p:spPr>
      </p:pic>
    </p:spTree>
    <p:extLst>
      <p:ext uri="{BB962C8B-B14F-4D97-AF65-F5344CB8AC3E}">
        <p14:creationId xmlns:p14="http://schemas.microsoft.com/office/powerpoint/2010/main" xmlns="" val="363363043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05485-9A38-4977-B4BB-B9527F249CB7}"/>
              </a:ext>
            </a:extLst>
          </p:cNvPr>
          <p:cNvSpPr>
            <a:spLocks noGrp="1"/>
          </p:cNvSpPr>
          <p:nvPr>
            <p:ph type="title"/>
          </p:nvPr>
        </p:nvSpPr>
        <p:spPr>
          <a:xfrm>
            <a:off x="838200" y="315954"/>
            <a:ext cx="10515600" cy="1325563"/>
          </a:xfrm>
          <a:solidFill>
            <a:schemeClr val="accent2"/>
          </a:solidFill>
        </p:spPr>
        <p:txBody>
          <a:bodyPr>
            <a:noAutofit/>
          </a:bodyPr>
          <a:lstStyle/>
          <a:p>
            <a:pPr algn="ctr"/>
            <a:r>
              <a:rPr lang="en-US" sz="3200" b="1" i="0" dirty="0">
                <a:solidFill>
                  <a:schemeClr val="bg1"/>
                </a:solidFill>
                <a:effectLst/>
                <a:latin typeface="Helvetica Neue"/>
              </a:rPr>
              <a:t>Diseases of the urinary system</a:t>
            </a:r>
            <a:endParaRPr lang="en-US" sz="3200" dirty="0">
              <a:solidFill>
                <a:schemeClr val="bg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C98F082D-88D1-47E5-ABD6-61ED983EB420}"/>
              </a:ext>
            </a:extLst>
          </p:cNvPr>
          <p:cNvSpPr>
            <a:spLocks noGrp="1"/>
          </p:cNvSpPr>
          <p:nvPr>
            <p:ph idx="1"/>
          </p:nvPr>
        </p:nvSpPr>
        <p:spPr>
          <a:xfrm>
            <a:off x="5935850" y="1825625"/>
            <a:ext cx="5417949" cy="4351338"/>
          </a:xfrm>
        </p:spPr>
        <p:txBody>
          <a:bodyPr>
            <a:normAutofit/>
          </a:bodyPr>
          <a:lstStyle/>
          <a:p>
            <a:pPr algn="just" rtl="1"/>
            <a:r>
              <a:rPr lang="fa-IR" sz="2000" b="1" dirty="0">
                <a:cs typeface="B Nazanin" panose="00000400000000000000" pitchFamily="2" charset="-78"/>
              </a:rPr>
              <a:t>بیماری های سیستم ادراری شامل بلوک های : </a:t>
            </a:r>
          </a:p>
          <a:p>
            <a:pPr algn="just" rtl="1"/>
            <a:r>
              <a:rPr lang="fa-IR" sz="2000" b="1" dirty="0">
                <a:cs typeface="B Nazanin" panose="00000400000000000000" pitchFamily="2" charset="-78"/>
              </a:rPr>
              <a:t>بیماریهای گلومرولار</a:t>
            </a:r>
          </a:p>
          <a:p>
            <a:pPr algn="just" rtl="1"/>
            <a:r>
              <a:rPr lang="fa-IR" sz="2000" b="1" dirty="0">
                <a:cs typeface="B Nazanin" panose="00000400000000000000" pitchFamily="2" charset="-78"/>
              </a:rPr>
              <a:t>بیماری های بافت بینابینی – مجرایی کلیه </a:t>
            </a:r>
          </a:p>
          <a:p>
            <a:pPr algn="just" rtl="1"/>
            <a:r>
              <a:rPr lang="fa-IR" sz="2000" b="1" dirty="0">
                <a:cs typeface="B Nazanin" panose="00000400000000000000" pitchFamily="2" charset="-78"/>
              </a:rPr>
              <a:t>نارسایی کلیه </a:t>
            </a:r>
          </a:p>
          <a:p>
            <a:pPr algn="just" rtl="1"/>
            <a:r>
              <a:rPr lang="fa-IR" sz="2000" b="1" dirty="0">
                <a:cs typeface="B Nazanin" panose="00000400000000000000" pitchFamily="2" charset="-78"/>
              </a:rPr>
              <a:t>بیماری دیسپلازی یا کیستیک کلیه </a:t>
            </a:r>
          </a:p>
          <a:p>
            <a:pPr algn="just" rtl="1"/>
            <a:r>
              <a:rPr lang="fa-IR" sz="2000" b="1" dirty="0">
                <a:cs typeface="B Nazanin" panose="00000400000000000000" pitchFamily="2" charset="-78"/>
              </a:rPr>
              <a:t>اختلالات خاص مشخص کلیه و میزنای </a:t>
            </a:r>
          </a:p>
          <a:p>
            <a:pPr algn="just" rtl="1"/>
            <a:r>
              <a:rPr lang="fa-IR" sz="2000" b="1" dirty="0">
                <a:cs typeface="B Nazanin" panose="00000400000000000000" pitchFamily="2" charset="-78"/>
              </a:rPr>
              <a:t>بیماری های خاص مشخص سیستم ادراری </a:t>
            </a:r>
            <a:endParaRPr lang="en-US" sz="2000" b="1" dirty="0">
              <a:cs typeface="B Nazanin" panose="00000400000000000000" pitchFamily="2" charset="-78"/>
            </a:endParaRPr>
          </a:p>
        </p:txBody>
      </p:sp>
      <p:grpSp>
        <p:nvGrpSpPr>
          <p:cNvPr id="6" name="Group 5">
            <a:extLst>
              <a:ext uri="{FF2B5EF4-FFF2-40B4-BE49-F238E27FC236}">
                <a16:creationId xmlns:a16="http://schemas.microsoft.com/office/drawing/2014/main" xmlns="" id="{CA533789-F278-4098-BEE0-99AECE046F7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77B162E-305F-4523-8BA6-BCB9FECC7D1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14F041CA-C1AB-437B-9BB3-6FB9F0E3272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9" name="Picture 8">
            <a:extLst>
              <a:ext uri="{FF2B5EF4-FFF2-40B4-BE49-F238E27FC236}">
                <a16:creationId xmlns:a16="http://schemas.microsoft.com/office/drawing/2014/main" xmlns="" id="{C6C952EC-D254-42E7-94D5-7464D039A291}"/>
              </a:ext>
            </a:extLst>
          </p:cNvPr>
          <p:cNvPicPr>
            <a:picLocks noChangeAspect="1"/>
          </p:cNvPicPr>
          <p:nvPr/>
        </p:nvPicPr>
        <p:blipFill>
          <a:blip r:embed="rId2"/>
          <a:stretch>
            <a:fillRect/>
          </a:stretch>
        </p:blipFill>
        <p:spPr>
          <a:xfrm>
            <a:off x="720347" y="2428874"/>
            <a:ext cx="4601253" cy="2654569"/>
          </a:xfrm>
          <a:prstGeom prst="rect">
            <a:avLst/>
          </a:prstGeom>
        </p:spPr>
      </p:pic>
    </p:spTree>
    <p:extLst>
      <p:ext uri="{BB962C8B-B14F-4D97-AF65-F5344CB8AC3E}">
        <p14:creationId xmlns:p14="http://schemas.microsoft.com/office/powerpoint/2010/main" xmlns="" val="6402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sz="2800" dirty="0"/>
              <a:t>Viral infections </a:t>
            </a:r>
            <a:r>
              <a:rPr lang="en-US" sz="2800" dirty="0" err="1"/>
              <a:t>characterised</a:t>
            </a:r>
            <a:r>
              <a:rPr lang="en-US" sz="2800" dirty="0"/>
              <a:t> by skin or mucous membrane lesions (1E70‑1F0Z)</a:t>
            </a:r>
          </a:p>
        </p:txBody>
      </p:sp>
      <p:sp>
        <p:nvSpPr>
          <p:cNvPr id="3" name="Content Placeholder 2"/>
          <p:cNvSpPr>
            <a:spLocks noGrp="1"/>
          </p:cNvSpPr>
          <p:nvPr>
            <p:ph idx="1"/>
          </p:nvPr>
        </p:nvSpPr>
        <p:spPr>
          <a:xfrm>
            <a:off x="1966784" y="1403223"/>
            <a:ext cx="8229600" cy="4525963"/>
          </a:xfrm>
        </p:spPr>
        <p:txBody>
          <a:bodyPr/>
          <a:lstStyle/>
          <a:p>
            <a:r>
              <a:rPr lang="fa-IR" altLang="en-US" sz="2400" dirty="0"/>
              <a:t>این تاب بلوک  اختصاص به عفونت های ویروسی پوست و مخاط</a:t>
            </a:r>
            <a:r>
              <a:rPr lang="en-US" altLang="en-US" sz="2400" dirty="0"/>
              <a:t> </a:t>
            </a:r>
            <a:r>
              <a:rPr lang="fa-IR" altLang="en-US" sz="2400" dirty="0"/>
              <a:t>دارد، مثل: آبله، زگیل های رایج (</a:t>
            </a:r>
            <a:r>
              <a:rPr lang="en-US" sz="2800" dirty="0"/>
              <a:t>Common warts</a:t>
            </a:r>
            <a:r>
              <a:rPr lang="fa-IR" sz="2800" dirty="0"/>
              <a:t>)، آبله مرغان، سرخک، سرخچه و .. دارد.</a:t>
            </a:r>
          </a:p>
          <a:p>
            <a:pPr algn="l" rtl="0"/>
            <a:r>
              <a:rPr lang="en-US" altLang="en-US" sz="2000" dirty="0"/>
              <a:t>Infections due to poxvirus  </a:t>
            </a:r>
          </a:p>
          <a:p>
            <a:pPr algn="l" rtl="0"/>
            <a:r>
              <a:rPr lang="en-US" altLang="en-US" sz="2000" dirty="0"/>
              <a:t>Human papillomavirus infection of skin or mucous membrane  </a:t>
            </a:r>
          </a:p>
          <a:p>
            <a:pPr algn="l" rtl="0"/>
            <a:r>
              <a:rPr lang="en-US" altLang="en-US" sz="2000" dirty="0"/>
              <a:t>Varicella zoster virus infections  </a:t>
            </a:r>
          </a:p>
          <a:p>
            <a:pPr algn="l" rtl="0"/>
            <a:r>
              <a:rPr lang="en-US" altLang="en-US" sz="2000" dirty="0"/>
              <a:t>1F00 Herpes simplex infections  </a:t>
            </a:r>
          </a:p>
          <a:p>
            <a:pPr algn="l" rtl="0"/>
            <a:r>
              <a:rPr lang="en-US" altLang="en-US" sz="2000" dirty="0"/>
              <a:t>1F01 Roseola </a:t>
            </a:r>
            <a:r>
              <a:rPr lang="en-US" altLang="en-US" sz="2000" dirty="0" err="1"/>
              <a:t>infantum</a:t>
            </a:r>
            <a:r>
              <a:rPr lang="en-US" altLang="en-US" sz="2000" dirty="0"/>
              <a:t>  </a:t>
            </a:r>
          </a:p>
          <a:p>
            <a:pPr algn="l" rtl="0"/>
            <a:r>
              <a:rPr lang="en-US" altLang="en-US" sz="2000" dirty="0"/>
              <a:t>1F02 Rubella  </a:t>
            </a:r>
          </a:p>
          <a:p>
            <a:pPr algn="l" rtl="0"/>
            <a:r>
              <a:rPr lang="en-US" altLang="en-US" sz="2000" dirty="0"/>
              <a:t>1F03 Measles  </a:t>
            </a:r>
          </a:p>
          <a:p>
            <a:pPr algn="l" rtl="0"/>
            <a:r>
              <a:rPr lang="en-US" altLang="en-US" sz="2000" dirty="0"/>
              <a:t>1F04 Erythema </a:t>
            </a:r>
            <a:r>
              <a:rPr lang="en-US" altLang="en-US" sz="2000" dirty="0" err="1"/>
              <a:t>infectiosum</a:t>
            </a:r>
            <a:r>
              <a:rPr lang="en-US" altLang="en-US" sz="2000" dirty="0"/>
              <a:t>  </a:t>
            </a:r>
          </a:p>
          <a:p>
            <a:pPr algn="l" rtl="0"/>
            <a:r>
              <a:rPr lang="en-US" altLang="en-US" sz="2000" dirty="0"/>
              <a:t>1F05 Picornavirus infections presenting in the skin or mucous membranes  </a:t>
            </a:r>
          </a:p>
          <a:p>
            <a:pPr algn="l" rtl="0"/>
            <a:r>
              <a:rPr lang="en-US" altLang="en-US" sz="2000" dirty="0"/>
              <a:t>1F0Y Other specified viral infections </a:t>
            </a:r>
            <a:r>
              <a:rPr lang="en-US" altLang="en-US" sz="2000" dirty="0" err="1"/>
              <a:t>characterised</a:t>
            </a:r>
            <a:r>
              <a:rPr lang="en-US" altLang="en-US" sz="2000" dirty="0"/>
              <a:t> by skin or mucous membrane lesions  </a:t>
            </a:r>
          </a:p>
          <a:p>
            <a:pPr algn="l" rtl="0"/>
            <a:r>
              <a:rPr lang="en-US" altLang="en-US" sz="2000" dirty="0"/>
              <a:t>1F0Z Viral infections </a:t>
            </a:r>
            <a:r>
              <a:rPr lang="en-US" altLang="en-US" sz="2000" dirty="0" err="1"/>
              <a:t>characterised</a:t>
            </a:r>
            <a:r>
              <a:rPr lang="en-US" altLang="en-US" sz="2000" dirty="0"/>
              <a:t> by skin or mucous membrane lesions, unspecified </a:t>
            </a:r>
            <a:endParaRPr lang="fa-IR" altLang="en-US" sz="2000"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22</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6339329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46B15-CE2B-4A08-AB85-08A804F576C9}"/>
              </a:ext>
            </a:extLst>
          </p:cNvPr>
          <p:cNvSpPr>
            <a:spLocks noGrp="1"/>
          </p:cNvSpPr>
          <p:nvPr>
            <p:ph type="title"/>
          </p:nvPr>
        </p:nvSpPr>
        <p:spPr>
          <a:solidFill>
            <a:schemeClr val="accent2">
              <a:lumMod val="20000"/>
              <a:lumOff val="80000"/>
            </a:schemeClr>
          </a:solidFill>
        </p:spPr>
        <p:txBody>
          <a:bodyPr/>
          <a:lstStyle/>
          <a:p>
            <a:r>
              <a:rPr lang="en-US" b="1" i="0" dirty="0">
                <a:solidFill>
                  <a:srgbClr val="404040"/>
                </a:solidFill>
                <a:effectLst/>
                <a:latin typeface="Helvetica Neue"/>
              </a:rPr>
              <a:t>Glomerular diseases</a:t>
            </a:r>
            <a:endParaRPr lang="en-US" dirty="0"/>
          </a:p>
        </p:txBody>
      </p:sp>
      <p:sp>
        <p:nvSpPr>
          <p:cNvPr id="3" name="Content Placeholder 2">
            <a:extLst>
              <a:ext uri="{FF2B5EF4-FFF2-40B4-BE49-F238E27FC236}">
                <a16:creationId xmlns:a16="http://schemas.microsoft.com/office/drawing/2014/main" xmlns="" id="{A35D83A0-7C4C-40C8-80C1-9AAC516EE9FC}"/>
              </a:ext>
            </a:extLst>
          </p:cNvPr>
          <p:cNvSpPr>
            <a:spLocks noGrp="1"/>
          </p:cNvSpPr>
          <p:nvPr>
            <p:ph idx="1"/>
          </p:nvPr>
        </p:nvSpPr>
        <p:spPr>
          <a:xfrm>
            <a:off x="7036232" y="1825625"/>
            <a:ext cx="4317568" cy="4351338"/>
          </a:xfrm>
        </p:spPr>
        <p:txBody>
          <a:bodyPr/>
          <a:lstStyle/>
          <a:p>
            <a:pPr algn="r" rtl="1"/>
            <a:r>
              <a:rPr lang="fa-IR" dirty="0"/>
              <a:t>سندروم نفریتیک </a:t>
            </a:r>
          </a:p>
          <a:p>
            <a:pPr algn="r" rtl="1"/>
            <a:r>
              <a:rPr lang="fa-IR" dirty="0"/>
              <a:t>سندروم نفروتیک </a:t>
            </a:r>
          </a:p>
          <a:p>
            <a:pPr algn="r" rtl="1"/>
            <a:r>
              <a:rPr lang="fa-IR" dirty="0"/>
              <a:t>پروئین </a:t>
            </a:r>
            <a:r>
              <a:rPr lang="fa-IR"/>
              <a:t>اوری وآلبومینوری مداوم </a:t>
            </a:r>
          </a:p>
          <a:p>
            <a:pPr algn="r" rtl="1"/>
            <a:r>
              <a:rPr lang="fa-IR"/>
              <a:t> </a:t>
            </a:r>
            <a:endParaRPr lang="en-US" dirty="0"/>
          </a:p>
        </p:txBody>
      </p:sp>
      <p:pic>
        <p:nvPicPr>
          <p:cNvPr id="5" name="Picture 4">
            <a:extLst>
              <a:ext uri="{FF2B5EF4-FFF2-40B4-BE49-F238E27FC236}">
                <a16:creationId xmlns:a16="http://schemas.microsoft.com/office/drawing/2014/main" xmlns="" id="{CFAE2F4A-C15D-4B5A-8BB0-2CFFE6C4A367}"/>
              </a:ext>
            </a:extLst>
          </p:cNvPr>
          <p:cNvPicPr>
            <a:picLocks noChangeAspect="1"/>
          </p:cNvPicPr>
          <p:nvPr/>
        </p:nvPicPr>
        <p:blipFill>
          <a:blip r:embed="rId2"/>
          <a:stretch>
            <a:fillRect/>
          </a:stretch>
        </p:blipFill>
        <p:spPr>
          <a:xfrm>
            <a:off x="1067586" y="2238159"/>
            <a:ext cx="4602048" cy="3256420"/>
          </a:xfrm>
          <a:prstGeom prst="rect">
            <a:avLst/>
          </a:prstGeom>
        </p:spPr>
      </p:pic>
    </p:spTree>
    <p:extLst>
      <p:ext uri="{BB962C8B-B14F-4D97-AF65-F5344CB8AC3E}">
        <p14:creationId xmlns:p14="http://schemas.microsoft.com/office/powerpoint/2010/main" xmlns="" val="70312344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817ECD-98FF-494C-A868-421318F888B2}"/>
              </a:ext>
            </a:extLst>
          </p:cNvPr>
          <p:cNvSpPr>
            <a:spLocks noGrp="1"/>
          </p:cNvSpPr>
          <p:nvPr>
            <p:ph type="title"/>
          </p:nvPr>
        </p:nvSpPr>
        <p:spPr>
          <a:solidFill>
            <a:srgbClr val="00B0F0"/>
          </a:solidFill>
        </p:spPr>
        <p:txBody>
          <a:bodyPr/>
          <a:lstStyle/>
          <a:p>
            <a:r>
              <a:rPr lang="en-US" b="1" i="0" dirty="0">
                <a:solidFill>
                  <a:srgbClr val="404040"/>
                </a:solidFill>
                <a:effectLst/>
                <a:latin typeface="Helvetica Neue"/>
              </a:rPr>
              <a:t>GB40 Nephritic syndrome</a:t>
            </a:r>
            <a:endParaRPr lang="en-US" dirty="0"/>
          </a:p>
        </p:txBody>
      </p:sp>
      <p:sp>
        <p:nvSpPr>
          <p:cNvPr id="3" name="Content Placeholder 2">
            <a:extLst>
              <a:ext uri="{FF2B5EF4-FFF2-40B4-BE49-F238E27FC236}">
                <a16:creationId xmlns:a16="http://schemas.microsoft.com/office/drawing/2014/main" xmlns="" id="{FD293770-B95F-4E06-8175-99E1E6C063CF}"/>
              </a:ext>
            </a:extLst>
          </p:cNvPr>
          <p:cNvSpPr>
            <a:spLocks noGrp="1"/>
          </p:cNvSpPr>
          <p:nvPr>
            <p:ph idx="1"/>
          </p:nvPr>
        </p:nvSpPr>
        <p:spPr>
          <a:xfrm>
            <a:off x="7191214" y="2068076"/>
            <a:ext cx="4510006" cy="3650799"/>
          </a:xfrm>
        </p:spPr>
        <p:txBody>
          <a:bodyPr>
            <a:normAutofit/>
          </a:bodyPr>
          <a:lstStyle/>
          <a:p>
            <a:pPr algn="r" rtl="1"/>
            <a:r>
              <a:rPr lang="fa-IR" sz="2400" dirty="0"/>
              <a:t>تضاهرات بالینی، حاد یا مزمن بودن،  سمت درگیر و بیماریهای همراه را می توان از طریق </a:t>
            </a:r>
            <a:r>
              <a:rPr lang="en-US" sz="2400" dirty="0" err="1"/>
              <a:t>Postcoordnation</a:t>
            </a:r>
            <a:r>
              <a:rPr lang="fa-IR" sz="2400" dirty="0"/>
              <a:t> ها مشخص نمود. </a:t>
            </a:r>
            <a:endParaRPr lang="en-US" sz="2400" dirty="0"/>
          </a:p>
        </p:txBody>
      </p:sp>
      <p:pic>
        <p:nvPicPr>
          <p:cNvPr id="5" name="Picture 4">
            <a:extLst>
              <a:ext uri="{FF2B5EF4-FFF2-40B4-BE49-F238E27FC236}">
                <a16:creationId xmlns:a16="http://schemas.microsoft.com/office/drawing/2014/main" xmlns="" id="{99372D82-3ACE-4802-AEB1-4D269300CBDB}"/>
              </a:ext>
            </a:extLst>
          </p:cNvPr>
          <p:cNvPicPr>
            <a:picLocks noChangeAspect="1"/>
          </p:cNvPicPr>
          <p:nvPr/>
        </p:nvPicPr>
        <p:blipFill>
          <a:blip r:embed="rId2"/>
          <a:stretch>
            <a:fillRect/>
          </a:stretch>
        </p:blipFill>
        <p:spPr>
          <a:xfrm>
            <a:off x="838200" y="1558131"/>
            <a:ext cx="5924550" cy="4886325"/>
          </a:xfrm>
          <a:prstGeom prst="rect">
            <a:avLst/>
          </a:prstGeom>
        </p:spPr>
      </p:pic>
    </p:spTree>
    <p:extLst>
      <p:ext uri="{BB962C8B-B14F-4D97-AF65-F5344CB8AC3E}">
        <p14:creationId xmlns:p14="http://schemas.microsoft.com/office/powerpoint/2010/main" xmlns="" val="46774476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B6A344-C4E1-434C-981D-48AB2435B3CD}"/>
              </a:ext>
            </a:extLst>
          </p:cNvPr>
          <p:cNvSpPr>
            <a:spLocks noGrp="1"/>
          </p:cNvSpPr>
          <p:nvPr>
            <p:ph type="title"/>
          </p:nvPr>
        </p:nvSpPr>
        <p:spPr/>
        <p:txBody>
          <a:bodyPr/>
          <a:lstStyle/>
          <a:p>
            <a:pPr algn="r" rtl="1"/>
            <a:r>
              <a:rPr lang="fa-IR" dirty="0"/>
              <a:t>نارسایی کلیه </a:t>
            </a:r>
            <a:endParaRPr lang="en-US" dirty="0"/>
          </a:p>
        </p:txBody>
      </p:sp>
      <p:sp>
        <p:nvSpPr>
          <p:cNvPr id="3" name="Content Placeholder 2">
            <a:extLst>
              <a:ext uri="{FF2B5EF4-FFF2-40B4-BE49-F238E27FC236}">
                <a16:creationId xmlns:a16="http://schemas.microsoft.com/office/drawing/2014/main" xmlns="" id="{CF6318AA-3B4C-4160-90BE-90AFCCD0AE33}"/>
              </a:ext>
            </a:extLst>
          </p:cNvPr>
          <p:cNvSpPr>
            <a:spLocks noGrp="1"/>
          </p:cNvSpPr>
          <p:nvPr>
            <p:ph idx="1"/>
          </p:nvPr>
        </p:nvSpPr>
        <p:spPr>
          <a:xfrm>
            <a:off x="7299702" y="1825625"/>
            <a:ext cx="4054098" cy="4311704"/>
          </a:xfrm>
        </p:spPr>
        <p:txBody>
          <a:bodyPr/>
          <a:lstStyle/>
          <a:p>
            <a:pPr algn="r" rtl="1"/>
            <a:r>
              <a:rPr lang="fa-IR" dirty="0"/>
              <a:t>حاد </a:t>
            </a:r>
          </a:p>
          <a:p>
            <a:pPr algn="r" rtl="1"/>
            <a:r>
              <a:rPr lang="fa-IR" dirty="0"/>
              <a:t>مزمن </a:t>
            </a:r>
          </a:p>
          <a:p>
            <a:pPr algn="r" rtl="1"/>
            <a:r>
              <a:rPr lang="fa-IR" dirty="0"/>
              <a:t>نامشخص از نظر حاد یا مزمن </a:t>
            </a:r>
            <a:endParaRPr lang="en-US" dirty="0"/>
          </a:p>
        </p:txBody>
      </p:sp>
      <p:pic>
        <p:nvPicPr>
          <p:cNvPr id="5" name="Picture 4">
            <a:extLst>
              <a:ext uri="{FF2B5EF4-FFF2-40B4-BE49-F238E27FC236}">
                <a16:creationId xmlns:a16="http://schemas.microsoft.com/office/drawing/2014/main" xmlns="" id="{609B0F0F-8991-4CA4-B9FD-9B436448B6E6}"/>
              </a:ext>
            </a:extLst>
          </p:cNvPr>
          <p:cNvPicPr>
            <a:picLocks noChangeAspect="1"/>
          </p:cNvPicPr>
          <p:nvPr/>
        </p:nvPicPr>
        <p:blipFill>
          <a:blip r:embed="rId2"/>
          <a:stretch>
            <a:fillRect/>
          </a:stretch>
        </p:blipFill>
        <p:spPr>
          <a:xfrm>
            <a:off x="838199" y="2151923"/>
            <a:ext cx="7126909" cy="3040009"/>
          </a:xfrm>
          <a:prstGeom prst="rect">
            <a:avLst/>
          </a:prstGeom>
        </p:spPr>
      </p:pic>
    </p:spTree>
    <p:extLst>
      <p:ext uri="{BB962C8B-B14F-4D97-AF65-F5344CB8AC3E}">
        <p14:creationId xmlns:p14="http://schemas.microsoft.com/office/powerpoint/2010/main" xmlns="" val="382285536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DF2768-CEAA-488A-ADBE-3BB0624493B5}"/>
              </a:ext>
            </a:extLst>
          </p:cNvPr>
          <p:cNvSpPr>
            <a:spLocks noGrp="1"/>
          </p:cNvSpPr>
          <p:nvPr>
            <p:ph type="title"/>
          </p:nvPr>
        </p:nvSpPr>
        <p:spPr>
          <a:solidFill>
            <a:schemeClr val="accent6">
              <a:lumMod val="20000"/>
              <a:lumOff val="80000"/>
            </a:schemeClr>
          </a:solidFill>
        </p:spPr>
        <p:txBody>
          <a:bodyPr/>
          <a:lstStyle/>
          <a:p>
            <a:r>
              <a:rPr lang="en-US" b="1" i="0" dirty="0">
                <a:solidFill>
                  <a:srgbClr val="404040"/>
                </a:solidFill>
                <a:effectLst/>
                <a:latin typeface="Helvetica Neue"/>
              </a:rPr>
              <a:t>GB60 Acute kidney failure</a:t>
            </a:r>
            <a:endParaRPr lang="en-US" dirty="0"/>
          </a:p>
        </p:txBody>
      </p:sp>
      <p:sp>
        <p:nvSpPr>
          <p:cNvPr id="3" name="Content Placeholder 2">
            <a:extLst>
              <a:ext uri="{FF2B5EF4-FFF2-40B4-BE49-F238E27FC236}">
                <a16:creationId xmlns:a16="http://schemas.microsoft.com/office/drawing/2014/main" xmlns="" id="{5151184A-680D-4129-B92B-97142A5077EF}"/>
              </a:ext>
            </a:extLst>
          </p:cNvPr>
          <p:cNvSpPr>
            <a:spLocks noGrp="1"/>
          </p:cNvSpPr>
          <p:nvPr>
            <p:ph idx="1"/>
          </p:nvPr>
        </p:nvSpPr>
        <p:spPr>
          <a:xfrm>
            <a:off x="838200" y="1515659"/>
            <a:ext cx="10515600" cy="4351338"/>
          </a:xfrm>
        </p:spPr>
        <p:txBody>
          <a:bodyPr/>
          <a:lstStyle/>
          <a:p>
            <a:pPr algn="r" rtl="1"/>
            <a:r>
              <a:rPr lang="fa-IR" dirty="0">
                <a:cs typeface="B Nazanin" panose="00000400000000000000" pitchFamily="2" charset="-78"/>
              </a:rPr>
              <a:t>زیرگروه ها برای تفکیک درصد پیشرفت نارسایی با معیار استاندارد</a:t>
            </a:r>
            <a:r>
              <a:rPr lang="en-US" dirty="0">
                <a:cs typeface="B Nazanin" panose="00000400000000000000" pitchFamily="2" charset="-78"/>
              </a:rPr>
              <a:t> stage</a:t>
            </a:r>
            <a:r>
              <a:rPr lang="fa-IR" dirty="0">
                <a:cs typeface="B Nazanin" panose="00000400000000000000" pitchFamily="2" charset="-78"/>
              </a:rPr>
              <a:t> می باشند</a:t>
            </a:r>
          </a:p>
          <a:p>
            <a:pPr algn="r" rtl="1"/>
            <a:r>
              <a:rPr lang="fa-IR" dirty="0">
                <a:cs typeface="B Nazanin" panose="00000400000000000000" pitchFamily="2" charset="-78"/>
              </a:rPr>
              <a:t>کددهی به علت نارسایی حاد الزامی است. </a:t>
            </a:r>
          </a:p>
          <a:p>
            <a:pPr algn="r" rtl="1"/>
            <a:r>
              <a:rPr lang="fa-IR" dirty="0">
                <a:cs typeface="B Nazanin" panose="00000400000000000000" pitchFamily="2" charset="-78"/>
              </a:rPr>
              <a:t>اگر همراه با نارسایی مزمن کلیه نیز باشند، می توان برای وجود توآم آن از کدهای </a:t>
            </a:r>
            <a:r>
              <a:rPr lang="en-US" dirty="0" err="1">
                <a:cs typeface="B Nazanin" panose="00000400000000000000" pitchFamily="2" charset="-78"/>
              </a:rPr>
              <a:t>postC</a:t>
            </a:r>
            <a:r>
              <a:rPr lang="fa-IR" dirty="0">
                <a:cs typeface="B Nazanin" panose="00000400000000000000" pitchFamily="2" charset="-78"/>
              </a:rPr>
              <a:t> استفاده نمود. </a:t>
            </a:r>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xmlns="" id="{184E3394-D013-4BD3-8A47-4D2421A5E6CE}"/>
              </a:ext>
            </a:extLst>
          </p:cNvPr>
          <p:cNvPicPr>
            <a:picLocks noChangeAspect="1"/>
          </p:cNvPicPr>
          <p:nvPr/>
        </p:nvPicPr>
        <p:blipFill>
          <a:blip r:embed="rId2"/>
          <a:stretch>
            <a:fillRect/>
          </a:stretch>
        </p:blipFill>
        <p:spPr>
          <a:xfrm>
            <a:off x="512736" y="3121617"/>
            <a:ext cx="5938074" cy="3055346"/>
          </a:xfrm>
          <a:prstGeom prst="rect">
            <a:avLst/>
          </a:prstGeom>
        </p:spPr>
      </p:pic>
      <p:pic>
        <p:nvPicPr>
          <p:cNvPr id="7" name="Picture 6">
            <a:extLst>
              <a:ext uri="{FF2B5EF4-FFF2-40B4-BE49-F238E27FC236}">
                <a16:creationId xmlns:a16="http://schemas.microsoft.com/office/drawing/2014/main" xmlns="" id="{3E24CB5F-31BB-4FB8-8018-B5BCF3715F89}"/>
              </a:ext>
            </a:extLst>
          </p:cNvPr>
          <p:cNvPicPr>
            <a:picLocks noChangeAspect="1"/>
          </p:cNvPicPr>
          <p:nvPr/>
        </p:nvPicPr>
        <p:blipFill>
          <a:blip r:embed="rId3"/>
          <a:stretch>
            <a:fillRect/>
          </a:stretch>
        </p:blipFill>
        <p:spPr>
          <a:xfrm>
            <a:off x="7000875" y="3492500"/>
            <a:ext cx="4352925" cy="3000375"/>
          </a:xfrm>
          <a:prstGeom prst="rect">
            <a:avLst/>
          </a:prstGeom>
        </p:spPr>
      </p:pic>
    </p:spTree>
    <p:extLst>
      <p:ext uri="{BB962C8B-B14F-4D97-AF65-F5344CB8AC3E}">
        <p14:creationId xmlns:p14="http://schemas.microsoft.com/office/powerpoint/2010/main" xmlns="" val="135345309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AC37F-500D-4C45-A1BD-830CF74F6B93}"/>
              </a:ext>
            </a:extLst>
          </p:cNvPr>
          <p:cNvSpPr>
            <a:spLocks noGrp="1"/>
          </p:cNvSpPr>
          <p:nvPr>
            <p:ph type="title"/>
          </p:nvPr>
        </p:nvSpPr>
        <p:spPr>
          <a:solidFill>
            <a:srgbClr val="FF99FF"/>
          </a:solidFill>
        </p:spPr>
        <p:txBody>
          <a:bodyPr/>
          <a:lstStyle/>
          <a:p>
            <a:r>
              <a:rPr lang="en-US" b="1" i="0" dirty="0">
                <a:solidFill>
                  <a:srgbClr val="404040"/>
                </a:solidFill>
                <a:effectLst/>
                <a:latin typeface="Helvetica Neue"/>
              </a:rPr>
              <a:t>GB61 Chronic kidney disease</a:t>
            </a:r>
            <a:endParaRPr lang="en-US" dirty="0"/>
          </a:p>
        </p:txBody>
      </p:sp>
      <p:sp>
        <p:nvSpPr>
          <p:cNvPr id="3" name="Content Placeholder 2">
            <a:extLst>
              <a:ext uri="{FF2B5EF4-FFF2-40B4-BE49-F238E27FC236}">
                <a16:creationId xmlns:a16="http://schemas.microsoft.com/office/drawing/2014/main" xmlns="" id="{0A995D0D-90A0-4B56-9387-D1311357581B}"/>
              </a:ext>
            </a:extLst>
          </p:cNvPr>
          <p:cNvSpPr>
            <a:spLocks noGrp="1"/>
          </p:cNvSpPr>
          <p:nvPr>
            <p:ph idx="1"/>
          </p:nvPr>
        </p:nvSpPr>
        <p:spPr>
          <a:xfrm>
            <a:off x="7175714" y="1825625"/>
            <a:ext cx="4178085" cy="3826706"/>
          </a:xfrm>
        </p:spPr>
        <p:txBody>
          <a:bodyPr/>
          <a:lstStyle/>
          <a:p>
            <a:pPr algn="r" rtl="1"/>
            <a:r>
              <a:rPr lang="fa-IR" dirty="0">
                <a:cs typeface="B Nazanin" panose="00000400000000000000" pitchFamily="2" charset="-78"/>
              </a:rPr>
              <a:t>کددهی به علت نارسایی مزمن الزامی است</a:t>
            </a:r>
            <a:endParaRPr lang="en-US" dirty="0"/>
          </a:p>
        </p:txBody>
      </p:sp>
      <p:pic>
        <p:nvPicPr>
          <p:cNvPr id="5" name="Picture 4">
            <a:extLst>
              <a:ext uri="{FF2B5EF4-FFF2-40B4-BE49-F238E27FC236}">
                <a16:creationId xmlns:a16="http://schemas.microsoft.com/office/drawing/2014/main" xmlns="" id="{7B8C2628-59A3-4DF8-8BD1-E6B870B4B9AC}"/>
              </a:ext>
            </a:extLst>
          </p:cNvPr>
          <p:cNvPicPr>
            <a:picLocks noChangeAspect="1"/>
          </p:cNvPicPr>
          <p:nvPr/>
        </p:nvPicPr>
        <p:blipFill>
          <a:blip r:embed="rId2"/>
          <a:stretch>
            <a:fillRect/>
          </a:stretch>
        </p:blipFill>
        <p:spPr>
          <a:xfrm>
            <a:off x="456634" y="2490787"/>
            <a:ext cx="5215746" cy="3161544"/>
          </a:xfrm>
          <a:prstGeom prst="rect">
            <a:avLst/>
          </a:prstGeom>
        </p:spPr>
      </p:pic>
    </p:spTree>
    <p:extLst>
      <p:ext uri="{BB962C8B-B14F-4D97-AF65-F5344CB8AC3E}">
        <p14:creationId xmlns:p14="http://schemas.microsoft.com/office/powerpoint/2010/main" xmlns="" val="292423250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A9D15A-E3C8-4111-A9DA-00123F57FF29}"/>
              </a:ext>
            </a:extLst>
          </p:cNvPr>
          <p:cNvSpPr>
            <a:spLocks noGrp="1"/>
          </p:cNvSpPr>
          <p:nvPr>
            <p:ph type="title"/>
          </p:nvPr>
        </p:nvSpPr>
        <p:spPr>
          <a:solidFill>
            <a:schemeClr val="accent2"/>
          </a:solidFill>
        </p:spPr>
        <p:txBody>
          <a:bodyPr/>
          <a:lstStyle/>
          <a:p>
            <a:r>
              <a:rPr lang="en-US" b="1" i="0" dirty="0">
                <a:solidFill>
                  <a:srgbClr val="404040"/>
                </a:solidFill>
                <a:effectLst/>
                <a:latin typeface="Helvetica Neue"/>
              </a:rPr>
              <a:t>Urolithiasis</a:t>
            </a:r>
            <a:endParaRPr lang="en-US" dirty="0"/>
          </a:p>
        </p:txBody>
      </p:sp>
      <p:sp>
        <p:nvSpPr>
          <p:cNvPr id="3" name="Content Placeholder 2">
            <a:extLst>
              <a:ext uri="{FF2B5EF4-FFF2-40B4-BE49-F238E27FC236}">
                <a16:creationId xmlns:a16="http://schemas.microsoft.com/office/drawing/2014/main" xmlns="" id="{2AD22107-E62B-4251-979F-52F715A3889E}"/>
              </a:ext>
            </a:extLst>
          </p:cNvPr>
          <p:cNvSpPr>
            <a:spLocks noGrp="1"/>
          </p:cNvSpPr>
          <p:nvPr>
            <p:ph idx="1"/>
          </p:nvPr>
        </p:nvSpPr>
        <p:spPr/>
        <p:txBody>
          <a:bodyPr/>
          <a:lstStyle/>
          <a:p>
            <a:pPr algn="r" rtl="1"/>
            <a:r>
              <a:rPr lang="fa-IR" dirty="0"/>
              <a:t>وضعیت سیستم ادراری، ناشی از کم آبی، کاهش حجم ادرار یا سرعت جریان مایع، یا افزایش دفع مواد معدنی مانند کلسیم، اگزالات، منیزیم، سیستین و فسفات. </a:t>
            </a:r>
          </a:p>
          <a:p>
            <a:pPr marL="0" indent="0" algn="r" rtl="1">
              <a:buNone/>
            </a:pPr>
            <a:r>
              <a:rPr lang="fa-IR" dirty="0"/>
              <a:t>شامل گروه های سنگ دستگاه ادراری فوقانی و تحتانی </a:t>
            </a:r>
            <a:endParaRPr lang="en-US" dirty="0"/>
          </a:p>
        </p:txBody>
      </p:sp>
      <p:pic>
        <p:nvPicPr>
          <p:cNvPr id="5" name="Picture 4">
            <a:extLst>
              <a:ext uri="{FF2B5EF4-FFF2-40B4-BE49-F238E27FC236}">
                <a16:creationId xmlns:a16="http://schemas.microsoft.com/office/drawing/2014/main" xmlns="" id="{ED4047E1-EE92-4BF9-92E7-C7B59CD45266}"/>
              </a:ext>
            </a:extLst>
          </p:cNvPr>
          <p:cNvPicPr>
            <a:picLocks noChangeAspect="1"/>
          </p:cNvPicPr>
          <p:nvPr/>
        </p:nvPicPr>
        <p:blipFill>
          <a:blip r:embed="rId2"/>
          <a:stretch>
            <a:fillRect/>
          </a:stretch>
        </p:blipFill>
        <p:spPr>
          <a:xfrm>
            <a:off x="388750" y="2671278"/>
            <a:ext cx="4239433" cy="3505685"/>
          </a:xfrm>
          <a:prstGeom prst="rect">
            <a:avLst/>
          </a:prstGeom>
        </p:spPr>
      </p:pic>
    </p:spTree>
    <p:extLst>
      <p:ext uri="{BB962C8B-B14F-4D97-AF65-F5344CB8AC3E}">
        <p14:creationId xmlns:p14="http://schemas.microsoft.com/office/powerpoint/2010/main" xmlns="" val="298137980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47B510-F5F3-4A24-BF65-DA24A1D7B4F1}"/>
              </a:ext>
            </a:extLst>
          </p:cNvPr>
          <p:cNvSpPr>
            <a:spLocks noGrp="1"/>
          </p:cNvSpPr>
          <p:nvPr>
            <p:ph type="title"/>
          </p:nvPr>
        </p:nvSpPr>
        <p:spPr/>
        <p:txBody>
          <a:bodyPr>
            <a:normAutofit/>
          </a:bodyPr>
          <a:lstStyle/>
          <a:p>
            <a:pPr algn="r" rtl="1"/>
            <a:r>
              <a:rPr lang="fa-IR" sz="3600" dirty="0"/>
              <a:t>مثال : سنگ شاخ گوزنی (</a:t>
            </a:r>
            <a:r>
              <a:rPr lang="en-US" sz="3600" b="1" i="0" dirty="0">
                <a:solidFill>
                  <a:srgbClr val="404040"/>
                </a:solidFill>
                <a:effectLst/>
                <a:latin typeface="Helvetica Neue"/>
              </a:rPr>
              <a:t>Staghorn calculus</a:t>
            </a:r>
            <a:r>
              <a:rPr lang="fa-IR" sz="3600" dirty="0"/>
              <a:t>) کلیه راست</a:t>
            </a:r>
            <a:endParaRPr lang="en-US" sz="3600" dirty="0"/>
          </a:p>
        </p:txBody>
      </p:sp>
      <p:sp>
        <p:nvSpPr>
          <p:cNvPr id="3" name="Content Placeholder 2">
            <a:extLst>
              <a:ext uri="{FF2B5EF4-FFF2-40B4-BE49-F238E27FC236}">
                <a16:creationId xmlns:a16="http://schemas.microsoft.com/office/drawing/2014/main" xmlns="" id="{00D39A48-3373-407E-8F42-C952D8A3BD4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xmlns="" id="{E4E452BB-A424-456D-96BE-50472865FD74}"/>
              </a:ext>
            </a:extLst>
          </p:cNvPr>
          <p:cNvPicPr>
            <a:picLocks noChangeAspect="1"/>
          </p:cNvPicPr>
          <p:nvPr/>
        </p:nvPicPr>
        <p:blipFill>
          <a:blip r:embed="rId2"/>
          <a:stretch>
            <a:fillRect/>
          </a:stretch>
        </p:blipFill>
        <p:spPr>
          <a:xfrm>
            <a:off x="1012475" y="1395413"/>
            <a:ext cx="7191375" cy="4781550"/>
          </a:xfrm>
          <a:prstGeom prst="rect">
            <a:avLst/>
          </a:prstGeom>
        </p:spPr>
      </p:pic>
      <p:sp>
        <p:nvSpPr>
          <p:cNvPr id="6" name="Oval 5">
            <a:extLst>
              <a:ext uri="{FF2B5EF4-FFF2-40B4-BE49-F238E27FC236}">
                <a16:creationId xmlns:a16="http://schemas.microsoft.com/office/drawing/2014/main" xmlns="" id="{AE5D5C85-7615-48B7-93FD-7488AAD9DB2D}"/>
              </a:ext>
            </a:extLst>
          </p:cNvPr>
          <p:cNvSpPr/>
          <p:nvPr/>
        </p:nvSpPr>
        <p:spPr>
          <a:xfrm>
            <a:off x="1012475" y="5764455"/>
            <a:ext cx="826495" cy="650929"/>
          </a:xfrm>
          <a:prstGeom prst="ellipse">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endParaRPr>
          </a:p>
        </p:txBody>
      </p:sp>
      <p:pic>
        <p:nvPicPr>
          <p:cNvPr id="10" name="Picture 9">
            <a:extLst>
              <a:ext uri="{FF2B5EF4-FFF2-40B4-BE49-F238E27FC236}">
                <a16:creationId xmlns:a16="http://schemas.microsoft.com/office/drawing/2014/main" xmlns="" id="{484D596B-320A-48D2-A399-0568DDFC1D3F}"/>
              </a:ext>
            </a:extLst>
          </p:cNvPr>
          <p:cNvPicPr>
            <a:picLocks noChangeAspect="1"/>
          </p:cNvPicPr>
          <p:nvPr/>
        </p:nvPicPr>
        <p:blipFill>
          <a:blip r:embed="rId3"/>
          <a:stretch>
            <a:fillRect/>
          </a:stretch>
        </p:blipFill>
        <p:spPr>
          <a:xfrm>
            <a:off x="6096000" y="4319587"/>
            <a:ext cx="5391150" cy="2286000"/>
          </a:xfrm>
          <a:prstGeom prst="rect">
            <a:avLst/>
          </a:prstGeom>
        </p:spPr>
      </p:pic>
    </p:spTree>
    <p:extLst>
      <p:ext uri="{BB962C8B-B14F-4D97-AF65-F5344CB8AC3E}">
        <p14:creationId xmlns:p14="http://schemas.microsoft.com/office/powerpoint/2010/main" xmlns="" val="88856958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46A74-6AF3-48B5-AE9E-889775A00D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EC8E270-3FD2-4520-8B72-C73925A7599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EACED146-6AC6-4EC5-8050-40EE50B3A574}"/>
              </a:ext>
            </a:extLst>
          </p:cNvPr>
          <p:cNvPicPr>
            <a:picLocks noChangeAspect="1"/>
          </p:cNvPicPr>
          <p:nvPr/>
        </p:nvPicPr>
        <p:blipFill>
          <a:blip r:embed="rId2"/>
          <a:stretch>
            <a:fillRect/>
          </a:stretch>
        </p:blipFill>
        <p:spPr>
          <a:xfrm>
            <a:off x="965415" y="1328738"/>
            <a:ext cx="4495800" cy="4848225"/>
          </a:xfrm>
          <a:prstGeom prst="rect">
            <a:avLst/>
          </a:prstGeom>
        </p:spPr>
      </p:pic>
      <p:pic>
        <p:nvPicPr>
          <p:cNvPr id="7" name="Picture 6">
            <a:extLst>
              <a:ext uri="{FF2B5EF4-FFF2-40B4-BE49-F238E27FC236}">
                <a16:creationId xmlns:a16="http://schemas.microsoft.com/office/drawing/2014/main" xmlns="" id="{D612DB0B-AE35-4848-A720-536D304C3FFB}"/>
              </a:ext>
            </a:extLst>
          </p:cNvPr>
          <p:cNvPicPr>
            <a:picLocks noChangeAspect="1"/>
          </p:cNvPicPr>
          <p:nvPr/>
        </p:nvPicPr>
        <p:blipFill>
          <a:blip r:embed="rId3"/>
          <a:stretch>
            <a:fillRect/>
          </a:stretch>
        </p:blipFill>
        <p:spPr>
          <a:xfrm>
            <a:off x="6485637" y="2105025"/>
            <a:ext cx="3762375" cy="1647825"/>
          </a:xfrm>
          <a:prstGeom prst="rect">
            <a:avLst/>
          </a:prstGeom>
        </p:spPr>
      </p:pic>
    </p:spTree>
    <p:extLst>
      <p:ext uri="{BB962C8B-B14F-4D97-AF65-F5344CB8AC3E}">
        <p14:creationId xmlns:p14="http://schemas.microsoft.com/office/powerpoint/2010/main" xmlns="" val="313154570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05485-9A38-4977-B4BB-B9527F249CB7}"/>
              </a:ext>
            </a:extLst>
          </p:cNvPr>
          <p:cNvSpPr>
            <a:spLocks noGrp="1"/>
          </p:cNvSpPr>
          <p:nvPr>
            <p:ph type="title"/>
          </p:nvPr>
        </p:nvSpPr>
        <p:spPr>
          <a:xfrm>
            <a:off x="678050" y="302063"/>
            <a:ext cx="10515600" cy="1325563"/>
          </a:xfrm>
          <a:solidFill>
            <a:srgbClr val="CCFFCC"/>
          </a:solidFill>
        </p:spPr>
        <p:txBody>
          <a:bodyPr>
            <a:noAutofit/>
          </a:bodyPr>
          <a:lstStyle/>
          <a:p>
            <a:pPr algn="ctr"/>
            <a:r>
              <a:rPr lang="en-US" sz="3200" b="1" i="0" dirty="0">
                <a:solidFill>
                  <a:schemeClr val="accent1"/>
                </a:solidFill>
                <a:effectLst/>
                <a:latin typeface="Helvetica Neue"/>
              </a:rPr>
              <a:t>Other conditions of the genitourinary system</a:t>
            </a:r>
            <a:endParaRPr lang="en-US" sz="3200" dirty="0">
              <a:solidFill>
                <a:schemeClr val="accent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C98F082D-88D1-47E5-ABD6-61ED983EB420}"/>
              </a:ext>
            </a:extLst>
          </p:cNvPr>
          <p:cNvSpPr>
            <a:spLocks noGrp="1"/>
          </p:cNvSpPr>
          <p:nvPr>
            <p:ph idx="1"/>
          </p:nvPr>
        </p:nvSpPr>
        <p:spPr>
          <a:xfrm>
            <a:off x="5935850" y="1825625"/>
            <a:ext cx="5417949" cy="4351338"/>
          </a:xfrm>
        </p:spPr>
        <p:txBody>
          <a:bodyPr>
            <a:normAutofit/>
          </a:bodyPr>
          <a:lstStyle/>
          <a:p>
            <a:pPr algn="just" rtl="1"/>
            <a:r>
              <a:rPr lang="fa-IR" sz="2000" b="1" dirty="0">
                <a:cs typeface="B Nazanin" panose="00000400000000000000" pitchFamily="2" charset="-78"/>
              </a:rPr>
              <a:t>سایر وضعیت های سیستم ادراری شامل بلوک های </a:t>
            </a:r>
          </a:p>
          <a:p>
            <a:pPr algn="just" rtl="1"/>
            <a:r>
              <a:rPr lang="fa-IR" sz="2000" b="1" dirty="0">
                <a:cs typeface="B Nazanin" panose="00000400000000000000" pitchFamily="2" charset="-78"/>
              </a:rPr>
              <a:t>اختلال عملکرد کف لگن زنان </a:t>
            </a:r>
          </a:p>
          <a:p>
            <a:pPr algn="just" rtl="1"/>
            <a:r>
              <a:rPr lang="fa-IR" sz="2000" b="1" dirty="0">
                <a:cs typeface="B Nazanin" panose="00000400000000000000" pitchFamily="2" charset="-78"/>
              </a:rPr>
              <a:t>اختلالات عملکردی مثانه ، که در جای دیگر طبقه بندی نشدند</a:t>
            </a:r>
          </a:p>
          <a:p>
            <a:pPr algn="just" rtl="1"/>
            <a:r>
              <a:rPr lang="fa-IR" sz="2000" b="1" dirty="0">
                <a:cs typeface="B Nazanin" panose="00000400000000000000" pitchFamily="2" charset="-78"/>
              </a:rPr>
              <a:t>قطع اندام تناسلی زنان </a:t>
            </a:r>
            <a:endParaRPr lang="en-US" sz="2000" b="1" dirty="0">
              <a:cs typeface="B Nazanin" panose="00000400000000000000" pitchFamily="2" charset="-78"/>
            </a:endParaRPr>
          </a:p>
        </p:txBody>
      </p:sp>
      <p:grpSp>
        <p:nvGrpSpPr>
          <p:cNvPr id="6" name="Group 5">
            <a:extLst>
              <a:ext uri="{FF2B5EF4-FFF2-40B4-BE49-F238E27FC236}">
                <a16:creationId xmlns:a16="http://schemas.microsoft.com/office/drawing/2014/main" xmlns="" id="{CA533789-F278-4098-BEE0-99AECE046F7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77B162E-305F-4523-8BA6-BCB9FECC7D1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14F041CA-C1AB-437B-9BB3-6FB9F0E3272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5" name="Picture 4">
            <a:extLst>
              <a:ext uri="{FF2B5EF4-FFF2-40B4-BE49-F238E27FC236}">
                <a16:creationId xmlns:a16="http://schemas.microsoft.com/office/drawing/2014/main" xmlns="" id="{5C36C63D-00A1-45E6-8814-5315A33319C1}"/>
              </a:ext>
            </a:extLst>
          </p:cNvPr>
          <p:cNvPicPr>
            <a:picLocks noChangeAspect="1"/>
          </p:cNvPicPr>
          <p:nvPr/>
        </p:nvPicPr>
        <p:blipFill>
          <a:blip r:embed="rId2"/>
          <a:stretch>
            <a:fillRect/>
          </a:stretch>
        </p:blipFill>
        <p:spPr>
          <a:xfrm>
            <a:off x="678050" y="3992619"/>
            <a:ext cx="6301074" cy="1631683"/>
          </a:xfrm>
          <a:prstGeom prst="rect">
            <a:avLst/>
          </a:prstGeom>
        </p:spPr>
      </p:pic>
    </p:spTree>
    <p:extLst>
      <p:ext uri="{BB962C8B-B14F-4D97-AF65-F5344CB8AC3E}">
        <p14:creationId xmlns:p14="http://schemas.microsoft.com/office/powerpoint/2010/main" xmlns="" val="283020162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F7044E-4019-4E6D-974B-C038C5445B55}"/>
              </a:ext>
            </a:extLst>
          </p:cNvPr>
          <p:cNvSpPr>
            <a:spLocks noGrp="1"/>
          </p:cNvSpPr>
          <p:nvPr>
            <p:ph type="title"/>
          </p:nvPr>
        </p:nvSpPr>
        <p:spPr>
          <a:solidFill>
            <a:schemeClr val="accent2">
              <a:lumMod val="40000"/>
              <a:lumOff val="60000"/>
            </a:schemeClr>
          </a:solidFill>
        </p:spPr>
        <p:txBody>
          <a:bodyPr/>
          <a:lstStyle/>
          <a:p>
            <a:r>
              <a:rPr lang="en-US" dirty="0"/>
              <a:t>Postprocedural disorders of genitourinary system</a:t>
            </a:r>
          </a:p>
        </p:txBody>
      </p:sp>
      <p:sp>
        <p:nvSpPr>
          <p:cNvPr id="3" name="Content Placeholder 2">
            <a:extLst>
              <a:ext uri="{FF2B5EF4-FFF2-40B4-BE49-F238E27FC236}">
                <a16:creationId xmlns:a16="http://schemas.microsoft.com/office/drawing/2014/main" xmlns="" id="{C9ABB0CF-D951-482B-A518-33940637AE72}"/>
              </a:ext>
            </a:extLst>
          </p:cNvPr>
          <p:cNvSpPr>
            <a:spLocks noGrp="1"/>
          </p:cNvSpPr>
          <p:nvPr>
            <p:ph idx="1"/>
          </p:nvPr>
        </p:nvSpPr>
        <p:spPr>
          <a:xfrm>
            <a:off x="5439906" y="1825625"/>
            <a:ext cx="5913894" cy="4289034"/>
          </a:xfrm>
        </p:spPr>
        <p:txBody>
          <a:bodyPr/>
          <a:lstStyle/>
          <a:p>
            <a:pPr algn="r" rtl="1"/>
            <a:r>
              <a:rPr lang="fa-IR" dirty="0"/>
              <a:t>اختلالات سیستم ادراری تناسلی بعد از اقدامات پزشکی شامل پرولاپس ، تنگر مجرای ادرار ، چسبندگی ، التهاب ، ایسکمی و اینفارکشن </a:t>
            </a:r>
          </a:p>
        </p:txBody>
      </p:sp>
      <p:grpSp>
        <p:nvGrpSpPr>
          <p:cNvPr id="6" name="Group 5">
            <a:extLst>
              <a:ext uri="{FF2B5EF4-FFF2-40B4-BE49-F238E27FC236}">
                <a16:creationId xmlns:a16="http://schemas.microsoft.com/office/drawing/2014/main" xmlns="" id="{638902A7-4F29-4646-B24C-4F4E3B2C5B05}"/>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89DF7F43-E80E-4A95-8847-A623A1C37A5B}"/>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54B80BCF-EAFE-4789-98D5-D41A33BCFC63}"/>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pic>
        <p:nvPicPr>
          <p:cNvPr id="9" name="Picture 8">
            <a:extLst>
              <a:ext uri="{FF2B5EF4-FFF2-40B4-BE49-F238E27FC236}">
                <a16:creationId xmlns:a16="http://schemas.microsoft.com/office/drawing/2014/main" xmlns="" id="{B715B25A-73F4-4644-BE28-9F3A0F0A79C4}"/>
              </a:ext>
            </a:extLst>
          </p:cNvPr>
          <p:cNvPicPr>
            <a:picLocks noChangeAspect="1"/>
          </p:cNvPicPr>
          <p:nvPr/>
        </p:nvPicPr>
        <p:blipFill>
          <a:blip r:embed="rId2"/>
          <a:stretch>
            <a:fillRect/>
          </a:stretch>
        </p:blipFill>
        <p:spPr>
          <a:xfrm>
            <a:off x="838200" y="1909190"/>
            <a:ext cx="4059264" cy="4289034"/>
          </a:xfrm>
          <a:prstGeom prst="rect">
            <a:avLst/>
          </a:prstGeom>
        </p:spPr>
      </p:pic>
    </p:spTree>
    <p:extLst>
      <p:ext uri="{BB962C8B-B14F-4D97-AF65-F5344CB8AC3E}">
        <p14:creationId xmlns:p14="http://schemas.microsoft.com/office/powerpoint/2010/main" xmlns="" val="2902063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r>
              <a:rPr lang="en-US" sz="3600" dirty="0"/>
              <a:t>	Mycoses (1F20‑1F2Z) </a:t>
            </a:r>
          </a:p>
        </p:txBody>
      </p:sp>
      <p:sp>
        <p:nvSpPr>
          <p:cNvPr id="3" name="Content Placeholder 2"/>
          <p:cNvSpPr>
            <a:spLocks noGrp="1"/>
          </p:cNvSpPr>
          <p:nvPr>
            <p:ph idx="1"/>
          </p:nvPr>
        </p:nvSpPr>
        <p:spPr>
          <a:xfrm>
            <a:off x="1981200" y="914401"/>
            <a:ext cx="8229600" cy="4525963"/>
          </a:xfrm>
        </p:spPr>
        <p:txBody>
          <a:bodyPr/>
          <a:lstStyle/>
          <a:p>
            <a:r>
              <a:rPr lang="fa-IR" sz="2800" dirty="0"/>
              <a:t>این تاب بلوک  اختصاص به عفونت های قارچی دارد، مثل</a:t>
            </a:r>
          </a:p>
          <a:p>
            <a:pPr algn="l" rtl="0"/>
            <a:r>
              <a:rPr lang="en-US" sz="1600" dirty="0"/>
              <a:t>1F20 </a:t>
            </a:r>
            <a:r>
              <a:rPr lang="en-US" sz="1600" dirty="0" err="1"/>
              <a:t>Aspergillosis</a:t>
            </a:r>
            <a:r>
              <a:rPr lang="en-US" sz="1600" dirty="0"/>
              <a:t>  </a:t>
            </a:r>
          </a:p>
          <a:p>
            <a:pPr algn="l" rtl="0"/>
            <a:r>
              <a:rPr lang="en-US" sz="1600" dirty="0"/>
              <a:t>1F21 </a:t>
            </a:r>
            <a:r>
              <a:rPr lang="en-US" sz="1600" dirty="0" err="1"/>
              <a:t>Basidiobolomycosis</a:t>
            </a:r>
            <a:r>
              <a:rPr lang="en-US" sz="1600" dirty="0"/>
              <a:t>  </a:t>
            </a:r>
          </a:p>
          <a:p>
            <a:pPr algn="l" rtl="0"/>
            <a:r>
              <a:rPr lang="en-US" sz="1600" dirty="0"/>
              <a:t>1F23 </a:t>
            </a:r>
            <a:r>
              <a:rPr lang="en-US" sz="1600" dirty="0" err="1">
                <a:solidFill>
                  <a:srgbClr val="FF0000"/>
                </a:solidFill>
              </a:rPr>
              <a:t>Candidosis</a:t>
            </a:r>
            <a:r>
              <a:rPr lang="en-US" sz="1600" dirty="0"/>
              <a:t>  </a:t>
            </a:r>
          </a:p>
          <a:p>
            <a:pPr algn="l" rtl="0"/>
            <a:r>
              <a:rPr lang="en-US" sz="1600" dirty="0"/>
              <a:t>1F24 </a:t>
            </a:r>
            <a:r>
              <a:rPr lang="en-US" sz="1600" dirty="0" err="1"/>
              <a:t>Chromoblastomycosis</a:t>
            </a:r>
            <a:r>
              <a:rPr lang="en-US" sz="1600" dirty="0"/>
              <a:t>  </a:t>
            </a:r>
          </a:p>
          <a:p>
            <a:pPr algn="l" rtl="0"/>
            <a:r>
              <a:rPr lang="en-US" sz="1600" dirty="0"/>
              <a:t>1F26 </a:t>
            </a:r>
            <a:r>
              <a:rPr lang="en-US" sz="1600" dirty="0" err="1"/>
              <a:t>Conidiobolomycosis</a:t>
            </a:r>
            <a:r>
              <a:rPr lang="en-US" sz="1600" dirty="0"/>
              <a:t>  </a:t>
            </a:r>
          </a:p>
          <a:p>
            <a:pPr algn="l" rtl="0"/>
            <a:r>
              <a:rPr lang="en-US" sz="1600" dirty="0"/>
              <a:t>1F27 </a:t>
            </a:r>
            <a:r>
              <a:rPr lang="en-US" sz="1600" dirty="0" err="1"/>
              <a:t>Cryptococcosis</a:t>
            </a:r>
            <a:r>
              <a:rPr lang="en-US" sz="1600" dirty="0"/>
              <a:t>  </a:t>
            </a:r>
          </a:p>
          <a:p>
            <a:pPr algn="l" rtl="0"/>
            <a:r>
              <a:rPr lang="en-US" sz="1600" dirty="0"/>
              <a:t>1F29 </a:t>
            </a:r>
            <a:r>
              <a:rPr lang="en-US" sz="1600" dirty="0" err="1"/>
              <a:t>Eumycetoma</a:t>
            </a:r>
            <a:r>
              <a:rPr lang="en-US" sz="1600" dirty="0"/>
              <a:t>  </a:t>
            </a:r>
          </a:p>
          <a:p>
            <a:pPr algn="l" rtl="0"/>
            <a:r>
              <a:rPr lang="en-US" sz="1600" dirty="0"/>
              <a:t>1F2A Histoplasmosis  </a:t>
            </a:r>
          </a:p>
          <a:p>
            <a:pPr algn="l" rtl="0"/>
            <a:r>
              <a:rPr lang="en-US" sz="1600" dirty="0"/>
              <a:t>1F2B Lobomycosis  </a:t>
            </a:r>
          </a:p>
          <a:p>
            <a:pPr algn="l" rtl="0"/>
            <a:r>
              <a:rPr lang="en-US" sz="1600" dirty="0"/>
              <a:t>1F2C </a:t>
            </a:r>
            <a:r>
              <a:rPr lang="en-US" sz="1600" dirty="0" err="1"/>
              <a:t>Mucormycosis</a:t>
            </a:r>
            <a:r>
              <a:rPr lang="en-US" sz="1600" dirty="0"/>
              <a:t>  </a:t>
            </a:r>
          </a:p>
          <a:p>
            <a:pPr algn="l" rtl="0"/>
            <a:r>
              <a:rPr lang="en-US" sz="1600" dirty="0"/>
              <a:t>1F2D Non-dermatophyte superficial dermatomycoses  </a:t>
            </a:r>
          </a:p>
          <a:p>
            <a:pPr algn="l" rtl="0"/>
            <a:r>
              <a:rPr lang="en-US" sz="1600" dirty="0"/>
              <a:t>1F2E </a:t>
            </a:r>
            <a:r>
              <a:rPr lang="en-US" sz="1600" dirty="0" err="1"/>
              <a:t>Paracoccidioidomycosis</a:t>
            </a:r>
            <a:r>
              <a:rPr lang="en-US" sz="1600" dirty="0"/>
              <a:t>  </a:t>
            </a:r>
          </a:p>
          <a:p>
            <a:pPr algn="l" rtl="0"/>
            <a:r>
              <a:rPr lang="en-US" sz="1600" dirty="0"/>
              <a:t>1F2F </a:t>
            </a:r>
            <a:r>
              <a:rPr lang="en-US" sz="1600" dirty="0" err="1"/>
              <a:t>Phaeohyphomycosis</a:t>
            </a:r>
            <a:r>
              <a:rPr lang="en-US" sz="1600" dirty="0"/>
              <a:t>  </a:t>
            </a:r>
          </a:p>
          <a:p>
            <a:pPr algn="l" rtl="0"/>
            <a:r>
              <a:rPr lang="en-US" sz="1600" dirty="0"/>
              <a:t>1F2G </a:t>
            </a:r>
            <a:r>
              <a:rPr lang="en-US" sz="1600" dirty="0" err="1"/>
              <a:t>Pneumocystosis</a:t>
            </a:r>
            <a:r>
              <a:rPr lang="en-US" sz="1600" dirty="0"/>
              <a:t>  </a:t>
            </a:r>
          </a:p>
          <a:p>
            <a:pPr algn="l" rtl="0"/>
            <a:r>
              <a:rPr lang="en-US" sz="1600" dirty="0"/>
              <a:t>1F2H </a:t>
            </a:r>
            <a:r>
              <a:rPr lang="en-US" sz="1600" dirty="0" err="1"/>
              <a:t>Scedosporiosis</a:t>
            </a:r>
            <a:r>
              <a:rPr lang="en-US" sz="1600" dirty="0"/>
              <a:t>  </a:t>
            </a:r>
          </a:p>
          <a:p>
            <a:pPr algn="l" rtl="0"/>
            <a:r>
              <a:rPr lang="en-US" sz="1600" dirty="0"/>
              <a:t>1F2J </a:t>
            </a:r>
            <a:r>
              <a:rPr lang="en-US" sz="1600" dirty="0" err="1"/>
              <a:t>Sporotrichosis</a:t>
            </a:r>
            <a:r>
              <a:rPr lang="en-US" sz="1600" dirty="0"/>
              <a:t>  </a:t>
            </a:r>
          </a:p>
          <a:p>
            <a:pPr algn="l" rtl="0"/>
            <a:r>
              <a:rPr lang="en-US" sz="1600" dirty="0"/>
              <a:t>1F2K </a:t>
            </a:r>
            <a:r>
              <a:rPr lang="en-US" sz="1600" dirty="0" err="1"/>
              <a:t>Talaromycosis</a:t>
            </a:r>
            <a:r>
              <a:rPr lang="en-US" sz="1600" dirty="0"/>
              <a:t>  </a:t>
            </a:r>
          </a:p>
          <a:p>
            <a:pPr algn="l" rtl="0"/>
            <a:r>
              <a:rPr lang="en-US" sz="1600" dirty="0"/>
              <a:t>1F2L </a:t>
            </a:r>
            <a:r>
              <a:rPr lang="en-US" sz="1600" dirty="0" err="1"/>
              <a:t>Emmonsiosis</a:t>
            </a:r>
            <a:r>
              <a:rPr lang="en-US" sz="1600" dirty="0"/>
              <a:t> </a:t>
            </a:r>
            <a:endParaRPr lang="fa-IR" sz="1600" dirty="0"/>
          </a:p>
          <a:p>
            <a:pPr algn="l" rtl="0"/>
            <a:endParaRPr lang="en-US" sz="1800"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23</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21900884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895600" y="685800"/>
            <a:ext cx="6400800" cy="1752600"/>
          </a:xfrm>
          <a:solidFill>
            <a:srgbClr val="FFFF00"/>
          </a:solidFill>
        </p:spPr>
        <p:txBody>
          <a:bodyPr>
            <a:normAutofit fontScale="77500" lnSpcReduction="20000"/>
          </a:bodyPr>
          <a:lstStyle/>
          <a:p>
            <a:r>
              <a:rPr lang="en-US" sz="4400" dirty="0">
                <a:ln w="0"/>
                <a:solidFill>
                  <a:schemeClr val="tx1"/>
                </a:solidFill>
                <a:effectLst>
                  <a:outerShdw blurRad="38100" dist="19050" dir="2700000" algn="tl" rotWithShape="0">
                    <a:schemeClr val="dk1">
                      <a:alpha val="40000"/>
                    </a:schemeClr>
                  </a:outerShdw>
                </a:effectLst>
              </a:rPr>
              <a:t>19 Certain conditions originating in the perinatal period</a:t>
            </a:r>
          </a:p>
          <a:p>
            <a:r>
              <a:rPr lang="en-US" sz="4400" dirty="0">
                <a:ln w="0"/>
                <a:solidFill>
                  <a:schemeClr val="tx1"/>
                </a:solidFill>
                <a:effectLst>
                  <a:outerShdw blurRad="38100" dist="19050" dir="2700000" algn="tl" rotWithShape="0">
                    <a:schemeClr val="dk1">
                      <a:alpha val="40000"/>
                    </a:schemeClr>
                  </a:outerShdw>
                </a:effectLst>
              </a:rPr>
              <a:t>(</a:t>
            </a:r>
            <a:r>
              <a:rPr lang="en-US" b="1" dirty="0"/>
              <a:t>KA00 </a:t>
            </a:r>
            <a:r>
              <a:rPr lang="en-US" b="1" dirty="0" smtClean="0"/>
              <a:t>-</a:t>
            </a:r>
            <a:r>
              <a:rPr lang="en-US" b="1" dirty="0"/>
              <a:t>KD5Z</a:t>
            </a:r>
            <a:r>
              <a:rPr lang="en-US" sz="4400" dirty="0">
                <a:ln w="0"/>
                <a:solidFill>
                  <a:schemeClr val="tx1"/>
                </a:solidFill>
                <a:effectLst>
                  <a:outerShdw blurRad="38100" dist="19050" dir="2700000" algn="tl" rotWithShape="0">
                    <a:schemeClr val="dk1">
                      <a:alpha val="40000"/>
                    </a:schemeClr>
                  </a:outerShdw>
                </a:effectLst>
              </a:rPr>
              <a:t>)</a:t>
            </a:r>
            <a:endParaRPr lang="fa-IR" sz="440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230</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4267201" y="2743200"/>
            <a:ext cx="3731075" cy="1176630"/>
          </a:xfrm>
          <a:prstGeom prst="rect">
            <a:avLst/>
          </a:prstGeom>
        </p:spPr>
      </p:pic>
    </p:spTree>
    <p:extLst>
      <p:ext uri="{BB962C8B-B14F-4D97-AF65-F5344CB8AC3E}">
        <p14:creationId xmlns:p14="http://schemas.microsoft.com/office/powerpoint/2010/main" xmlns="" val="47062480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 دوره پری ناتال(تعریف </a:t>
            </a:r>
            <a:r>
              <a:rPr lang="en-US" dirty="0" smtClean="0"/>
              <a:t>ICD-10</a:t>
            </a:r>
            <a:r>
              <a:rPr lang="fa-IR" dirty="0" smtClean="0"/>
              <a:t>)</a:t>
            </a:r>
            <a:endParaRPr lang="fa-IR" dirty="0"/>
          </a:p>
        </p:txBody>
      </p:sp>
      <p:sp>
        <p:nvSpPr>
          <p:cNvPr id="3" name="Content Placeholder 2"/>
          <p:cNvSpPr>
            <a:spLocks noGrp="1"/>
          </p:cNvSpPr>
          <p:nvPr>
            <p:ph idx="1"/>
          </p:nvPr>
        </p:nvSpPr>
        <p:spPr/>
        <p:txBody>
          <a:bodyPr/>
          <a:lstStyle/>
          <a:p>
            <a:pPr algn="r" rtl="1"/>
            <a:r>
              <a:rPr lang="fa-IR" dirty="0"/>
              <a:t>دوره پری ناتال: دوره زمانی  22 هقته کامل (154 روز) حاملگی تا یک هفته پس از تولد</a:t>
            </a:r>
          </a:p>
          <a:p>
            <a:r>
              <a:rPr lang="en-US" dirty="0"/>
              <a:t>the perinatal period commences at 22 completed weeks (154 days) of gestation and ends seven completed days after birth"</a:t>
            </a:r>
            <a:endParaRPr lang="fa-IR"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231</a:t>
            </a:fld>
            <a:endParaRPr lang="en-US">
              <a:solidFill>
                <a:prstClr val="black">
                  <a:tint val="75000"/>
                </a:prstClr>
              </a:solidFill>
            </a:endParaRPr>
          </a:p>
        </p:txBody>
      </p:sp>
    </p:spTree>
    <p:extLst>
      <p:ext uri="{BB962C8B-B14F-4D97-AF65-F5344CB8AC3E}">
        <p14:creationId xmlns:p14="http://schemas.microsoft.com/office/powerpoint/2010/main" xmlns="" val="244092851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a:bodyPr>
          <a:lstStyle/>
          <a:p>
            <a:r>
              <a:rPr lang="fa-IR" sz="2500" dirty="0"/>
              <a:t>بیماری ها و وضعیت هایی که در فصل 19 قرار می گیرند</a:t>
            </a:r>
            <a:endParaRPr lang="en-US" sz="2500" dirty="0"/>
          </a:p>
        </p:txBody>
      </p:sp>
      <p:sp>
        <p:nvSpPr>
          <p:cNvPr id="3" name="Content Placeholder 2"/>
          <p:cNvSpPr>
            <a:spLocks noGrp="1"/>
          </p:cNvSpPr>
          <p:nvPr>
            <p:ph idx="1"/>
          </p:nvPr>
        </p:nvSpPr>
        <p:spPr>
          <a:xfrm>
            <a:off x="1981200" y="838201"/>
            <a:ext cx="8229600" cy="4830763"/>
          </a:xfrm>
        </p:spPr>
        <p:txBody>
          <a:bodyPr>
            <a:normAutofit lnSpcReduction="10000"/>
          </a:bodyPr>
          <a:lstStyle/>
          <a:p>
            <a:pPr marL="0" indent="0" algn="r" rtl="1">
              <a:buNone/>
            </a:pPr>
            <a:r>
              <a:rPr lang="fa-IR" dirty="0"/>
              <a:t>این فصل اختصاص به بیماری ها و وضعیت های جنین(از هفته 22 تا یک هفته بعد از تولد) دارد. مثال</a:t>
            </a:r>
            <a:r>
              <a:rPr lang="fa-IR" dirty="0" smtClean="0"/>
              <a:t>:</a:t>
            </a:r>
          </a:p>
          <a:p>
            <a:pPr algn="r" rtl="1"/>
            <a:r>
              <a:rPr lang="fa-IR" sz="2800" dirty="0"/>
              <a:t>وضعیت ها یا بیماری های مادر که منجر به بیماری یا مرگ جنین و نوزاد می شود </a:t>
            </a:r>
            <a:endParaRPr lang="en-US" sz="2800" dirty="0"/>
          </a:p>
          <a:p>
            <a:pPr algn="r" rtl="1"/>
            <a:r>
              <a:rPr lang="fa-IR" sz="2400" dirty="0"/>
              <a:t>نارسی نوزاد و اختلات وزن هنگام تولد</a:t>
            </a:r>
          </a:p>
          <a:p>
            <a:pPr algn="r" rtl="1"/>
            <a:r>
              <a:rPr lang="fa-IR" sz="2400" dirty="0"/>
              <a:t>صدمات </a:t>
            </a:r>
            <a:r>
              <a:rPr lang="en-US" sz="2400" dirty="0"/>
              <a:t> </a:t>
            </a:r>
            <a:r>
              <a:rPr lang="fa-IR" sz="2400" dirty="0"/>
              <a:t>نوزاد حین تولد</a:t>
            </a:r>
          </a:p>
          <a:p>
            <a:pPr algn="r" rtl="1"/>
            <a:r>
              <a:rPr lang="fa-IR" sz="2400" dirty="0"/>
              <a:t>عفونت های مادرزادی ( عفونت های منتقل شده از مادر به جنین در دوره بارداری)</a:t>
            </a:r>
          </a:p>
          <a:p>
            <a:pPr algn="r" rtl="1"/>
            <a:r>
              <a:rPr lang="fa-IR" sz="2400" dirty="0"/>
              <a:t>اختلالات خونریزی دهنده و هماتولوژیکال  در دوره پری ناتال، مثل زردی نوزاد</a:t>
            </a:r>
          </a:p>
          <a:p>
            <a:pPr algn="r" rtl="1"/>
            <a:r>
              <a:rPr lang="fa-IR" sz="2400" dirty="0"/>
              <a:t>اختلالات عصبی مخصوص دوران پری ناتال یا نوزادی(مثل آنسفالوپتی نوزادی)</a:t>
            </a:r>
          </a:p>
          <a:p>
            <a:pPr algn="r" rtl="1"/>
            <a:r>
              <a:rPr lang="fa-IR" sz="2400" dirty="0"/>
              <a:t>اختلالات موقت غدد درون ریز مربوط به دوره پری ناتال</a:t>
            </a:r>
          </a:p>
          <a:p>
            <a:pPr algn="r" rtl="1"/>
            <a:r>
              <a:rPr lang="fa-IR" sz="2400" dirty="0"/>
              <a:t>اختلالات گوارشی مخصوص دوران پری ناتال یا نوزادی(مثل التهاب مری نوزادی)</a:t>
            </a:r>
          </a:p>
          <a:p>
            <a:pPr algn="r" rtl="1"/>
            <a:endParaRPr lang="fa-IR" sz="2400" dirty="0"/>
          </a:p>
          <a:p>
            <a:pPr algn="r" rtl="1"/>
            <a:endParaRPr lang="fa-IR" sz="2400" dirty="0"/>
          </a:p>
          <a:p>
            <a:pPr algn="r" rtl="1"/>
            <a:endParaRPr lang="fa-IR" sz="2800" dirty="0"/>
          </a:p>
          <a:p>
            <a:pPr algn="r" rtl="1"/>
            <a:endParaRPr lang="fa-IR"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232</a:t>
            </a:fld>
            <a:endParaRPr lang="en-US">
              <a:solidFill>
                <a:prstClr val="black">
                  <a:tint val="75000"/>
                </a:prstClr>
              </a:solidFill>
            </a:endParaRPr>
          </a:p>
        </p:txBody>
      </p:sp>
    </p:spTree>
    <p:extLst>
      <p:ext uri="{BB962C8B-B14F-4D97-AF65-F5344CB8AC3E}">
        <p14:creationId xmlns:p14="http://schemas.microsoft.com/office/powerpoint/2010/main" xmlns="" val="301314175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1"/>
            <a:r>
              <a:rPr lang="fa-IR" sz="3200" dirty="0"/>
              <a:t>نکته برای پیدان کردن کد صحیح در </a:t>
            </a:r>
            <a:r>
              <a:rPr lang="en-US" sz="3200" dirty="0"/>
              <a:t>coding tool</a:t>
            </a:r>
          </a:p>
        </p:txBody>
      </p:sp>
      <p:sp>
        <p:nvSpPr>
          <p:cNvPr id="3" name="Content Placeholder 2"/>
          <p:cNvSpPr>
            <a:spLocks noGrp="1"/>
          </p:cNvSpPr>
          <p:nvPr>
            <p:ph idx="1"/>
          </p:nvPr>
        </p:nvSpPr>
        <p:spPr/>
        <p:txBody>
          <a:bodyPr/>
          <a:lstStyle/>
          <a:p>
            <a:pPr algn="r" rtl="1"/>
            <a:r>
              <a:rPr lang="fa-IR" dirty="0"/>
              <a:t>برای </a:t>
            </a:r>
            <a:r>
              <a:rPr lang="fa-IR" dirty="0" smtClean="0"/>
              <a:t>کمک به یافتن </a:t>
            </a:r>
            <a:r>
              <a:rPr lang="fa-IR" dirty="0"/>
              <a:t>کد صحیح در </a:t>
            </a:r>
            <a:r>
              <a:rPr lang="en-US" dirty="0"/>
              <a:t>coding tool </a:t>
            </a:r>
            <a:r>
              <a:rPr lang="fa-IR" dirty="0" smtClean="0"/>
              <a:t> باید در جستجوی عبارت یا وضعیت از کلمات </a:t>
            </a:r>
            <a:r>
              <a:rPr lang="en-US" dirty="0" smtClean="0"/>
              <a:t>Fetal</a:t>
            </a:r>
            <a:r>
              <a:rPr lang="fa-IR" dirty="0"/>
              <a:t>، </a:t>
            </a:r>
            <a:r>
              <a:rPr lang="en-US" dirty="0"/>
              <a:t>Newborn</a:t>
            </a:r>
            <a:r>
              <a:rPr lang="fa-IR" dirty="0" smtClean="0"/>
              <a:t>،</a:t>
            </a:r>
            <a:r>
              <a:rPr lang="en-US" dirty="0"/>
              <a:t> Prenatal </a:t>
            </a:r>
            <a:r>
              <a:rPr lang="fa-IR" dirty="0" smtClean="0"/>
              <a:t> </a:t>
            </a:r>
            <a:r>
              <a:rPr lang="fa-IR" dirty="0"/>
              <a:t>و </a:t>
            </a:r>
            <a:r>
              <a:rPr lang="en-US" b="1" dirty="0"/>
              <a:t>Neonatal </a:t>
            </a:r>
            <a:r>
              <a:rPr lang="fa-IR" dirty="0" smtClean="0"/>
              <a:t> استفاده کرد. </a:t>
            </a:r>
            <a:endParaRPr lang="en-US"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233</a:t>
            </a:fld>
            <a:endParaRPr lang="en-US">
              <a:solidFill>
                <a:prstClr val="black">
                  <a:tint val="75000"/>
                </a:prstClr>
              </a:solidFill>
            </a:endParaRPr>
          </a:p>
        </p:txBody>
      </p:sp>
    </p:spTree>
    <p:extLst>
      <p:ext uri="{BB962C8B-B14F-4D97-AF65-F5344CB8AC3E}">
        <p14:creationId xmlns:p14="http://schemas.microsoft.com/office/powerpoint/2010/main" xmlns="" val="17794646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solidFill>
            <a:schemeClr val="bg1"/>
          </a:solidFill>
        </p:spPr>
        <p:txBody>
          <a:bodyPr/>
          <a:lstStyle/>
          <a:p>
            <a:pPr rtl="1"/>
            <a:r>
              <a:rPr lang="fa-IR" dirty="0"/>
              <a:t>رده های فصل </a:t>
            </a:r>
            <a:r>
              <a:rPr lang="en-US" dirty="0" smtClean="0"/>
              <a:t>19</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234</a:t>
            </a:fld>
            <a:endParaRPr lang="en-US">
              <a:solidFill>
                <a:prstClr val="black">
                  <a:tint val="75000"/>
                </a:prstClr>
              </a:solidFill>
            </a:endParaRPr>
          </a:p>
        </p:txBody>
      </p:sp>
    </p:spTree>
    <p:extLst>
      <p:ext uri="{BB962C8B-B14F-4D97-AF65-F5344CB8AC3E}">
        <p14:creationId xmlns:p14="http://schemas.microsoft.com/office/powerpoint/2010/main" xmlns="" val="33348054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Autofit/>
          </a:bodyPr>
          <a:lstStyle/>
          <a:p>
            <a:pPr rtl="1"/>
            <a:r>
              <a:rPr lang="en-US" sz="2400" b="1" dirty="0"/>
              <a:t>Fetus or newborn affected by maternal factors or by complications of pregnancy, </a:t>
            </a:r>
            <a:r>
              <a:rPr lang="en-US" sz="2400" b="1" dirty="0" err="1"/>
              <a:t>labour</a:t>
            </a:r>
            <a:r>
              <a:rPr lang="en-US" sz="2400" b="1" dirty="0"/>
              <a:t> or delivery</a:t>
            </a:r>
            <a:endParaRPr lang="fa-IR" sz="2400" dirty="0"/>
          </a:p>
        </p:txBody>
      </p:sp>
      <p:sp>
        <p:nvSpPr>
          <p:cNvPr id="3" name="Content Placeholder 2"/>
          <p:cNvSpPr>
            <a:spLocks noGrp="1"/>
          </p:cNvSpPr>
          <p:nvPr>
            <p:ph idx="1"/>
          </p:nvPr>
        </p:nvSpPr>
        <p:spPr>
          <a:solidFill>
            <a:schemeClr val="bg1"/>
          </a:solidFill>
        </p:spPr>
        <p:txBody>
          <a:bodyPr/>
          <a:lstStyle/>
          <a:p>
            <a:pPr algn="r" rtl="1"/>
            <a:r>
              <a:rPr lang="fa-IR" sz="2800" dirty="0"/>
              <a:t>نکته : این تاپ بلوک معادل بلوک (</a:t>
            </a:r>
            <a:r>
              <a:rPr lang="en-US" sz="2800" dirty="0"/>
              <a:t>P00-P04</a:t>
            </a:r>
            <a:r>
              <a:rPr lang="fa-IR" sz="2800" dirty="0"/>
              <a:t>) در </a:t>
            </a:r>
            <a:r>
              <a:rPr lang="en-US" sz="2800" dirty="0"/>
              <a:t>ICD-10 </a:t>
            </a:r>
            <a:r>
              <a:rPr lang="fa-IR" sz="2800" dirty="0"/>
              <a:t> است</a:t>
            </a:r>
            <a:endParaRPr lang="en-US" sz="2800" dirty="0"/>
          </a:p>
          <a:p>
            <a:pPr algn="r" rtl="1"/>
            <a:r>
              <a:rPr lang="fa-IR" sz="2800" dirty="0"/>
              <a:t>عمده کاربرد این کد ها در گواهی فوت دوره پری ناتال است.</a:t>
            </a:r>
          </a:p>
          <a:p>
            <a:pPr algn="r" rtl="1"/>
            <a:r>
              <a:rPr lang="fa-IR" sz="2800" dirty="0"/>
              <a:t>کدهای این رده برای نشان دادن بیماری یا مرگ جنین یا نوزاد به علت وجود یک بیماری، صدمه یا مصرف یک دارو یا ماده شیمیایی ممنوعه (در بارداری یا دوران شیردهی) توسط مادر است. </a:t>
            </a:r>
            <a:endParaRPr lang="en-US" sz="2800" dirty="0"/>
          </a:p>
          <a:p>
            <a:pPr algn="r" rtl="1"/>
            <a:r>
              <a:rPr lang="fa-IR" sz="2800" dirty="0"/>
              <a:t>کدهای این بلوک </a:t>
            </a:r>
            <a:r>
              <a:rPr lang="en-US" sz="2800" dirty="0"/>
              <a:t>Post-Coordination  </a:t>
            </a:r>
            <a:r>
              <a:rPr lang="fa-IR" sz="2800" dirty="0"/>
              <a:t>  پیش فرض ندارند. </a:t>
            </a:r>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235</a:t>
            </a:fld>
            <a:endParaRPr lang="en-US">
              <a:solidFill>
                <a:prstClr val="black">
                  <a:tint val="75000"/>
                </a:prstClr>
              </a:solidFill>
            </a:endParaRPr>
          </a:p>
        </p:txBody>
      </p:sp>
    </p:spTree>
    <p:extLst>
      <p:ext uri="{BB962C8B-B14F-4D97-AF65-F5344CB8AC3E}">
        <p14:creationId xmlns:p14="http://schemas.microsoft.com/office/powerpoint/2010/main" xmlns="" val="268056005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noAutofit/>
          </a:bodyPr>
          <a:lstStyle/>
          <a:p>
            <a:r>
              <a:rPr lang="en-US" sz="3200" b="1" dirty="0"/>
              <a:t>Disorders of newborn related to length of gestation or fetal growth</a:t>
            </a:r>
            <a:endParaRPr lang="fa-IR" sz="2000" dirty="0"/>
          </a:p>
        </p:txBody>
      </p:sp>
      <p:sp>
        <p:nvSpPr>
          <p:cNvPr id="3" name="Content Placeholder 2"/>
          <p:cNvSpPr>
            <a:spLocks noGrp="1"/>
          </p:cNvSpPr>
          <p:nvPr>
            <p:ph idx="1"/>
          </p:nvPr>
        </p:nvSpPr>
        <p:spPr/>
        <p:txBody>
          <a:bodyPr/>
          <a:lstStyle/>
          <a:p>
            <a:pPr algn="r" rtl="1"/>
            <a:r>
              <a:rPr lang="fa-IR" dirty="0"/>
              <a:t>این بلوک اختصاص به اختلالات مرتبط با طول مدت بارداری و رشد جنین دارد</a:t>
            </a:r>
            <a:r>
              <a:rPr lang="fa-IR" dirty="0" smtClean="0"/>
              <a:t>.</a:t>
            </a:r>
          </a:p>
          <a:p>
            <a:pPr algn="r" rtl="1"/>
            <a:endParaRPr lang="fa-IR" dirty="0"/>
          </a:p>
          <a:p>
            <a:pPr algn="r" rtl="1"/>
            <a:r>
              <a:rPr lang="fa-IR" dirty="0" smtClean="0"/>
              <a:t>نکته: </a:t>
            </a:r>
            <a:r>
              <a:rPr lang="fa-IR" dirty="0"/>
              <a:t>وقتی هم وزن تولد و هم سن حاملگی در دسترس باشد، اولویت </a:t>
            </a:r>
            <a:r>
              <a:rPr lang="fa-IR" dirty="0" smtClean="0"/>
              <a:t>برای انتخاب </a:t>
            </a:r>
            <a:r>
              <a:rPr lang="fa-IR" dirty="0"/>
              <a:t>باید به وزن تولد داده شود</a:t>
            </a:r>
            <a:r>
              <a:rPr lang="fa-IR" dirty="0" smtClean="0"/>
              <a:t>.</a:t>
            </a:r>
          </a:p>
          <a:p>
            <a:pPr algn="r" rtl="1"/>
            <a:r>
              <a:rPr lang="fa-IR" dirty="0"/>
              <a:t>کدهای این بلوک </a:t>
            </a:r>
            <a:r>
              <a:rPr lang="en-US" dirty="0"/>
              <a:t>Post-Coordination  </a:t>
            </a:r>
            <a:r>
              <a:rPr lang="fa-IR" dirty="0"/>
              <a:t> </a:t>
            </a:r>
            <a:r>
              <a:rPr lang="fa-IR" dirty="0" smtClean="0"/>
              <a:t> پیش فرض ندارند</a:t>
            </a:r>
            <a:r>
              <a:rPr lang="fa-IR" dirty="0"/>
              <a:t>. </a:t>
            </a:r>
          </a:p>
          <a:p>
            <a:pPr algn="r" rtl="1"/>
            <a:endParaRPr lang="fa-IR"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236</a:t>
            </a:fld>
            <a:endParaRPr lang="en-US">
              <a:solidFill>
                <a:prstClr val="black">
                  <a:tint val="75000"/>
                </a:prstClr>
              </a:solidFill>
            </a:endParaRPr>
          </a:p>
        </p:txBody>
      </p:sp>
    </p:spTree>
    <p:extLst>
      <p:ext uri="{BB962C8B-B14F-4D97-AF65-F5344CB8AC3E}">
        <p14:creationId xmlns:p14="http://schemas.microsoft.com/office/powerpoint/2010/main" xmlns="" val="24856177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a:bodyPr>
          <a:lstStyle/>
          <a:p>
            <a:r>
              <a:rPr lang="en-US" b="1" dirty="0"/>
              <a:t>Birth injury</a:t>
            </a:r>
            <a:endParaRPr lang="fa-IR" sz="2800" dirty="0"/>
          </a:p>
        </p:txBody>
      </p:sp>
      <p:sp>
        <p:nvSpPr>
          <p:cNvPr id="3" name="Content Placeholder 2"/>
          <p:cNvSpPr>
            <a:spLocks noGrp="1"/>
          </p:cNvSpPr>
          <p:nvPr>
            <p:ph idx="1"/>
          </p:nvPr>
        </p:nvSpPr>
        <p:spPr>
          <a:xfrm>
            <a:off x="1905000" y="1371601"/>
            <a:ext cx="8229600" cy="4525963"/>
          </a:xfrm>
        </p:spPr>
        <p:txBody>
          <a:bodyPr/>
          <a:lstStyle/>
          <a:p>
            <a:pPr algn="r" rtl="1"/>
            <a:r>
              <a:rPr lang="fa-IR" dirty="0"/>
              <a:t>این بلوک اختصاص به </a:t>
            </a:r>
            <a:r>
              <a:rPr lang="fa-IR" dirty="0">
                <a:solidFill>
                  <a:srgbClr val="FF0000"/>
                </a:solidFill>
              </a:rPr>
              <a:t>صدمات </a:t>
            </a:r>
            <a:r>
              <a:rPr lang="fa-IR" u="sng" dirty="0">
                <a:solidFill>
                  <a:srgbClr val="FF0000"/>
                </a:solidFill>
              </a:rPr>
              <a:t>حین تولد </a:t>
            </a:r>
            <a:r>
              <a:rPr lang="fa-IR" dirty="0"/>
              <a:t>دارد</a:t>
            </a:r>
            <a:r>
              <a:rPr lang="fa-IR" dirty="0" smtClean="0"/>
              <a:t>.</a:t>
            </a:r>
          </a:p>
          <a:p>
            <a:r>
              <a:rPr lang="en-US" dirty="0"/>
              <a:t>A group of conditions </a:t>
            </a:r>
            <a:r>
              <a:rPr lang="en-US" dirty="0" err="1"/>
              <a:t>characterised</a:t>
            </a:r>
            <a:r>
              <a:rPr lang="en-US" dirty="0"/>
              <a:t> by the presence of damage of the tissues and organs of a newly delivered child due to physical pressure or injury during delivery.</a:t>
            </a:r>
          </a:p>
          <a:p>
            <a:pPr algn="r" rtl="1"/>
            <a:endParaRPr lang="fa-IR"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237</a:t>
            </a:fld>
            <a:endParaRPr lang="en-US">
              <a:solidFill>
                <a:prstClr val="black">
                  <a:tint val="75000"/>
                </a:prstClr>
              </a:solidFill>
            </a:endParaRPr>
          </a:p>
        </p:txBody>
      </p:sp>
    </p:spTree>
    <p:extLst>
      <p:ext uri="{BB962C8B-B14F-4D97-AF65-F5344CB8AC3E}">
        <p14:creationId xmlns:p14="http://schemas.microsoft.com/office/powerpoint/2010/main" xmlns="" val="84086495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fontScale="90000"/>
          </a:bodyPr>
          <a:lstStyle/>
          <a:p>
            <a:r>
              <a:rPr lang="fa-IR" dirty="0"/>
              <a:t>نکته</a:t>
            </a:r>
            <a:endParaRPr lang="en-US" dirty="0"/>
          </a:p>
        </p:txBody>
      </p:sp>
      <p:sp>
        <p:nvSpPr>
          <p:cNvPr id="3" name="Content Placeholder 2"/>
          <p:cNvSpPr>
            <a:spLocks noGrp="1"/>
          </p:cNvSpPr>
          <p:nvPr>
            <p:ph idx="1"/>
          </p:nvPr>
        </p:nvSpPr>
        <p:spPr>
          <a:xfrm>
            <a:off x="1981200" y="914401"/>
            <a:ext cx="8229600" cy="5211763"/>
          </a:xfrm>
        </p:spPr>
        <p:txBody>
          <a:bodyPr/>
          <a:lstStyle/>
          <a:p>
            <a:pPr algn="r" rtl="1"/>
            <a:r>
              <a:rPr lang="fa-IR" dirty="0"/>
              <a:t>صدمات حین تولد در فصل </a:t>
            </a:r>
            <a:r>
              <a:rPr lang="fa-IR" dirty="0" smtClean="0"/>
              <a:t>19 </a:t>
            </a:r>
            <a:r>
              <a:rPr lang="fa-IR" dirty="0"/>
              <a:t>قرار می گیرند.</a:t>
            </a:r>
          </a:p>
          <a:p>
            <a:pPr algn="r" rtl="1"/>
            <a:r>
              <a:rPr lang="fa-IR" dirty="0"/>
              <a:t>برای </a:t>
            </a:r>
            <a:r>
              <a:rPr lang="fa-IR" dirty="0" smtClean="0"/>
              <a:t>جستجوی کد در </a:t>
            </a:r>
            <a:r>
              <a:rPr lang="en-US" dirty="0" smtClean="0"/>
              <a:t>coding tool</a:t>
            </a:r>
            <a:r>
              <a:rPr lang="fa-IR" dirty="0" smtClean="0"/>
              <a:t> واژه </a:t>
            </a:r>
            <a:r>
              <a:rPr lang="en-US" dirty="0" smtClean="0"/>
              <a:t>Birth </a:t>
            </a:r>
            <a:r>
              <a:rPr lang="fa-IR" dirty="0" smtClean="0"/>
              <a:t>  را در جستجو باید به نوع صدمه اضافه کرد.</a:t>
            </a:r>
          </a:p>
          <a:p>
            <a:pPr algn="r" rtl="1"/>
            <a:r>
              <a:rPr lang="en-US" dirty="0" err="1" smtClean="0"/>
              <a:t>Postcoordination</a:t>
            </a:r>
            <a:r>
              <a:rPr lang="fa-IR" dirty="0" smtClean="0"/>
              <a:t> در این بلوک شامل موارد زیر است:</a:t>
            </a:r>
          </a:p>
          <a:p>
            <a:r>
              <a:rPr lang="en-US" dirty="0"/>
              <a:t>Laterality</a:t>
            </a:r>
            <a:r>
              <a:rPr lang="en-US" i="1" dirty="0"/>
              <a:t> </a:t>
            </a:r>
            <a:endParaRPr lang="fa-IR" i="1" dirty="0" smtClean="0"/>
          </a:p>
          <a:p>
            <a:r>
              <a:rPr lang="en-US" dirty="0" smtClean="0"/>
              <a:t>Specific anatomy</a:t>
            </a:r>
            <a:endParaRPr lang="fa-IR" dirty="0" smtClean="0"/>
          </a:p>
          <a:p>
            <a:r>
              <a:rPr lang="en-US" dirty="0"/>
              <a:t>Associated with</a:t>
            </a:r>
            <a:endParaRPr lang="fa-IR" dirty="0"/>
          </a:p>
          <a:p>
            <a:endParaRPr lang="en-US"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238</a:t>
            </a:fld>
            <a:endParaRPr lang="en-US">
              <a:solidFill>
                <a:prstClr val="black">
                  <a:tint val="75000"/>
                </a:prstClr>
              </a:solidFill>
            </a:endParaRPr>
          </a:p>
        </p:txBody>
      </p:sp>
    </p:spTree>
    <p:extLst>
      <p:ext uri="{BB962C8B-B14F-4D97-AF65-F5344CB8AC3E}">
        <p14:creationId xmlns:p14="http://schemas.microsoft.com/office/powerpoint/2010/main" xmlns="" val="350869543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a:bodyPr>
          <a:lstStyle/>
          <a:p>
            <a:r>
              <a:rPr lang="en-US" sz="2800" b="1" dirty="0"/>
              <a:t>Infections of the fetus or newborn</a:t>
            </a:r>
            <a:endParaRPr lang="fa-IR" sz="2800" dirty="0"/>
          </a:p>
        </p:txBody>
      </p:sp>
      <p:sp>
        <p:nvSpPr>
          <p:cNvPr id="3" name="Content Placeholder 2"/>
          <p:cNvSpPr>
            <a:spLocks noGrp="1"/>
          </p:cNvSpPr>
          <p:nvPr>
            <p:ph idx="1"/>
          </p:nvPr>
        </p:nvSpPr>
        <p:spPr>
          <a:xfrm>
            <a:off x="1905000" y="1371601"/>
            <a:ext cx="8229600" cy="4525963"/>
          </a:xfrm>
        </p:spPr>
        <p:txBody>
          <a:bodyPr>
            <a:normAutofit fontScale="70000" lnSpcReduction="20000"/>
          </a:bodyPr>
          <a:lstStyle/>
          <a:p>
            <a:pPr algn="r" rtl="1"/>
            <a:r>
              <a:rPr lang="fa-IR" sz="2700" dirty="0"/>
              <a:t>این بلوک اختصاص به </a:t>
            </a:r>
            <a:r>
              <a:rPr lang="fa-IR" sz="2700" dirty="0">
                <a:solidFill>
                  <a:srgbClr val="FF0000"/>
                </a:solidFill>
              </a:rPr>
              <a:t>عفونت های خاص </a:t>
            </a:r>
            <a:r>
              <a:rPr lang="fa-IR" sz="2700" dirty="0"/>
              <a:t>دوره پری ناتال دارد.</a:t>
            </a:r>
          </a:p>
          <a:p>
            <a:pPr algn="r" rtl="1"/>
            <a:r>
              <a:rPr lang="fa-IR" sz="2700" dirty="0"/>
              <a:t>عفونت های استثنا شده از این بلوک عبارتند از:</a:t>
            </a:r>
          </a:p>
          <a:p>
            <a:r>
              <a:rPr lang="en-US" dirty="0"/>
              <a:t/>
            </a:r>
            <a:br>
              <a:rPr lang="en-US" dirty="0"/>
            </a:br>
            <a:r>
              <a:rPr lang="en-US" dirty="0"/>
              <a:t>human immunodeficiency virus [HIV] disease(1C60-1C62.Z)</a:t>
            </a:r>
          </a:p>
          <a:p>
            <a:r>
              <a:rPr lang="en-US" dirty="0"/>
              <a:t>Congenital pneumonia(KB24)</a:t>
            </a:r>
          </a:p>
          <a:p>
            <a:r>
              <a:rPr lang="en-US" dirty="0" smtClean="0"/>
              <a:t>Congenital gonococcal </a:t>
            </a:r>
            <a:r>
              <a:rPr lang="en-US" dirty="0"/>
              <a:t>infection(1A70-1A7Z)</a:t>
            </a:r>
          </a:p>
          <a:p>
            <a:r>
              <a:rPr lang="en-US" dirty="0"/>
              <a:t>Asymptomatic human immunodeficiency virus infection(1C62.0)</a:t>
            </a:r>
          </a:p>
          <a:p>
            <a:r>
              <a:rPr lang="en-US" dirty="0"/>
              <a:t>Gastroenteritis or colitis of infectious origin(1A00-1A40.Z)</a:t>
            </a:r>
          </a:p>
          <a:p>
            <a:r>
              <a:rPr lang="en-US" dirty="0"/>
              <a:t>Laboratory evidence of human immunodeficiency virus(MA14.0</a:t>
            </a:r>
            <a:r>
              <a:rPr lang="en-US" dirty="0" smtClean="0"/>
              <a:t>)</a:t>
            </a:r>
            <a:endParaRPr lang="fa-IR" dirty="0" smtClean="0"/>
          </a:p>
          <a:p>
            <a:r>
              <a:rPr lang="en-US" dirty="0"/>
              <a:t>Congenital syphilis(1A60</a:t>
            </a:r>
            <a:r>
              <a:rPr lang="en-US" dirty="0" smtClean="0"/>
              <a:t>)</a:t>
            </a:r>
          </a:p>
          <a:p>
            <a:r>
              <a:rPr lang="en-US" dirty="0"/>
              <a:t> Tetanus </a:t>
            </a:r>
            <a:r>
              <a:rPr lang="en-US" dirty="0" err="1" smtClean="0"/>
              <a:t>neonatorum</a:t>
            </a:r>
            <a:r>
              <a:rPr lang="en-US" dirty="0" smtClean="0"/>
              <a:t> (</a:t>
            </a:r>
            <a:r>
              <a:rPr lang="en-US" b="1" dirty="0" smtClean="0"/>
              <a:t>1C15)</a:t>
            </a:r>
            <a:endParaRPr lang="en-US" dirty="0"/>
          </a:p>
          <a:p>
            <a:pPr algn="l"/>
            <a:endParaRPr lang="fa-IR" sz="2700"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239</a:t>
            </a:fld>
            <a:endParaRPr lang="en-US">
              <a:solidFill>
                <a:prstClr val="black">
                  <a:tint val="75000"/>
                </a:prstClr>
              </a:solidFill>
            </a:endParaRPr>
          </a:p>
        </p:txBody>
      </p:sp>
    </p:spTree>
    <p:extLst>
      <p:ext uri="{BB962C8B-B14F-4D97-AF65-F5344CB8AC3E}">
        <p14:creationId xmlns:p14="http://schemas.microsoft.com/office/powerpoint/2010/main" xmlns="" val="326321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a:solidFill>
            <a:schemeClr val="accent2">
              <a:lumMod val="20000"/>
              <a:lumOff val="80000"/>
            </a:schemeClr>
          </a:solidFill>
        </p:spPr>
        <p:txBody>
          <a:bodyPr/>
          <a:lstStyle/>
          <a:p>
            <a:r>
              <a:rPr lang="en-US" dirty="0"/>
              <a:t>Parasitic diseases (1F40‑1G2Z)</a:t>
            </a:r>
          </a:p>
        </p:txBody>
      </p:sp>
      <p:sp>
        <p:nvSpPr>
          <p:cNvPr id="3" name="Content Placeholder 2"/>
          <p:cNvSpPr>
            <a:spLocks noGrp="1"/>
          </p:cNvSpPr>
          <p:nvPr>
            <p:ph idx="1"/>
          </p:nvPr>
        </p:nvSpPr>
        <p:spPr/>
        <p:txBody>
          <a:bodyPr/>
          <a:lstStyle/>
          <a:p>
            <a:r>
              <a:rPr lang="fa-IR" dirty="0"/>
              <a:t>بیماری های انگلی مثل:  </a:t>
            </a:r>
          </a:p>
          <a:p>
            <a:pPr algn="l" rtl="0"/>
            <a:r>
              <a:rPr lang="en-US" sz="2000" dirty="0"/>
              <a:t>Malaria </a:t>
            </a:r>
            <a:endParaRPr lang="fa-IR" sz="2000" dirty="0"/>
          </a:p>
          <a:p>
            <a:pPr algn="l" rtl="0"/>
            <a:r>
              <a:rPr lang="en-US" sz="2000" dirty="0" err="1"/>
              <a:t>Leishmaniasis</a:t>
            </a:r>
            <a:r>
              <a:rPr lang="fa-IR" sz="2000" dirty="0"/>
              <a:t>  </a:t>
            </a:r>
          </a:p>
          <a:p>
            <a:pPr algn="l" rtl="0"/>
            <a:r>
              <a:rPr lang="en-US" sz="2000" b="1" dirty="0" err="1"/>
              <a:t>Loiasis</a:t>
            </a:r>
            <a:endParaRPr lang="fa-IR" sz="2000" b="1" dirty="0"/>
          </a:p>
          <a:p>
            <a:pPr algn="l" rtl="0"/>
            <a:r>
              <a:rPr lang="en-US" sz="2000" dirty="0"/>
              <a:t>Hookworm diseases</a:t>
            </a: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24</a:t>
            </a:fld>
            <a:endParaRPr lang="en-US" altLang="en-US">
              <a:latin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977964" y="2230475"/>
            <a:ext cx="2232836" cy="1920240"/>
          </a:xfrm>
          <a:prstGeom prst="rect">
            <a:avLst/>
          </a:prstGeom>
        </p:spPr>
      </p:pic>
      <p:pic>
        <p:nvPicPr>
          <p:cNvPr id="8" name="Picture 7"/>
          <p:cNvPicPr>
            <a:picLocks noChangeAspect="1"/>
          </p:cNvPicPr>
          <p:nvPr/>
        </p:nvPicPr>
        <p:blipFill>
          <a:blip r:embed="rId3"/>
          <a:stretch>
            <a:fillRect/>
          </a:stretch>
        </p:blipFill>
        <p:spPr>
          <a:xfrm>
            <a:off x="7977964" y="4265329"/>
            <a:ext cx="2578832" cy="1767993"/>
          </a:xfrm>
          <a:prstGeom prst="rect">
            <a:avLst/>
          </a:prstGeom>
        </p:spPr>
      </p:pic>
      <p:pic>
        <p:nvPicPr>
          <p:cNvPr id="9" name="Picture 8"/>
          <p:cNvPicPr>
            <a:picLocks noChangeAspect="1"/>
          </p:cNvPicPr>
          <p:nvPr/>
        </p:nvPicPr>
        <p:blipFill>
          <a:blip r:embed="rId4"/>
          <a:stretch>
            <a:fillRect/>
          </a:stretch>
        </p:blipFill>
        <p:spPr>
          <a:xfrm>
            <a:off x="4876801" y="4447352"/>
            <a:ext cx="2847079" cy="1603387"/>
          </a:xfrm>
          <a:prstGeom prst="rect">
            <a:avLst/>
          </a:prstGeom>
        </p:spPr>
      </p:pic>
      <p:pic>
        <p:nvPicPr>
          <p:cNvPr id="10" name="Picture 9"/>
          <p:cNvPicPr>
            <a:picLocks noChangeAspect="1"/>
          </p:cNvPicPr>
          <p:nvPr/>
        </p:nvPicPr>
        <p:blipFill>
          <a:blip r:embed="rId5"/>
          <a:stretch>
            <a:fillRect/>
          </a:stretch>
        </p:blipFill>
        <p:spPr>
          <a:xfrm>
            <a:off x="2063887" y="4247911"/>
            <a:ext cx="2469094" cy="1847248"/>
          </a:xfrm>
          <a:prstGeom prst="rect">
            <a:avLst/>
          </a:prstGeom>
        </p:spPr>
      </p:pic>
    </p:spTree>
    <p:extLst>
      <p:ext uri="{BB962C8B-B14F-4D97-AF65-F5344CB8AC3E}">
        <p14:creationId xmlns:p14="http://schemas.microsoft.com/office/powerpoint/2010/main" xmlns="" val="200539751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Autofit/>
          </a:bodyPr>
          <a:lstStyle/>
          <a:p>
            <a:r>
              <a:rPr lang="en-US" sz="2800" b="1" dirty="0" err="1"/>
              <a:t>Haemorrhagic</a:t>
            </a:r>
            <a:r>
              <a:rPr lang="en-US" sz="2800" b="1" dirty="0"/>
              <a:t> or </a:t>
            </a:r>
            <a:r>
              <a:rPr lang="en-US" sz="2800" b="1" dirty="0" err="1"/>
              <a:t>haematological</a:t>
            </a:r>
            <a:r>
              <a:rPr lang="en-US" sz="2800" b="1" dirty="0"/>
              <a:t> disorders of fetus or newborn</a:t>
            </a:r>
            <a:endParaRPr lang="fa-IR" sz="1800" dirty="0"/>
          </a:p>
        </p:txBody>
      </p:sp>
      <p:sp>
        <p:nvSpPr>
          <p:cNvPr id="3" name="Content Placeholder 2"/>
          <p:cNvSpPr>
            <a:spLocks noGrp="1"/>
          </p:cNvSpPr>
          <p:nvPr>
            <p:ph idx="1"/>
          </p:nvPr>
        </p:nvSpPr>
        <p:spPr>
          <a:xfrm>
            <a:off x="1905000" y="1371601"/>
            <a:ext cx="8229600" cy="4525963"/>
          </a:xfrm>
        </p:spPr>
        <p:txBody>
          <a:bodyPr>
            <a:normAutofit fontScale="85000" lnSpcReduction="20000"/>
          </a:bodyPr>
          <a:lstStyle/>
          <a:p>
            <a:pPr algn="r" rtl="1"/>
            <a:r>
              <a:rPr lang="fa-IR" sz="2400" dirty="0"/>
              <a:t>این بلوک اختصاص به اختلالات خونی و خونریزی دهنده  جنین و ن</a:t>
            </a:r>
            <a:r>
              <a:rPr lang="en-US" sz="2400" dirty="0"/>
              <a:t>,</a:t>
            </a:r>
            <a:r>
              <a:rPr lang="fa-IR" sz="2400" dirty="0"/>
              <a:t>وزاد خاص دوره پری ناتال دارد.</a:t>
            </a:r>
          </a:p>
          <a:p>
            <a:pPr algn="r" rtl="1"/>
            <a:r>
              <a:rPr lang="fa-IR" sz="2400" dirty="0"/>
              <a:t>موارد استثناء از این بلوک:</a:t>
            </a:r>
          </a:p>
          <a:p>
            <a:r>
              <a:rPr lang="en-US" dirty="0"/>
              <a:t>Hereditary </a:t>
            </a:r>
            <a:r>
              <a:rPr lang="en-US" dirty="0" err="1"/>
              <a:t>haemolytic</a:t>
            </a:r>
            <a:r>
              <a:rPr lang="en-US" dirty="0"/>
              <a:t> </a:t>
            </a:r>
            <a:r>
              <a:rPr lang="en-US" dirty="0" err="1"/>
              <a:t>anaemia</a:t>
            </a:r>
            <a:r>
              <a:rPr lang="en-US" dirty="0"/>
              <a:t>(3A10)</a:t>
            </a:r>
          </a:p>
          <a:p>
            <a:r>
              <a:rPr lang="en-US" dirty="0"/>
              <a:t>Gilbert syndrome(5C58.01)</a:t>
            </a:r>
          </a:p>
          <a:p>
            <a:r>
              <a:rPr lang="en-US" dirty="0"/>
              <a:t>Congenital stenosis or stricture of bile ducts(LB20.22)</a:t>
            </a:r>
          </a:p>
          <a:p>
            <a:r>
              <a:rPr lang="en-US" dirty="0" err="1"/>
              <a:t>Crigler-Najjar</a:t>
            </a:r>
            <a:r>
              <a:rPr lang="en-US" dirty="0"/>
              <a:t> syndrome(5C58.00)</a:t>
            </a:r>
          </a:p>
          <a:p>
            <a:r>
              <a:rPr lang="en-US" dirty="0" err="1"/>
              <a:t>Dubin</a:t>
            </a:r>
            <a:r>
              <a:rPr lang="en-US" dirty="0"/>
              <a:t>-Johnson syndrome(5C58.02</a:t>
            </a:r>
            <a:r>
              <a:rPr lang="en-US" dirty="0" smtClean="0"/>
              <a:t>)</a:t>
            </a:r>
            <a:endParaRPr lang="fa-IR" dirty="0" smtClean="0"/>
          </a:p>
          <a:p>
            <a:r>
              <a:rPr lang="en-US" dirty="0"/>
              <a:t>Hereditary Vitamin B12 deficiency </a:t>
            </a:r>
            <a:r>
              <a:rPr lang="en-US" dirty="0" err="1"/>
              <a:t>anaemia</a:t>
            </a:r>
            <a:r>
              <a:rPr lang="en-US" dirty="0"/>
              <a:t>(3A01.0)</a:t>
            </a:r>
          </a:p>
          <a:p>
            <a:r>
              <a:rPr lang="en-US" dirty="0"/>
              <a:t>Neonatal vitamin B12 deficiency </a:t>
            </a:r>
            <a:r>
              <a:rPr lang="en-US" dirty="0" err="1"/>
              <a:t>anaemia</a:t>
            </a:r>
            <a:r>
              <a:rPr lang="en-US" dirty="0"/>
              <a:t>(3A01.1)</a:t>
            </a:r>
          </a:p>
          <a:p>
            <a:r>
              <a:rPr lang="en-US" dirty="0"/>
              <a:t>Congenital or neonatal vitamin B12 deficiency </a:t>
            </a:r>
            <a:r>
              <a:rPr lang="en-US" dirty="0" err="1"/>
              <a:t>anaemia</a:t>
            </a:r>
            <a:r>
              <a:rPr lang="en-US" dirty="0"/>
              <a:t>(3A01.Y)</a:t>
            </a:r>
          </a:p>
          <a:p>
            <a:endParaRPr lang="en-US" dirty="0"/>
          </a:p>
          <a:p>
            <a:pPr algn="l"/>
            <a:endParaRPr lang="fa-IR" sz="2400"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240</a:t>
            </a:fld>
            <a:endParaRPr lang="en-US">
              <a:solidFill>
                <a:prstClr val="black">
                  <a:tint val="75000"/>
                </a:prstClr>
              </a:solidFill>
            </a:endParaRPr>
          </a:p>
        </p:txBody>
      </p:sp>
    </p:spTree>
    <p:extLst>
      <p:ext uri="{BB962C8B-B14F-4D97-AF65-F5344CB8AC3E}">
        <p14:creationId xmlns:p14="http://schemas.microsoft.com/office/powerpoint/2010/main" xmlns="" val="198502856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Autofit/>
          </a:bodyPr>
          <a:lstStyle/>
          <a:p>
            <a:r>
              <a:rPr lang="en-US" sz="2800" b="1" dirty="0"/>
              <a:t>Neurological disorders specific to the perinatal or neonatal period</a:t>
            </a:r>
            <a:endParaRPr lang="fa-IR" sz="1800" dirty="0"/>
          </a:p>
        </p:txBody>
      </p:sp>
      <p:sp>
        <p:nvSpPr>
          <p:cNvPr id="3" name="Content Placeholder 2"/>
          <p:cNvSpPr>
            <a:spLocks noGrp="1"/>
          </p:cNvSpPr>
          <p:nvPr>
            <p:ph idx="1"/>
          </p:nvPr>
        </p:nvSpPr>
        <p:spPr>
          <a:xfrm>
            <a:off x="1905000" y="1371601"/>
            <a:ext cx="8229600" cy="4525963"/>
          </a:xfrm>
        </p:spPr>
        <p:txBody>
          <a:bodyPr/>
          <a:lstStyle/>
          <a:p>
            <a:pPr algn="r" rtl="1"/>
            <a:r>
              <a:rPr lang="fa-IR" sz="2700" dirty="0"/>
              <a:t>این بلوک اختصاص به اختلالات </a:t>
            </a:r>
            <a:r>
              <a:rPr lang="fa-IR" sz="2700" dirty="0">
                <a:solidFill>
                  <a:srgbClr val="FF0000"/>
                </a:solidFill>
              </a:rPr>
              <a:t>سیستم عصبی </a:t>
            </a:r>
            <a:r>
              <a:rPr lang="fa-IR" sz="2700" dirty="0"/>
              <a:t>دوره پری ناتال دارد.</a:t>
            </a:r>
          </a:p>
          <a:p>
            <a:pPr algn="r" rtl="1"/>
            <a:r>
              <a:rPr lang="fa-IR" sz="2700" dirty="0"/>
              <a:t>موارد استثنا از این بلوک:</a:t>
            </a:r>
          </a:p>
          <a:p>
            <a:r>
              <a:rPr lang="en-US" sz="2000" dirty="0"/>
              <a:t>Brain cystic malformations </a:t>
            </a:r>
            <a:r>
              <a:rPr lang="en-US" sz="2000" dirty="0">
                <a:hlinkClick r:id="rId2" tooltip="link to the entity"/>
              </a:rPr>
              <a:t>(LA05.7)</a:t>
            </a:r>
            <a:endParaRPr lang="en-US" sz="2000" dirty="0"/>
          </a:p>
          <a:p>
            <a:r>
              <a:rPr lang="en-US" sz="2000" dirty="0"/>
              <a:t>Neurodevelopmental syndrome due to prenatal alcohol exposure </a:t>
            </a:r>
            <a:r>
              <a:rPr lang="en-US" sz="2000" dirty="0">
                <a:hlinkClick r:id="rId3" tooltip="link to the entity"/>
              </a:rPr>
              <a:t>(6A0Y)</a:t>
            </a:r>
            <a:endParaRPr lang="en-US" sz="2000" dirty="0"/>
          </a:p>
          <a:p>
            <a:pPr algn="l"/>
            <a:endParaRPr lang="fa-IR" sz="2700" dirty="0"/>
          </a:p>
          <a:p>
            <a:pPr algn="r" rtl="1"/>
            <a:r>
              <a:rPr lang="fa-IR" sz="2700" dirty="0"/>
              <a:t>این بلوک </a:t>
            </a:r>
            <a:r>
              <a:rPr lang="en-US" sz="2800" dirty="0" err="1"/>
              <a:t>Postcoordination</a:t>
            </a:r>
            <a:r>
              <a:rPr lang="fa-IR" sz="2800" dirty="0"/>
              <a:t> پیش فرض ندارد</a:t>
            </a:r>
            <a:endParaRPr lang="fa-IR" sz="2700" dirty="0"/>
          </a:p>
          <a:p>
            <a:pPr marL="0" indent="0">
              <a:buNone/>
            </a:pPr>
            <a:endParaRPr lang="fa-IR" sz="2400" b="1" dirty="0"/>
          </a:p>
          <a:p>
            <a:endParaRPr lang="fa-IR" sz="2400" dirty="0"/>
          </a:p>
        </p:txBody>
      </p:sp>
      <p:sp>
        <p:nvSpPr>
          <p:cNvPr id="4" name="Slide Number Placeholder 3"/>
          <p:cNvSpPr>
            <a:spLocks noGrp="1"/>
          </p:cNvSpPr>
          <p:nvPr>
            <p:ph type="sldNum" sz="quarter" idx="12"/>
          </p:nvPr>
        </p:nvSpPr>
        <p:spPr/>
        <p:txBody>
          <a:bodyPr/>
          <a:lstStyle/>
          <a:p>
            <a:pPr defTabSz="914400">
              <a:defRPr/>
            </a:pPr>
            <a:fld id="{20669937-D466-4A04-9338-92B5CDB27A51}" type="slidenum">
              <a:rPr lang="en-US">
                <a:solidFill>
                  <a:prstClr val="black">
                    <a:tint val="75000"/>
                  </a:prstClr>
                </a:solidFill>
              </a:rPr>
              <a:pPr defTabSz="914400">
                <a:defRPr/>
              </a:pPr>
              <a:t>241</a:t>
            </a:fld>
            <a:endParaRPr lang="en-US">
              <a:solidFill>
                <a:prstClr val="black">
                  <a:tint val="75000"/>
                </a:prstClr>
              </a:solidFill>
            </a:endParaRPr>
          </a:p>
        </p:txBody>
      </p:sp>
    </p:spTree>
    <p:extLst>
      <p:ext uri="{BB962C8B-B14F-4D97-AF65-F5344CB8AC3E}">
        <p14:creationId xmlns:p14="http://schemas.microsoft.com/office/powerpoint/2010/main" xmlns="" val="201085280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fontScale="90000"/>
          </a:bodyPr>
          <a:lstStyle/>
          <a:p>
            <a:r>
              <a:rPr lang="en-US" sz="2400" b="1" dirty="0"/>
              <a:t>Respiratory disorders specific to the perinatal or neonatal period</a:t>
            </a:r>
          </a:p>
        </p:txBody>
      </p:sp>
      <p:sp>
        <p:nvSpPr>
          <p:cNvPr id="3" name="Content Placeholder 2"/>
          <p:cNvSpPr>
            <a:spLocks noGrp="1"/>
          </p:cNvSpPr>
          <p:nvPr>
            <p:ph idx="1"/>
          </p:nvPr>
        </p:nvSpPr>
        <p:spPr>
          <a:xfrm>
            <a:off x="1905000" y="1371601"/>
            <a:ext cx="8229600" cy="4525963"/>
          </a:xfrm>
        </p:spPr>
        <p:txBody>
          <a:bodyPr>
            <a:normAutofit/>
          </a:bodyPr>
          <a:lstStyle/>
          <a:p>
            <a:pPr algn="r" rtl="1"/>
            <a:r>
              <a:rPr lang="fa-IR" sz="2400" dirty="0"/>
              <a:t>این بلوک اختصاص به اختلالات تنفسی مختص دوره پری ناتال دارد.</a:t>
            </a:r>
          </a:p>
          <a:p>
            <a:pPr algn="r" rtl="1"/>
            <a:r>
              <a:rPr lang="fa-IR" sz="2400" dirty="0"/>
              <a:t>موارد استثناء از این بلوک:</a:t>
            </a:r>
          </a:p>
          <a:p>
            <a:r>
              <a:rPr lang="en-US" sz="2400" dirty="0" err="1"/>
              <a:t>Choanal</a:t>
            </a:r>
            <a:r>
              <a:rPr lang="en-US" sz="2400" dirty="0"/>
              <a:t> atresia </a:t>
            </a:r>
            <a:r>
              <a:rPr lang="en-US" sz="2400" dirty="0">
                <a:hlinkClick r:id="rId2" tooltip="link to the entity"/>
              </a:rPr>
              <a:t>(LA70.2)</a:t>
            </a:r>
            <a:endParaRPr lang="en-US" sz="2400" dirty="0"/>
          </a:p>
          <a:p>
            <a:r>
              <a:rPr lang="en-US" sz="2400" dirty="0"/>
              <a:t>Congenital hypoplasia of lung </a:t>
            </a:r>
            <a:r>
              <a:rPr lang="en-US" sz="2400" dirty="0">
                <a:hlinkClick r:id="rId3" tooltip="link to the entity"/>
              </a:rPr>
              <a:t>(LA75.2)</a:t>
            </a:r>
            <a:endParaRPr lang="en-US" sz="2400" dirty="0"/>
          </a:p>
          <a:p>
            <a:r>
              <a:rPr lang="en-US" sz="2400" dirty="0"/>
              <a:t>Primary central sleep </a:t>
            </a:r>
            <a:r>
              <a:rPr lang="en-US" sz="2400" dirty="0" err="1"/>
              <a:t>apnoea</a:t>
            </a:r>
            <a:r>
              <a:rPr lang="en-US" sz="2400" dirty="0"/>
              <a:t> of infancy </a:t>
            </a:r>
            <a:r>
              <a:rPr lang="en-US" sz="2400" dirty="0">
                <a:hlinkClick r:id="rId4" tooltip="link to the entity"/>
              </a:rPr>
              <a:t>(7A40.1)</a:t>
            </a:r>
            <a:endParaRPr lang="en-US" sz="2400" dirty="0"/>
          </a:p>
          <a:p>
            <a:r>
              <a:rPr lang="en-US" sz="2400" dirty="0"/>
              <a:t>Primary central sleep </a:t>
            </a:r>
            <a:r>
              <a:rPr lang="en-US" sz="2400" dirty="0" err="1"/>
              <a:t>apnoea</a:t>
            </a:r>
            <a:r>
              <a:rPr lang="en-US" sz="2400" dirty="0"/>
              <a:t> of prematurity </a:t>
            </a:r>
            <a:r>
              <a:rPr lang="en-US" sz="2400" dirty="0">
                <a:hlinkClick r:id="rId5" tooltip="link to the entity"/>
              </a:rPr>
              <a:t>(7A40.2)</a:t>
            </a:r>
            <a:endParaRPr lang="en-US" sz="2400" dirty="0"/>
          </a:p>
          <a:p>
            <a:r>
              <a:rPr lang="en-US" sz="2400" dirty="0"/>
              <a:t>Late acquired pneumonia </a:t>
            </a:r>
            <a:r>
              <a:rPr lang="en-US" sz="2400" dirty="0">
                <a:hlinkClick r:id="rId6" tooltip="link to the entity"/>
              </a:rPr>
              <a:t>(CA40.Y)</a:t>
            </a:r>
            <a:endParaRPr lang="en-US" sz="2400" dirty="0"/>
          </a:p>
          <a:p>
            <a:pPr algn="l"/>
            <a:endParaRPr lang="fa-IR" sz="2400" dirty="0"/>
          </a:p>
        </p:txBody>
      </p:sp>
      <p:sp>
        <p:nvSpPr>
          <p:cNvPr id="4" name="Slide Number Placeholder 3"/>
          <p:cNvSpPr>
            <a:spLocks noGrp="1"/>
          </p:cNvSpPr>
          <p:nvPr>
            <p:ph type="sldNum" sz="quarter" idx="12"/>
          </p:nvPr>
        </p:nvSpPr>
        <p:spPr/>
        <p:txBody>
          <a:bodyPr/>
          <a:lstStyle/>
          <a:p>
            <a:pPr defTabSz="914400">
              <a:defRPr/>
            </a:pPr>
            <a:fld id="{20669937-D466-4A04-9338-92B5CDB27A51}" type="slidenum">
              <a:rPr lang="en-US">
                <a:solidFill>
                  <a:prstClr val="black">
                    <a:tint val="75000"/>
                  </a:prstClr>
                </a:solidFill>
              </a:rPr>
              <a:pPr defTabSz="914400">
                <a:defRPr/>
              </a:pPr>
              <a:t>242</a:t>
            </a:fld>
            <a:endParaRPr lang="en-US">
              <a:solidFill>
                <a:prstClr val="black">
                  <a:tint val="75000"/>
                </a:prstClr>
              </a:solidFill>
            </a:endParaRPr>
          </a:p>
        </p:txBody>
      </p:sp>
    </p:spTree>
    <p:extLst>
      <p:ext uri="{BB962C8B-B14F-4D97-AF65-F5344CB8AC3E}">
        <p14:creationId xmlns:p14="http://schemas.microsoft.com/office/powerpoint/2010/main" xmlns="" val="101227462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bg2">
              <a:lumMod val="90000"/>
            </a:schemeClr>
          </a:solidFill>
        </p:spPr>
        <p:txBody>
          <a:bodyPr>
            <a:normAutofit/>
          </a:bodyPr>
          <a:lstStyle/>
          <a:p>
            <a:r>
              <a:rPr lang="fa-IR" sz="3200" dirty="0"/>
              <a:t>نکته</a:t>
            </a:r>
            <a:endParaRPr lang="en-US" sz="3200" dirty="0"/>
          </a:p>
        </p:txBody>
      </p:sp>
      <p:sp>
        <p:nvSpPr>
          <p:cNvPr id="3" name="Content Placeholder 2"/>
          <p:cNvSpPr>
            <a:spLocks noGrp="1"/>
          </p:cNvSpPr>
          <p:nvPr>
            <p:ph idx="1"/>
          </p:nvPr>
        </p:nvSpPr>
        <p:spPr>
          <a:xfrm>
            <a:off x="1981200" y="1143001"/>
            <a:ext cx="8229600" cy="4525963"/>
          </a:xfrm>
        </p:spPr>
        <p:txBody>
          <a:bodyPr>
            <a:normAutofit/>
          </a:bodyPr>
          <a:lstStyle/>
          <a:p>
            <a:pPr algn="just" rtl="1"/>
            <a:r>
              <a:rPr lang="en-US" sz="2400" b="1" dirty="0"/>
              <a:t>Asphyxia</a:t>
            </a:r>
            <a:r>
              <a:rPr lang="fa-IR" sz="2400" b="1" dirty="0"/>
              <a:t> و وضعیت های مشابه در مورد جنین یا نوزاد مثل </a:t>
            </a:r>
            <a:r>
              <a:rPr lang="en-US" sz="2400" dirty="0"/>
              <a:t>asphyxiation</a:t>
            </a:r>
            <a:r>
              <a:rPr lang="fa-IR" sz="2400" b="1" dirty="0"/>
              <a:t>،</a:t>
            </a:r>
            <a:r>
              <a:rPr lang="en-US" sz="2400" b="1" dirty="0"/>
              <a:t> </a:t>
            </a:r>
            <a:r>
              <a:rPr lang="en-US" sz="2400" dirty="0"/>
              <a:t>anoxia</a:t>
            </a:r>
            <a:r>
              <a:rPr lang="fa-IR" sz="2400" dirty="0"/>
              <a:t>، </a:t>
            </a:r>
            <a:r>
              <a:rPr lang="en-US" sz="2400" dirty="0"/>
              <a:t>fetal distress syndrome</a:t>
            </a:r>
            <a:r>
              <a:rPr lang="fa-IR" sz="2400" dirty="0"/>
              <a:t> ، </a:t>
            </a:r>
            <a:r>
              <a:rPr lang="en-US" sz="2400" dirty="0"/>
              <a:t>intrauterine fetal distress</a:t>
            </a:r>
            <a:r>
              <a:rPr lang="fa-IR" sz="2400" dirty="0"/>
              <a:t> ، </a:t>
            </a:r>
            <a:r>
              <a:rPr lang="en-US" sz="2400" dirty="0"/>
              <a:t>Hypoxia</a:t>
            </a:r>
            <a:r>
              <a:rPr lang="fa-IR" sz="2400" dirty="0"/>
              <a:t> در این بلوک طبقه بندی می شوند.</a:t>
            </a:r>
            <a:endParaRPr lang="en-US" sz="2400" dirty="0"/>
          </a:p>
          <a:p>
            <a:pPr algn="just" rtl="1"/>
            <a:endParaRPr lang="fa-IR" sz="2400" dirty="0"/>
          </a:p>
          <a:p>
            <a:pPr algn="just" rtl="1"/>
            <a:endParaRPr lang="fa-IR" sz="2400" dirty="0"/>
          </a:p>
          <a:p>
            <a:pPr algn="just" rtl="1"/>
            <a:endParaRPr lang="en-US" dirty="0"/>
          </a:p>
          <a:p>
            <a:pPr algn="just"/>
            <a:endParaRPr lang="fa-IR"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243</a:t>
            </a:fld>
            <a:endParaRPr lang="en-US">
              <a:solidFill>
                <a:prstClr val="black">
                  <a:tint val="75000"/>
                </a:prstClr>
              </a:solidFill>
            </a:endParaRPr>
          </a:p>
        </p:txBody>
      </p:sp>
    </p:spTree>
    <p:extLst>
      <p:ext uri="{BB962C8B-B14F-4D97-AF65-F5344CB8AC3E}">
        <p14:creationId xmlns:p14="http://schemas.microsoft.com/office/powerpoint/2010/main" xmlns="" val="32862184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fontScale="90000"/>
          </a:bodyPr>
          <a:lstStyle/>
          <a:p>
            <a:r>
              <a:rPr lang="en-US" sz="2400" b="1" dirty="0"/>
              <a:t>Cardiovascular disorders present in the perinatal or neonatal period</a:t>
            </a:r>
          </a:p>
        </p:txBody>
      </p:sp>
      <p:sp>
        <p:nvSpPr>
          <p:cNvPr id="3" name="Content Placeholder 2"/>
          <p:cNvSpPr>
            <a:spLocks noGrp="1"/>
          </p:cNvSpPr>
          <p:nvPr>
            <p:ph idx="1"/>
          </p:nvPr>
        </p:nvSpPr>
        <p:spPr>
          <a:xfrm>
            <a:off x="1905000" y="1371601"/>
            <a:ext cx="8229600" cy="4525963"/>
          </a:xfrm>
        </p:spPr>
        <p:txBody>
          <a:bodyPr>
            <a:normAutofit/>
          </a:bodyPr>
          <a:lstStyle/>
          <a:p>
            <a:pPr algn="r" rtl="1"/>
            <a:r>
              <a:rPr lang="fa-IR" sz="2400" dirty="0"/>
              <a:t>این بلوک اختصاص به اختلالات قلبی عروقی مختص دوره پری ناتال دارد.</a:t>
            </a:r>
          </a:p>
          <a:p>
            <a:pPr algn="r" rtl="1"/>
            <a:r>
              <a:rPr lang="fa-IR" sz="2400" dirty="0"/>
              <a:t>موارد استثناء از این بلوک:</a:t>
            </a:r>
          </a:p>
          <a:p>
            <a:r>
              <a:rPr lang="en-US" sz="2400" dirty="0"/>
              <a:t>Patent arterial duct (LA8B.4)</a:t>
            </a:r>
            <a:endParaRPr lang="fa-IR" sz="2400" dirty="0"/>
          </a:p>
          <a:p>
            <a:r>
              <a:rPr lang="en-US" sz="2400" dirty="0"/>
              <a:t>congenital malformations of the heart and circulatory system (LA80-LA8Z)</a:t>
            </a:r>
            <a:endParaRPr lang="fa-IR" sz="2400" dirty="0"/>
          </a:p>
          <a:p>
            <a:pPr algn="r" rtl="1"/>
            <a:r>
              <a:rPr lang="fa-IR" sz="2400" dirty="0"/>
              <a:t>به استثنای یک رده سایر رده ها در این بلوک </a:t>
            </a:r>
            <a:r>
              <a:rPr lang="en-US" sz="2400" dirty="0" err="1"/>
              <a:t>Postcoordination</a:t>
            </a:r>
            <a:r>
              <a:rPr lang="fa-IR" sz="2400" dirty="0"/>
              <a:t> پیش فرض ندارند.</a:t>
            </a:r>
          </a:p>
          <a:p>
            <a:pPr algn="r" rtl="1"/>
            <a:endParaRPr lang="en-US" sz="2400" dirty="0"/>
          </a:p>
          <a:p>
            <a:endParaRPr lang="fa-IR" sz="2400" dirty="0"/>
          </a:p>
        </p:txBody>
      </p:sp>
      <p:sp>
        <p:nvSpPr>
          <p:cNvPr id="4" name="Slide Number Placeholder 3"/>
          <p:cNvSpPr>
            <a:spLocks noGrp="1"/>
          </p:cNvSpPr>
          <p:nvPr>
            <p:ph type="sldNum" sz="quarter" idx="12"/>
          </p:nvPr>
        </p:nvSpPr>
        <p:spPr/>
        <p:txBody>
          <a:bodyPr/>
          <a:lstStyle/>
          <a:p>
            <a:pPr defTabSz="914400">
              <a:defRPr/>
            </a:pPr>
            <a:fld id="{20669937-D466-4A04-9338-92B5CDB27A51}" type="slidenum">
              <a:rPr lang="en-US">
                <a:solidFill>
                  <a:prstClr val="black">
                    <a:tint val="75000"/>
                  </a:prstClr>
                </a:solidFill>
              </a:rPr>
              <a:pPr defTabSz="914400">
                <a:defRPr/>
              </a:pPr>
              <a:t>244</a:t>
            </a:fld>
            <a:endParaRPr lang="en-US">
              <a:solidFill>
                <a:prstClr val="black">
                  <a:tint val="75000"/>
                </a:prstClr>
              </a:solidFill>
            </a:endParaRPr>
          </a:p>
        </p:txBody>
      </p:sp>
    </p:spTree>
    <p:extLst>
      <p:ext uri="{BB962C8B-B14F-4D97-AF65-F5344CB8AC3E}">
        <p14:creationId xmlns:p14="http://schemas.microsoft.com/office/powerpoint/2010/main" xmlns="" val="196482986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مثال</a:t>
            </a:r>
            <a:endParaRPr lang="en-US" dirty="0"/>
          </a:p>
        </p:txBody>
      </p:sp>
      <p:sp>
        <p:nvSpPr>
          <p:cNvPr id="3" name="Content Placeholder 2"/>
          <p:cNvSpPr>
            <a:spLocks noGrp="1"/>
          </p:cNvSpPr>
          <p:nvPr>
            <p:ph idx="1"/>
          </p:nvPr>
        </p:nvSpPr>
        <p:spPr/>
        <p:txBody>
          <a:bodyPr/>
          <a:lstStyle/>
          <a:p>
            <a:r>
              <a:rPr lang="en-US" b="1" dirty="0"/>
              <a:t>Neonatal hypotension</a:t>
            </a:r>
            <a:endParaRPr lang="en-US"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245</a:t>
            </a:fld>
            <a:endParaRPr lang="en-US">
              <a:solidFill>
                <a:prstClr val="black">
                  <a:tint val="75000"/>
                </a:prstClr>
              </a:solidFill>
            </a:endParaRPr>
          </a:p>
        </p:txBody>
      </p:sp>
    </p:spTree>
    <p:extLst>
      <p:ext uri="{BB962C8B-B14F-4D97-AF65-F5344CB8AC3E}">
        <p14:creationId xmlns:p14="http://schemas.microsoft.com/office/powerpoint/2010/main" xmlns="" val="7487653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fontScale="90000"/>
          </a:bodyPr>
          <a:lstStyle/>
          <a:p>
            <a:r>
              <a:rPr lang="en-US" sz="2800" b="1" dirty="0"/>
              <a:t>Transitory endocrine or metabolic disorders specific to fetus or newborn</a:t>
            </a:r>
          </a:p>
        </p:txBody>
      </p:sp>
      <p:sp>
        <p:nvSpPr>
          <p:cNvPr id="3" name="Content Placeholder 2"/>
          <p:cNvSpPr>
            <a:spLocks noGrp="1"/>
          </p:cNvSpPr>
          <p:nvPr>
            <p:ph idx="1"/>
          </p:nvPr>
        </p:nvSpPr>
        <p:spPr>
          <a:xfrm>
            <a:off x="1905000" y="1371601"/>
            <a:ext cx="8229600" cy="4525963"/>
          </a:xfrm>
        </p:spPr>
        <p:txBody>
          <a:bodyPr/>
          <a:lstStyle/>
          <a:p>
            <a:pPr algn="r" rtl="1"/>
            <a:r>
              <a:rPr lang="fa-IR" sz="2700" dirty="0"/>
              <a:t>این بلوک اختصاص به اختلالات </a:t>
            </a:r>
            <a:r>
              <a:rPr lang="fa-IR" sz="2700" dirty="0">
                <a:solidFill>
                  <a:srgbClr val="FF0000"/>
                </a:solidFill>
              </a:rPr>
              <a:t>موقت غدد درون ریز </a:t>
            </a:r>
            <a:r>
              <a:rPr lang="fa-IR" sz="2700" dirty="0"/>
              <a:t>و </a:t>
            </a:r>
            <a:r>
              <a:rPr lang="fa-IR" sz="2700" dirty="0">
                <a:solidFill>
                  <a:srgbClr val="FF0000"/>
                </a:solidFill>
              </a:rPr>
              <a:t>متابولیک</a:t>
            </a:r>
            <a:r>
              <a:rPr lang="fa-IR" sz="2700" dirty="0"/>
              <a:t> دوره پری ناتال دارد.</a:t>
            </a:r>
          </a:p>
          <a:p>
            <a:pPr algn="r" rtl="1"/>
            <a:r>
              <a:rPr lang="fa-IR" sz="2800" dirty="0"/>
              <a:t>به رده ها در این بلوک </a:t>
            </a:r>
            <a:r>
              <a:rPr lang="en-US" sz="2800" dirty="0" err="1"/>
              <a:t>Postcoordination</a:t>
            </a:r>
            <a:r>
              <a:rPr lang="fa-IR" sz="2800" dirty="0"/>
              <a:t> پیش فرض ندارند.</a:t>
            </a:r>
          </a:p>
          <a:p>
            <a:pPr algn="r" rtl="1"/>
            <a:endParaRPr lang="fa-IR" sz="2700" dirty="0"/>
          </a:p>
          <a:p>
            <a:pPr marL="0" indent="0">
              <a:buNone/>
            </a:pPr>
            <a:endParaRPr lang="fa-IR" sz="2400" b="1" dirty="0"/>
          </a:p>
          <a:p>
            <a:endParaRPr lang="fa-IR" sz="2400"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246</a:t>
            </a:fld>
            <a:endParaRPr lang="en-US">
              <a:solidFill>
                <a:prstClr val="black">
                  <a:tint val="75000"/>
                </a:prstClr>
              </a:solidFill>
            </a:endParaRPr>
          </a:p>
        </p:txBody>
      </p:sp>
    </p:spTree>
    <p:extLst>
      <p:ext uri="{BB962C8B-B14F-4D97-AF65-F5344CB8AC3E}">
        <p14:creationId xmlns:p14="http://schemas.microsoft.com/office/powerpoint/2010/main" xmlns="" val="255742707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a:bodyPr>
          <a:lstStyle/>
          <a:p>
            <a:r>
              <a:rPr lang="en-US" sz="2800" b="1" dirty="0"/>
              <a:t>Digestive system disorders of fetus or newborn</a:t>
            </a:r>
          </a:p>
        </p:txBody>
      </p:sp>
      <p:sp>
        <p:nvSpPr>
          <p:cNvPr id="3" name="Content Placeholder 2"/>
          <p:cNvSpPr>
            <a:spLocks noGrp="1"/>
          </p:cNvSpPr>
          <p:nvPr>
            <p:ph idx="1"/>
          </p:nvPr>
        </p:nvSpPr>
        <p:spPr>
          <a:xfrm>
            <a:off x="1905000" y="1371601"/>
            <a:ext cx="8229600" cy="4525963"/>
          </a:xfrm>
        </p:spPr>
        <p:txBody>
          <a:bodyPr/>
          <a:lstStyle/>
          <a:p>
            <a:pPr algn="r" rtl="1"/>
            <a:r>
              <a:rPr lang="fa-IR" sz="2700" dirty="0"/>
              <a:t>این بلوک اختصاص به اختلالات  سیستم گوارشی در جنین و نوزاد دارد.</a:t>
            </a:r>
          </a:p>
          <a:p>
            <a:pPr algn="r" rtl="1"/>
            <a:r>
              <a:rPr lang="fa-IR" sz="2700" dirty="0"/>
              <a:t>موارد استثناء از این بلوک:</a:t>
            </a:r>
          </a:p>
          <a:p>
            <a:r>
              <a:rPr lang="en-US" sz="2700" dirty="0" err="1"/>
              <a:t>Hirschsprung</a:t>
            </a:r>
            <a:r>
              <a:rPr lang="en-US" sz="2700" dirty="0"/>
              <a:t> disease (LB16.1)</a:t>
            </a:r>
          </a:p>
          <a:p>
            <a:r>
              <a:rPr lang="en-US" sz="2700" dirty="0"/>
              <a:t>Meconium ileus in unspecified cystic fibrosis (CA25.Z)</a:t>
            </a:r>
            <a:endParaRPr lang="fa-IR" sz="2700" dirty="0"/>
          </a:p>
          <a:p>
            <a:pPr marL="0" indent="0">
              <a:buNone/>
            </a:pPr>
            <a:endParaRPr lang="fa-IR" sz="2400"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247</a:t>
            </a:fld>
            <a:endParaRPr lang="en-US">
              <a:solidFill>
                <a:prstClr val="black">
                  <a:tint val="75000"/>
                </a:prstClr>
              </a:solidFill>
            </a:endParaRPr>
          </a:p>
        </p:txBody>
      </p:sp>
    </p:spTree>
    <p:extLst>
      <p:ext uri="{BB962C8B-B14F-4D97-AF65-F5344CB8AC3E}">
        <p14:creationId xmlns:p14="http://schemas.microsoft.com/office/powerpoint/2010/main" xmlns="" val="17598370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fontScale="90000"/>
          </a:bodyPr>
          <a:lstStyle/>
          <a:p>
            <a:r>
              <a:rPr lang="en-US" sz="2800" b="1" dirty="0"/>
              <a:t>Genitourinary system disorders specific to the perinatal or neonatal period</a:t>
            </a:r>
          </a:p>
        </p:txBody>
      </p:sp>
      <p:sp>
        <p:nvSpPr>
          <p:cNvPr id="3" name="Content Placeholder 2"/>
          <p:cNvSpPr>
            <a:spLocks noGrp="1"/>
          </p:cNvSpPr>
          <p:nvPr>
            <p:ph idx="1"/>
          </p:nvPr>
        </p:nvSpPr>
        <p:spPr>
          <a:xfrm>
            <a:off x="1905000" y="1371601"/>
            <a:ext cx="8229600" cy="4525963"/>
          </a:xfrm>
        </p:spPr>
        <p:txBody>
          <a:bodyPr/>
          <a:lstStyle/>
          <a:p>
            <a:pPr algn="r" rtl="1"/>
            <a:r>
              <a:rPr lang="fa-IR" sz="2700" dirty="0"/>
              <a:t>این بلوک اختصاص به اختلالات  </a:t>
            </a:r>
            <a:r>
              <a:rPr lang="fa-IR" sz="2700" dirty="0">
                <a:solidFill>
                  <a:srgbClr val="FF0000"/>
                </a:solidFill>
              </a:rPr>
              <a:t>دستگاه ادراری تناسلی </a:t>
            </a:r>
            <a:r>
              <a:rPr lang="fa-IR" sz="2700" dirty="0"/>
              <a:t>در جنین و نوزاد دارد.</a:t>
            </a:r>
          </a:p>
          <a:p>
            <a:pPr algn="r" rtl="1"/>
            <a:r>
              <a:rPr lang="fa-IR" sz="2700" dirty="0"/>
              <a:t>از چهار رده در این بلوک یک رده دارای </a:t>
            </a:r>
            <a:r>
              <a:rPr lang="en-US" sz="2400" dirty="0" err="1"/>
              <a:t>Postcoordination</a:t>
            </a:r>
            <a:r>
              <a:rPr lang="fa-IR" sz="2400" dirty="0"/>
              <a:t> پیش فرض است</a:t>
            </a:r>
            <a:r>
              <a:rPr lang="fa-IR" sz="2700" dirty="0"/>
              <a:t> </a:t>
            </a:r>
          </a:p>
          <a:p>
            <a:r>
              <a:rPr lang="fa-IR" sz="2400" b="1" dirty="0"/>
              <a:t> </a:t>
            </a:r>
          </a:p>
          <a:p>
            <a:endParaRPr lang="fa-IR" sz="2400" dirty="0"/>
          </a:p>
        </p:txBody>
      </p:sp>
      <p:sp>
        <p:nvSpPr>
          <p:cNvPr id="4" name="Slide Number Placeholder 3"/>
          <p:cNvSpPr>
            <a:spLocks noGrp="1"/>
          </p:cNvSpPr>
          <p:nvPr>
            <p:ph type="sldNum" sz="quarter" idx="12"/>
          </p:nvPr>
        </p:nvSpPr>
        <p:spPr/>
        <p:txBody>
          <a:bodyPr/>
          <a:lstStyle/>
          <a:p>
            <a:pPr defTabSz="914400">
              <a:defRPr/>
            </a:pPr>
            <a:fld id="{20669937-D466-4A04-9338-92B5CDB27A51}" type="slidenum">
              <a:rPr lang="en-US">
                <a:solidFill>
                  <a:prstClr val="black">
                    <a:tint val="75000"/>
                  </a:prstClr>
                </a:solidFill>
              </a:rPr>
              <a:pPr defTabSz="914400">
                <a:defRPr/>
              </a:pPr>
              <a:t>248</a:t>
            </a:fld>
            <a:endParaRPr lang="en-US">
              <a:solidFill>
                <a:prstClr val="black">
                  <a:tint val="75000"/>
                </a:prstClr>
              </a:solidFill>
            </a:endParaRPr>
          </a:p>
        </p:txBody>
      </p:sp>
    </p:spTree>
    <p:extLst>
      <p:ext uri="{BB962C8B-B14F-4D97-AF65-F5344CB8AC3E}">
        <p14:creationId xmlns:p14="http://schemas.microsoft.com/office/powerpoint/2010/main" xmlns="" val="41455231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fontScale="90000"/>
          </a:bodyPr>
          <a:lstStyle/>
          <a:p>
            <a:r>
              <a:rPr lang="en-US" sz="2800" b="1" dirty="0"/>
              <a:t>Disorders involving the integument of fetus or newborn</a:t>
            </a:r>
          </a:p>
        </p:txBody>
      </p:sp>
      <p:sp>
        <p:nvSpPr>
          <p:cNvPr id="3" name="Content Placeholder 2"/>
          <p:cNvSpPr>
            <a:spLocks noGrp="1"/>
          </p:cNvSpPr>
          <p:nvPr>
            <p:ph idx="1"/>
          </p:nvPr>
        </p:nvSpPr>
        <p:spPr>
          <a:xfrm>
            <a:off x="1905000" y="1371601"/>
            <a:ext cx="8229600" cy="4525963"/>
          </a:xfrm>
        </p:spPr>
        <p:txBody>
          <a:bodyPr>
            <a:normAutofit/>
          </a:bodyPr>
          <a:lstStyle/>
          <a:p>
            <a:pPr algn="r" rtl="1"/>
            <a:r>
              <a:rPr lang="fa-IR" sz="2700" dirty="0"/>
              <a:t>این بلوک اختصاص به اختلالات  </a:t>
            </a:r>
            <a:r>
              <a:rPr lang="fa-IR" sz="2700" dirty="0">
                <a:solidFill>
                  <a:srgbClr val="FF0000"/>
                </a:solidFill>
              </a:rPr>
              <a:t> بافت پوششی </a:t>
            </a:r>
            <a:r>
              <a:rPr lang="fa-IR" sz="2700" dirty="0"/>
              <a:t>در جنین و نوزاد دارد.</a:t>
            </a:r>
          </a:p>
          <a:p>
            <a:pPr algn="r" rtl="1"/>
            <a:r>
              <a:rPr lang="fa-IR" sz="2400" b="1" dirty="0"/>
              <a:t> موارد استثناء از این بلوک:</a:t>
            </a:r>
          </a:p>
          <a:p>
            <a:r>
              <a:rPr lang="en-US" sz="2400" dirty="0"/>
              <a:t>Neonatal dermatoses due to maternal antibodies </a:t>
            </a:r>
            <a:r>
              <a:rPr lang="en-US" sz="2400" dirty="0">
                <a:hlinkClick r:id="rId2" tooltip="link to the entity"/>
              </a:rPr>
              <a:t>(KA07)</a:t>
            </a:r>
            <a:endParaRPr lang="en-US" sz="2400" dirty="0"/>
          </a:p>
          <a:p>
            <a:endParaRPr lang="en-US" sz="2000" b="1" dirty="0"/>
          </a:p>
          <a:p>
            <a:endParaRPr lang="en-US" sz="2000" b="1" dirty="0"/>
          </a:p>
          <a:p>
            <a:endParaRPr lang="en-US" sz="2000" b="1" dirty="0"/>
          </a:p>
          <a:p>
            <a:r>
              <a:rPr lang="en-US" b="1" dirty="0"/>
              <a:t/>
            </a:r>
            <a:br>
              <a:rPr lang="en-US" b="1" dirty="0"/>
            </a:br>
            <a:r>
              <a:rPr lang="en-US" sz="2400" dirty="0"/>
              <a:t/>
            </a:r>
            <a:br>
              <a:rPr lang="en-US" sz="2400" dirty="0"/>
            </a:br>
            <a:endParaRPr lang="fa-IR" sz="2400" b="1" dirty="0"/>
          </a:p>
          <a:p>
            <a:endParaRPr lang="fa-IR" sz="2400"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249</a:t>
            </a:fld>
            <a:endParaRPr lang="en-US">
              <a:solidFill>
                <a:prstClr val="black">
                  <a:tint val="75000"/>
                </a:prstClr>
              </a:solidFill>
            </a:endParaRPr>
          </a:p>
        </p:txBody>
      </p:sp>
    </p:spTree>
    <p:extLst>
      <p:ext uri="{BB962C8B-B14F-4D97-AF65-F5344CB8AC3E}">
        <p14:creationId xmlns:p14="http://schemas.microsoft.com/office/powerpoint/2010/main" xmlns="" val="2204234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dirty="0"/>
              <a:t>Sepsis (1G40‑1G41) </a:t>
            </a:r>
          </a:p>
        </p:txBody>
      </p:sp>
      <p:sp>
        <p:nvSpPr>
          <p:cNvPr id="3" name="Content Placeholder 2"/>
          <p:cNvSpPr>
            <a:spLocks noGrp="1"/>
          </p:cNvSpPr>
          <p:nvPr>
            <p:ph idx="1"/>
          </p:nvPr>
        </p:nvSpPr>
        <p:spPr/>
        <p:txBody>
          <a:bodyPr/>
          <a:lstStyle/>
          <a:p>
            <a:r>
              <a:rPr lang="fa-IR" b="1" dirty="0"/>
              <a:t>نکته:</a:t>
            </a:r>
          </a:p>
          <a:p>
            <a:r>
              <a:rPr lang="fa-IR" dirty="0"/>
              <a:t>ابتدا باید به عفونت( باکتریایی، ویروسی، قارچی و یا انگلی) ایجاد کننده </a:t>
            </a:r>
            <a:r>
              <a:rPr lang="en-US" dirty="0"/>
              <a:t>sepsis</a:t>
            </a:r>
            <a:r>
              <a:rPr lang="fa-IR" dirty="0"/>
              <a:t> کد اختصاص داد </a:t>
            </a:r>
          </a:p>
          <a:p>
            <a:r>
              <a:rPr lang="fa-IR" dirty="0"/>
              <a:t> دوم در کدگذاری </a:t>
            </a:r>
            <a:r>
              <a:rPr lang="en-US" dirty="0"/>
              <a:t>sepsis</a:t>
            </a:r>
            <a:r>
              <a:rPr lang="fa-IR" dirty="0"/>
              <a:t> باید مدنظر گرفته شود که </a:t>
            </a:r>
            <a:r>
              <a:rPr lang="en-US" dirty="0"/>
              <a:t>sepsis</a:t>
            </a:r>
            <a:r>
              <a:rPr lang="fa-IR" dirty="0"/>
              <a:t> با یا بدون </a:t>
            </a:r>
            <a:r>
              <a:rPr lang="en-US" dirty="0"/>
              <a:t>septic shock </a:t>
            </a:r>
            <a:r>
              <a:rPr lang="fa-IR" dirty="0"/>
              <a:t> بوده است.</a:t>
            </a:r>
          </a:p>
          <a:p>
            <a:r>
              <a:rPr lang="fa-IR" dirty="0"/>
              <a:t>نکته: سپسیس دوره نفاسی، سپسیس دوره پری ناتال در لین بلوک کدگذاری نمی شوند:</a:t>
            </a:r>
          </a:p>
          <a:p>
            <a:pPr algn="l" rtl="0"/>
            <a:r>
              <a:rPr lang="en-US" sz="1800">
                <a:solidFill>
                  <a:srgbClr val="000000"/>
                </a:solidFill>
                <a:latin typeface="ArialMT"/>
              </a:rPr>
              <a:t>Puerperal sepsis (JB40.0)</a:t>
            </a:r>
            <a:br>
              <a:rPr lang="en-US" sz="1800">
                <a:solidFill>
                  <a:srgbClr val="000000"/>
                </a:solidFill>
                <a:latin typeface="ArialMT"/>
              </a:rPr>
            </a:br>
            <a:r>
              <a:rPr lang="en-US" sz="1800">
                <a:solidFill>
                  <a:srgbClr val="000000"/>
                </a:solidFill>
                <a:latin typeface="ArialMT"/>
              </a:rPr>
              <a:t>Sepsis of fetus or newborn (KA60)</a:t>
            </a:r>
            <a:r>
              <a:rPr lang="en-US"/>
              <a:t> </a:t>
            </a:r>
            <a:br>
              <a:rPr lang="en-US"/>
            </a:br>
            <a:endParaRPr lang="fa-IR" dirty="0"/>
          </a:p>
          <a:p>
            <a:endParaRPr lang="en-US"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25</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16796713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a:bodyPr>
          <a:lstStyle/>
          <a:p>
            <a:r>
              <a:rPr lang="en-US" sz="2800" dirty="0"/>
              <a:t>Disturbances of temperature regulation of newborn</a:t>
            </a:r>
            <a:endParaRPr lang="fa-IR" sz="2800" dirty="0"/>
          </a:p>
        </p:txBody>
      </p:sp>
      <p:sp>
        <p:nvSpPr>
          <p:cNvPr id="3" name="Content Placeholder 2"/>
          <p:cNvSpPr>
            <a:spLocks noGrp="1"/>
          </p:cNvSpPr>
          <p:nvPr>
            <p:ph idx="1"/>
          </p:nvPr>
        </p:nvSpPr>
        <p:spPr>
          <a:xfrm>
            <a:off x="1905000" y="1371601"/>
            <a:ext cx="8229600" cy="4525963"/>
          </a:xfrm>
        </p:spPr>
        <p:txBody>
          <a:bodyPr/>
          <a:lstStyle/>
          <a:p>
            <a:pPr algn="r" rtl="1"/>
            <a:r>
              <a:rPr lang="fa-IR" sz="2700" dirty="0"/>
              <a:t>این بلوک اختصاص به اختلالات  </a:t>
            </a:r>
            <a:r>
              <a:rPr lang="fa-IR" sz="2700" dirty="0">
                <a:solidFill>
                  <a:srgbClr val="FF0000"/>
                </a:solidFill>
              </a:rPr>
              <a:t>تنظیم دمای بدن </a:t>
            </a:r>
            <a:r>
              <a:rPr lang="fa-IR" sz="2700" dirty="0"/>
              <a:t>در جنین و نوزاد دارد.</a:t>
            </a:r>
          </a:p>
          <a:p>
            <a:pPr algn="r" rtl="1"/>
            <a:r>
              <a:rPr lang="fa-IR" sz="2700" dirty="0"/>
              <a:t>رده های این بلوک دارای </a:t>
            </a:r>
            <a:r>
              <a:rPr lang="en-US" dirty="0" err="1"/>
              <a:t>Postcoordination</a:t>
            </a:r>
            <a:r>
              <a:rPr lang="en-US" dirty="0"/>
              <a:t> </a:t>
            </a:r>
            <a:r>
              <a:rPr lang="fa-IR" dirty="0" smtClean="0"/>
              <a:t> پیش فرض نیستند.</a:t>
            </a:r>
            <a:endParaRPr lang="fa-IR" sz="2700" dirty="0"/>
          </a:p>
          <a:p>
            <a:r>
              <a:rPr lang="fa-IR" sz="2400" b="1" dirty="0"/>
              <a:t> </a:t>
            </a:r>
          </a:p>
          <a:p>
            <a:endParaRPr lang="fa-IR" sz="2400" dirty="0"/>
          </a:p>
        </p:txBody>
      </p:sp>
      <p:sp>
        <p:nvSpPr>
          <p:cNvPr id="4" name="Slide Number Placeholder 3"/>
          <p:cNvSpPr>
            <a:spLocks noGrp="1"/>
          </p:cNvSpPr>
          <p:nvPr>
            <p:ph type="sldNum" sz="quarter" idx="12"/>
          </p:nvPr>
        </p:nvSpPr>
        <p:spPr/>
        <p:txBody>
          <a:bodyPr/>
          <a:lstStyle/>
          <a:p>
            <a:pPr defTabSz="914400">
              <a:defRPr/>
            </a:pPr>
            <a:fld id="{20669937-D466-4A04-9338-92B5CDB27A51}" type="slidenum">
              <a:rPr lang="en-US">
                <a:solidFill>
                  <a:prstClr val="black">
                    <a:tint val="75000"/>
                  </a:prstClr>
                </a:solidFill>
              </a:rPr>
              <a:pPr defTabSz="914400">
                <a:defRPr/>
              </a:pPr>
              <a:t>250</a:t>
            </a:fld>
            <a:endParaRPr lang="en-US">
              <a:solidFill>
                <a:prstClr val="black">
                  <a:tint val="75000"/>
                </a:prstClr>
              </a:solidFill>
            </a:endParaRPr>
          </a:p>
        </p:txBody>
      </p:sp>
    </p:spTree>
    <p:extLst>
      <p:ext uri="{BB962C8B-B14F-4D97-AF65-F5344CB8AC3E}">
        <p14:creationId xmlns:p14="http://schemas.microsoft.com/office/powerpoint/2010/main" xmlns="" val="337380258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a:solidFill>
            <a:schemeClr val="accent3">
              <a:lumMod val="40000"/>
              <a:lumOff val="60000"/>
            </a:schemeClr>
          </a:solidFill>
        </p:spPr>
        <p:txBody>
          <a:bodyPr>
            <a:normAutofit/>
          </a:bodyPr>
          <a:lstStyle/>
          <a:p>
            <a:r>
              <a:rPr lang="en-US" sz="2800" b="1" dirty="0"/>
              <a:t>Certain disorders originating in the perinatal period</a:t>
            </a:r>
          </a:p>
        </p:txBody>
      </p:sp>
      <p:sp>
        <p:nvSpPr>
          <p:cNvPr id="3" name="Content Placeholder 2"/>
          <p:cNvSpPr>
            <a:spLocks noGrp="1"/>
          </p:cNvSpPr>
          <p:nvPr>
            <p:ph idx="1"/>
          </p:nvPr>
        </p:nvSpPr>
        <p:spPr>
          <a:xfrm>
            <a:off x="1905000" y="1371601"/>
            <a:ext cx="8229600" cy="4525963"/>
          </a:xfrm>
        </p:spPr>
        <p:txBody>
          <a:bodyPr>
            <a:normAutofit/>
          </a:bodyPr>
          <a:lstStyle/>
          <a:p>
            <a:pPr algn="r" rtl="1"/>
            <a:r>
              <a:rPr lang="fa-IR" sz="2700" dirty="0"/>
              <a:t>این بلوک اختصاص به </a:t>
            </a:r>
            <a:r>
              <a:rPr lang="fa-IR" sz="2700" dirty="0">
                <a:solidFill>
                  <a:srgbClr val="FF0000"/>
                </a:solidFill>
              </a:rPr>
              <a:t>سایر</a:t>
            </a:r>
            <a:r>
              <a:rPr lang="fa-IR" sz="2700" dirty="0"/>
              <a:t> بیماری های خاص منشا گرفته از دوره پری ناتال دارد. بیماری هایی مثل:</a:t>
            </a:r>
          </a:p>
          <a:p>
            <a:pPr algn="r" rtl="1"/>
            <a:r>
              <a:rPr lang="fa-IR" sz="2700" dirty="0"/>
              <a:t>سندرم محرومیت در نوزادان متولد شده از مادران دارای اعتیاد</a:t>
            </a:r>
          </a:p>
          <a:p>
            <a:pPr algn="r" rtl="1"/>
            <a:r>
              <a:rPr lang="fa-IR" sz="2700" dirty="0"/>
              <a:t>آسیب جنین در اثر عوارض جراحی بر روی جنین در هنگام بارداری</a:t>
            </a:r>
          </a:p>
          <a:p>
            <a:pPr algn="r" rtl="1"/>
            <a:r>
              <a:rPr lang="fa-IR" sz="2700" dirty="0"/>
              <a:t>مشکل شیر خوردن نوزاد</a:t>
            </a:r>
          </a:p>
          <a:p>
            <a:pPr algn="r" rtl="1"/>
            <a:r>
              <a:rPr lang="fa-IR" sz="2700" dirty="0"/>
              <a:t>مرگ جنین داخل رحم</a:t>
            </a:r>
          </a:p>
          <a:p>
            <a:endParaRPr lang="fa-IR" sz="2700" dirty="0"/>
          </a:p>
          <a:p>
            <a:endParaRPr lang="fa-IR" sz="2400"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251</a:t>
            </a:fld>
            <a:endParaRPr lang="en-US">
              <a:solidFill>
                <a:prstClr val="black">
                  <a:tint val="75000"/>
                </a:prstClr>
              </a:solidFill>
            </a:endParaRPr>
          </a:p>
        </p:txBody>
      </p:sp>
    </p:spTree>
    <p:extLst>
      <p:ext uri="{BB962C8B-B14F-4D97-AF65-F5344CB8AC3E}">
        <p14:creationId xmlns:p14="http://schemas.microsoft.com/office/powerpoint/2010/main" xmlns="" val="52592179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a-IR" dirty="0">
                <a:solidFill>
                  <a:srgbClr val="FFFF00"/>
                </a:solidFill>
              </a:rPr>
              <a:t>تعاريف مربط</a:t>
            </a:r>
          </a:p>
        </p:txBody>
      </p:sp>
      <p:sp>
        <p:nvSpPr>
          <p:cNvPr id="6" name="Subtitle 5"/>
          <p:cNvSpPr>
            <a:spLocks noGrp="1"/>
          </p:cNvSpPr>
          <p:nvPr>
            <p:ph type="subTitle" idx="1"/>
          </p:nvPr>
        </p:nvSpPr>
        <p:spPr/>
        <p:txBody>
          <a:bodyPr/>
          <a:lstStyle/>
          <a:p>
            <a:endParaRPr lang="fa-IR"/>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252</a:t>
            </a:fld>
            <a:endParaRPr lang="en-US">
              <a:solidFill>
                <a:prstClr val="black">
                  <a:tint val="75000"/>
                </a:prstClr>
              </a:solidFill>
            </a:endParaRPr>
          </a:p>
        </p:txBody>
      </p:sp>
    </p:spTree>
    <p:extLst>
      <p:ext uri="{BB962C8B-B14F-4D97-AF65-F5344CB8AC3E}">
        <p14:creationId xmlns:p14="http://schemas.microsoft.com/office/powerpoint/2010/main" xmlns="" val="78157508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228600"/>
            <a:ext cx="8686800" cy="6400800"/>
          </a:xfrm>
          <a:solidFill>
            <a:srgbClr val="FFFF00"/>
          </a:solidFill>
        </p:spPr>
        <p:txBody>
          <a:bodyPr>
            <a:normAutofit/>
          </a:bodyPr>
          <a:lstStyle/>
          <a:p>
            <a:pPr algn="just" rtl="1">
              <a:buNone/>
            </a:pPr>
            <a:r>
              <a:rPr lang="fa-IR" sz="3500" b="1" dirty="0"/>
              <a:t>دستورالعمل هایی برای ثبت گواهی فوت و قوانین کدگذاری آنها</a:t>
            </a:r>
          </a:p>
          <a:p>
            <a:pPr algn="r" rtl="1">
              <a:buNone/>
            </a:pPr>
            <a:r>
              <a:rPr lang="fa-IR" dirty="0"/>
              <a:t>دوره پری ناتال: دوره زمانی  22 هقته کامل (154 روز) حاملگی تا یک هفته پس از تولد</a:t>
            </a:r>
          </a:p>
          <a:p>
            <a:pPr algn="r" rtl="1">
              <a:buNone/>
            </a:pPr>
            <a:r>
              <a:rPr lang="fa-IR" dirty="0"/>
              <a:t>دوره </a:t>
            </a:r>
            <a:r>
              <a:rPr lang="en-US" dirty="0"/>
              <a:t>neonatal </a:t>
            </a:r>
            <a:r>
              <a:rPr lang="fa-IR" dirty="0"/>
              <a:t>: دوره زمانی از تولد تا 28 روز کامل. مرگ دوره نئوناتال را باید به دو زیر گروه تقسیم کرد:</a:t>
            </a:r>
          </a:p>
          <a:p>
            <a:pPr algn="r" rtl="1">
              <a:buNone/>
            </a:pPr>
            <a:r>
              <a:rPr lang="en-US" dirty="0"/>
              <a:t>Early neonatal death</a:t>
            </a:r>
            <a:r>
              <a:rPr lang="fa-IR" dirty="0"/>
              <a:t>: مرگ از تولد تا یک هفتگی</a:t>
            </a:r>
          </a:p>
          <a:p>
            <a:pPr algn="r" rtl="1">
              <a:buNone/>
            </a:pPr>
            <a:r>
              <a:rPr lang="en-US" dirty="0"/>
              <a:t>Late neonatal death</a:t>
            </a:r>
            <a:r>
              <a:rPr lang="fa-IR" dirty="0"/>
              <a:t>: مرگ  هشت روزه تا 28 روزه</a:t>
            </a:r>
          </a:p>
          <a:p>
            <a:pPr algn="r" rtl="1">
              <a:buNone/>
            </a:pPr>
            <a:r>
              <a:rPr lang="fa-IR" dirty="0"/>
              <a:t>گواهی فوت مربوط به مرگ در روز اول زندگی باید شامل تاریخ و ساعت دقیق مرگ باشد اما از روز دوم به بعد فقط ثبت روز مرگ کفایت می کند. </a:t>
            </a:r>
          </a:p>
          <a:p>
            <a:pPr algn="r" rtl="1">
              <a:buNone/>
            </a:pPr>
            <a:endParaRPr lang="fa-IR" dirty="0"/>
          </a:p>
          <a:p>
            <a:pPr algn="just" rtl="1">
              <a:buNone/>
            </a:pPr>
            <a:endParaRPr lang="en-US" dirty="0"/>
          </a:p>
          <a:p>
            <a:pPr algn="just" rtl="1">
              <a:buNone/>
            </a:pPr>
            <a:endParaRPr lang="en-US" dirty="0"/>
          </a:p>
        </p:txBody>
      </p:sp>
      <p:sp>
        <p:nvSpPr>
          <p:cNvPr id="4" name="Slide Number Placeholder 3"/>
          <p:cNvSpPr>
            <a:spLocks noGrp="1"/>
          </p:cNvSpPr>
          <p:nvPr>
            <p:ph type="sldNum" sz="quarter" idx="12"/>
          </p:nvPr>
        </p:nvSpPr>
        <p:spPr/>
        <p:txBody>
          <a:bodyPr/>
          <a:lstStyle/>
          <a:p>
            <a:pPr defTabSz="914400"/>
            <a:fld id="{20669937-D466-4A04-9338-92B5CDB27A51}" type="slidenum">
              <a:rPr lang="en-US">
                <a:solidFill>
                  <a:prstClr val="black">
                    <a:tint val="75000"/>
                  </a:prstClr>
                </a:solidFill>
              </a:rPr>
              <a:pPr defTabSz="914400"/>
              <a:t>253</a:t>
            </a:fld>
            <a:endParaRPr lang="en-US">
              <a:solidFill>
                <a:prstClr val="black">
                  <a:tint val="75000"/>
                </a:prstClr>
              </a:solidFill>
            </a:endParaRPr>
          </a:p>
        </p:txBody>
      </p:sp>
    </p:spTree>
    <p:extLst>
      <p:ext uri="{BB962C8B-B14F-4D97-AF65-F5344CB8AC3E}">
        <p14:creationId xmlns:p14="http://schemas.microsoft.com/office/powerpoint/2010/main" xmlns="" val="232554824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76CA4-444E-401B-BC1F-4A9C5CB65F78}"/>
              </a:ext>
            </a:extLst>
          </p:cNvPr>
          <p:cNvSpPr>
            <a:spLocks noGrp="1"/>
          </p:cNvSpPr>
          <p:nvPr>
            <p:ph type="ctrTitle"/>
          </p:nvPr>
        </p:nvSpPr>
        <p:spPr>
          <a:xfrm>
            <a:off x="6096000" y="1540972"/>
            <a:ext cx="4572000" cy="1450356"/>
          </a:xfrm>
          <a:solidFill>
            <a:srgbClr val="99CCFF"/>
          </a:solidFill>
        </p:spPr>
        <p:txBody>
          <a:bodyPr>
            <a:normAutofit/>
          </a:bodyPr>
          <a:lstStyle/>
          <a:p>
            <a:r>
              <a:rPr lang="fa-IR" sz="7200" b="1" dirty="0">
                <a:cs typeface="B Nazanin" panose="00000400000000000000" pitchFamily="2" charset="-78"/>
              </a:rPr>
              <a:t>فصل 22 </a:t>
            </a:r>
            <a:endParaRPr lang="en-US" sz="7200" b="1" dirty="0"/>
          </a:p>
        </p:txBody>
      </p:sp>
      <p:sp>
        <p:nvSpPr>
          <p:cNvPr id="3" name="Subtitle 2">
            <a:extLst>
              <a:ext uri="{FF2B5EF4-FFF2-40B4-BE49-F238E27FC236}">
                <a16:creationId xmlns:a16="http://schemas.microsoft.com/office/drawing/2014/main" xmlns="" id="{6E5147C4-B331-47B7-86F9-0DCEBB4382D9}"/>
              </a:ext>
            </a:extLst>
          </p:cNvPr>
          <p:cNvSpPr>
            <a:spLocks noGrp="1"/>
          </p:cNvSpPr>
          <p:nvPr>
            <p:ph type="subTitle" idx="1"/>
          </p:nvPr>
        </p:nvSpPr>
        <p:spPr>
          <a:xfrm>
            <a:off x="5136827" y="3246896"/>
            <a:ext cx="6927742" cy="1270419"/>
          </a:xfrm>
        </p:spPr>
        <p:txBody>
          <a:bodyPr>
            <a:normAutofit fontScale="55000" lnSpcReduction="20000"/>
          </a:bodyPr>
          <a:lstStyle/>
          <a:p>
            <a:pPr rtl="1"/>
            <a:r>
              <a:rPr lang="fa-IR" sz="3600" b="1" dirty="0">
                <a:solidFill>
                  <a:schemeClr val="accent6">
                    <a:lumMod val="50000"/>
                  </a:schemeClr>
                </a:solidFill>
                <a:cs typeface="B Nazanin" panose="00000400000000000000" pitchFamily="2" charset="-78"/>
              </a:rPr>
              <a:t>آسیب ها، مسمومیت ها و سایر پیامدهای علت خارجی</a:t>
            </a:r>
          </a:p>
          <a:p>
            <a:pPr rtl="1"/>
            <a:endParaRPr lang="fa-IR" sz="3600" b="1" dirty="0">
              <a:solidFill>
                <a:schemeClr val="accent6">
                  <a:lumMod val="50000"/>
                </a:schemeClr>
              </a:solidFill>
              <a:cs typeface="B Nazanin" panose="00000400000000000000" pitchFamily="2" charset="-78"/>
            </a:endParaRPr>
          </a:p>
          <a:p>
            <a:pPr rtl="1"/>
            <a:r>
              <a:rPr lang="en-US" sz="3600" b="1" i="0" dirty="0">
                <a:solidFill>
                  <a:schemeClr val="accent6">
                    <a:lumMod val="50000"/>
                  </a:schemeClr>
                </a:solidFill>
                <a:effectLst/>
                <a:latin typeface="Arial" panose="020B0604020202020204" pitchFamily="34" charset="0"/>
              </a:rPr>
              <a:t>Injury, poisoning and certain other consequences of external causes</a:t>
            </a:r>
          </a:p>
        </p:txBody>
      </p:sp>
      <p:grpSp>
        <p:nvGrpSpPr>
          <p:cNvPr id="4" name="Group 3">
            <a:extLst>
              <a:ext uri="{FF2B5EF4-FFF2-40B4-BE49-F238E27FC236}">
                <a16:creationId xmlns:a16="http://schemas.microsoft.com/office/drawing/2014/main" xmlns="" id="{7BD516BC-AD22-4864-96B4-197B2CEE18FD}"/>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53274228-A843-4337-A04A-C77172405E90}"/>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D6FD5D99-C9BB-4FC3-ACA3-146945728EC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grpSp>
        <p:nvGrpSpPr>
          <p:cNvPr id="8" name="Group 7">
            <a:extLst>
              <a:ext uri="{FF2B5EF4-FFF2-40B4-BE49-F238E27FC236}">
                <a16:creationId xmlns:a16="http://schemas.microsoft.com/office/drawing/2014/main" xmlns="" id="{F0049225-E8AB-4077-AFA4-53F39FAD223A}"/>
              </a:ext>
            </a:extLst>
          </p:cNvPr>
          <p:cNvGrpSpPr/>
          <p:nvPr/>
        </p:nvGrpSpPr>
        <p:grpSpPr>
          <a:xfrm>
            <a:off x="9472716" y="5905762"/>
            <a:ext cx="1157027" cy="854786"/>
            <a:chOff x="-838763" y="3657600"/>
            <a:chExt cx="1756064" cy="1169881"/>
          </a:xfrm>
        </p:grpSpPr>
        <p:pic>
          <p:nvPicPr>
            <p:cNvPr id="9" name="Picture 8">
              <a:extLst>
                <a:ext uri="{FF2B5EF4-FFF2-40B4-BE49-F238E27FC236}">
                  <a16:creationId xmlns:a16="http://schemas.microsoft.com/office/drawing/2014/main" xmlns="" id="{E8309927-3066-40FB-A0C8-1D2CB02B0262}"/>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a:off x="-330777" y="3657600"/>
              <a:ext cx="613094" cy="601947"/>
            </a:xfrm>
            <a:prstGeom prst="rect">
              <a:avLst/>
            </a:prstGeom>
          </p:spPr>
        </p:pic>
        <p:sp>
          <p:nvSpPr>
            <p:cNvPr id="11" name="TextBox 10">
              <a:extLst>
                <a:ext uri="{FF2B5EF4-FFF2-40B4-BE49-F238E27FC236}">
                  <a16:creationId xmlns:a16="http://schemas.microsoft.com/office/drawing/2014/main" xmlns="" id="{15EE1C14-AEA9-4FC5-B965-026717B14265}"/>
                </a:ext>
              </a:extLst>
            </p:cNvPr>
            <p:cNvSpPr txBox="1"/>
            <p:nvPr/>
          </p:nvSpPr>
          <p:spPr>
            <a:xfrm>
              <a:off x="-838763" y="4258821"/>
              <a:ext cx="1756064" cy="568660"/>
            </a:xfrm>
            <a:prstGeom prst="rect">
              <a:avLst/>
            </a:prstGeom>
            <a:noFill/>
          </p:spPr>
          <p:txBody>
            <a:bodyPr wrap="square" rtlCol="0">
              <a:spAutoFit/>
            </a:bodyPr>
            <a:lstStyle/>
            <a:p>
              <a:pPr algn="ctr" defTabSz="914400"/>
              <a:r>
                <a:rPr lang="en-US" sz="700" dirty="0">
                  <a:solidFill>
                    <a:srgbClr val="5B9BD5">
                      <a:lumMod val="75000"/>
                    </a:srgbClr>
                  </a:solidFill>
                </a:rPr>
                <a:t>Islamic Republic of Iran</a:t>
              </a:r>
            </a:p>
            <a:p>
              <a:pPr algn="ctr" defTabSz="914400"/>
              <a:r>
                <a:rPr lang="en-US" sz="700" dirty="0">
                  <a:solidFill>
                    <a:srgbClr val="5B9BD5">
                      <a:lumMod val="75000"/>
                    </a:srgbClr>
                  </a:solidFill>
                </a:rPr>
                <a:t>Ministry of Health and Medical Education</a:t>
              </a:r>
            </a:p>
          </p:txBody>
        </p:sp>
      </p:grpSp>
      <p:pic>
        <p:nvPicPr>
          <p:cNvPr id="12" name="Picture 11">
            <a:extLst>
              <a:ext uri="{FF2B5EF4-FFF2-40B4-BE49-F238E27FC236}">
                <a16:creationId xmlns:a16="http://schemas.microsoft.com/office/drawing/2014/main" xmlns="" id="{E3F92B80-00EA-4168-9419-B1D512DBBFD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71303" y="5908230"/>
            <a:ext cx="1016259" cy="1016259"/>
          </a:xfrm>
          <a:prstGeom prst="rect">
            <a:avLst/>
          </a:prstGeom>
        </p:spPr>
      </p:pic>
      <p:pic>
        <p:nvPicPr>
          <p:cNvPr id="13" name="Picture 12">
            <a:extLst>
              <a:ext uri="{FF2B5EF4-FFF2-40B4-BE49-F238E27FC236}">
                <a16:creationId xmlns:a16="http://schemas.microsoft.com/office/drawing/2014/main" xmlns="" id="{8448E6A6-1813-45AC-A724-3BBC4777A40C}"/>
              </a:ext>
            </a:extLst>
          </p:cNvPr>
          <p:cNvPicPr>
            <a:picLocks noChangeAspect="1"/>
          </p:cNvPicPr>
          <p:nvPr/>
        </p:nvPicPr>
        <p:blipFill>
          <a:blip r:embed="rId5"/>
          <a:stretch>
            <a:fillRect/>
          </a:stretch>
        </p:blipFill>
        <p:spPr>
          <a:xfrm>
            <a:off x="1061164" y="477696"/>
            <a:ext cx="4742646" cy="2719117"/>
          </a:xfrm>
          <a:prstGeom prst="rect">
            <a:avLst/>
          </a:prstGeom>
        </p:spPr>
      </p:pic>
      <p:pic>
        <p:nvPicPr>
          <p:cNvPr id="14" name="Picture 13">
            <a:extLst>
              <a:ext uri="{FF2B5EF4-FFF2-40B4-BE49-F238E27FC236}">
                <a16:creationId xmlns:a16="http://schemas.microsoft.com/office/drawing/2014/main" xmlns="" id="{6F69B239-22E3-4E93-82B2-F0D11F748EF2}"/>
              </a:ext>
            </a:extLst>
          </p:cNvPr>
          <p:cNvPicPr>
            <a:picLocks noChangeAspect="1"/>
          </p:cNvPicPr>
          <p:nvPr/>
        </p:nvPicPr>
        <p:blipFill>
          <a:blip r:embed="rId6"/>
          <a:stretch>
            <a:fillRect/>
          </a:stretch>
        </p:blipFill>
        <p:spPr>
          <a:xfrm>
            <a:off x="1860951" y="3196813"/>
            <a:ext cx="2857500" cy="2857500"/>
          </a:xfrm>
          <a:prstGeom prst="rect">
            <a:avLst/>
          </a:prstGeom>
        </p:spPr>
      </p:pic>
    </p:spTree>
    <p:extLst>
      <p:ext uri="{BB962C8B-B14F-4D97-AF65-F5344CB8AC3E}">
        <p14:creationId xmlns:p14="http://schemas.microsoft.com/office/powerpoint/2010/main" xmlns="" val="55640427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0B9D22-8E4F-4ED2-A105-8285749F3E3C}"/>
              </a:ext>
            </a:extLst>
          </p:cNvPr>
          <p:cNvSpPr>
            <a:spLocks noGrp="1"/>
          </p:cNvSpPr>
          <p:nvPr>
            <p:ph type="title"/>
          </p:nvPr>
        </p:nvSpPr>
        <p:spPr/>
        <p:txBody>
          <a:bodyPr/>
          <a:lstStyle/>
          <a:p>
            <a:pPr algn="ctr" rtl="1"/>
            <a:r>
              <a:rPr lang="fa-IR" dirty="0"/>
              <a:t>مفهوم آسیب در </a:t>
            </a:r>
            <a:r>
              <a:rPr lang="en-US" dirty="0"/>
              <a:t>ICD-11</a:t>
            </a:r>
          </a:p>
        </p:txBody>
      </p:sp>
      <p:sp>
        <p:nvSpPr>
          <p:cNvPr id="3" name="Content Placeholder 2">
            <a:extLst>
              <a:ext uri="{FF2B5EF4-FFF2-40B4-BE49-F238E27FC236}">
                <a16:creationId xmlns:a16="http://schemas.microsoft.com/office/drawing/2014/main" xmlns="" id="{B057C225-4C9C-4E73-9ADD-CD116CF2BEBF}"/>
              </a:ext>
            </a:extLst>
          </p:cNvPr>
          <p:cNvSpPr>
            <a:spLocks noGrp="1"/>
          </p:cNvSpPr>
          <p:nvPr>
            <p:ph idx="1"/>
          </p:nvPr>
        </p:nvSpPr>
        <p:spPr>
          <a:xfrm>
            <a:off x="614150" y="1825625"/>
            <a:ext cx="10739650" cy="4351338"/>
          </a:xfrm>
        </p:spPr>
        <p:txBody>
          <a:bodyPr>
            <a:normAutofit/>
          </a:bodyPr>
          <a:lstStyle/>
          <a:p>
            <a:pPr algn="r" rtl="1"/>
            <a:r>
              <a:rPr lang="fa-IR" sz="2400" dirty="0">
                <a:cs typeface="B Nazanin" panose="00000400000000000000" pitchFamily="2" charset="-78"/>
              </a:rPr>
              <a:t>همانند ویرایش دهم </a:t>
            </a:r>
            <a:r>
              <a:rPr lang="en-US" sz="2400" dirty="0">
                <a:cs typeface="B Nazanin" panose="00000400000000000000" pitchFamily="2" charset="-78"/>
              </a:rPr>
              <a:t>ICD، </a:t>
            </a:r>
            <a:r>
              <a:rPr lang="fa-IR" sz="2400" dirty="0">
                <a:cs typeface="B Nazanin" panose="00000400000000000000" pitchFamily="2" charset="-78"/>
              </a:rPr>
              <a:t>آسیب به معنای آسیب بدنی فیزیکی یا فیزیولوژیکی ناشی از تعامل بدن با انرژی (مکانیکی، حرارتی، الکتریکی، شیمیایی یا تشعشعی یا در اثر فشار شدید) به میزان بیشتر از میزان تحمل فیزیولوژیکی</a:t>
            </a:r>
            <a:r>
              <a:rPr lang="en-US" sz="2400" dirty="0">
                <a:cs typeface="B Nazanin" panose="00000400000000000000" pitchFamily="2" charset="-78"/>
              </a:rPr>
              <a:t> </a:t>
            </a:r>
            <a:r>
              <a:rPr lang="fa-IR" sz="2400" dirty="0">
                <a:cs typeface="B Nazanin" panose="00000400000000000000" pitchFamily="2" charset="-78"/>
              </a:rPr>
              <a:t>یا فیزیکی است. </a:t>
            </a:r>
          </a:p>
          <a:p>
            <a:pPr algn="r" rtl="1"/>
            <a:r>
              <a:rPr lang="fa-IR" sz="2400" dirty="0">
                <a:cs typeface="B Nazanin" panose="00000400000000000000" pitchFamily="2" charset="-78"/>
              </a:rPr>
              <a:t>آسیب همچنین می تواند ناشی از کمبود عناصر حیاتی مانند اکسیژن باشد.</a:t>
            </a:r>
          </a:p>
          <a:p>
            <a:pPr algn="r" rtl="1"/>
            <a:r>
              <a:rPr lang="fa-IR" sz="2400" dirty="0">
                <a:cs typeface="B Nazanin" panose="00000400000000000000" pitchFamily="2" charset="-78"/>
              </a:rPr>
              <a:t>آسیب شامل مسمومیت با مواد و اثرات سمی آنها نیز می باشد</a:t>
            </a:r>
          </a:p>
          <a:p>
            <a:pPr algn="r" rtl="1"/>
            <a:r>
              <a:rPr lang="fa-IR" sz="2400" dirty="0">
                <a:cs typeface="B Nazanin" panose="00000400000000000000" pitchFamily="2" charset="-78"/>
              </a:rPr>
              <a:t>آسیب به دلیل دستگاه های کاشته شده در بدن یا اقدامات و مداخلات پزشکی نیز رخ دهد. </a:t>
            </a:r>
            <a:endParaRPr lang="en-US" sz="2400" dirty="0">
              <a:cs typeface="B Nazanin" panose="00000400000000000000" pitchFamily="2" charset="-78"/>
            </a:endParaRPr>
          </a:p>
        </p:txBody>
      </p:sp>
      <p:grpSp>
        <p:nvGrpSpPr>
          <p:cNvPr id="4" name="Group 3">
            <a:extLst>
              <a:ext uri="{FF2B5EF4-FFF2-40B4-BE49-F238E27FC236}">
                <a16:creationId xmlns:a16="http://schemas.microsoft.com/office/drawing/2014/main" xmlns="" id="{CF4316F9-9406-4067-8DC5-8FC142B60651}"/>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D87CD2FD-B3D0-44C5-B6A2-B7C025DC13EA}"/>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4B6F299E-5285-455D-8461-C183670E6563}"/>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2829254373"/>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3B8CEB-EAB2-4868-99EA-F375DACEC00E}"/>
              </a:ext>
            </a:extLst>
          </p:cNvPr>
          <p:cNvSpPr>
            <a:spLocks noGrp="1"/>
          </p:cNvSpPr>
          <p:nvPr>
            <p:ph type="title"/>
          </p:nvPr>
        </p:nvSpPr>
        <p:spPr/>
        <p:txBody>
          <a:bodyPr/>
          <a:lstStyle/>
          <a:p>
            <a:pPr algn="ctr" rtl="1"/>
            <a:r>
              <a:rPr lang="fa-IR" b="1" dirty="0"/>
              <a:t>مفهوم علت خارجی در آسیب ها</a:t>
            </a:r>
            <a:endParaRPr lang="en-US" b="1" dirty="0"/>
          </a:p>
        </p:txBody>
      </p:sp>
      <p:sp>
        <p:nvSpPr>
          <p:cNvPr id="3" name="Content Placeholder 2">
            <a:extLst>
              <a:ext uri="{FF2B5EF4-FFF2-40B4-BE49-F238E27FC236}">
                <a16:creationId xmlns:a16="http://schemas.microsoft.com/office/drawing/2014/main" xmlns="" id="{B8FFF40F-0D61-455E-AE5F-E846137B22EF}"/>
              </a:ext>
            </a:extLst>
          </p:cNvPr>
          <p:cNvSpPr>
            <a:spLocks noGrp="1"/>
          </p:cNvSpPr>
          <p:nvPr>
            <p:ph idx="1"/>
          </p:nvPr>
        </p:nvSpPr>
        <p:spPr/>
        <p:txBody>
          <a:bodyPr>
            <a:normAutofit/>
          </a:bodyPr>
          <a:lstStyle/>
          <a:p>
            <a:pPr algn="just" rtl="1"/>
            <a:endParaRPr lang="fa-IR" dirty="0">
              <a:cs typeface="B Nazanin" panose="00000400000000000000" pitchFamily="2" charset="-78"/>
            </a:endParaRPr>
          </a:p>
          <a:p>
            <a:pPr algn="just" rtl="1"/>
            <a:r>
              <a:rPr lang="fa-IR" dirty="0">
                <a:cs typeface="B Nazanin" panose="00000400000000000000" pitchFamily="2" charset="-78"/>
              </a:rPr>
              <a:t>آسیب معمولاً در پاسخ به یک رویداد و علتی خارج از بدن شروع می شود (مانند تصادف اتومبیل، برخورد با زمین پس از افتادن، نوشیدن مایع شدید قلیایی، مصرف بیش از حد دارو، سوختگی ناشی از عمل جراحی). این رویدادها اغلب به عنوان علل خارجی(</a:t>
            </a:r>
            <a:r>
              <a:rPr lang="en-US" b="0" i="0" dirty="0">
                <a:solidFill>
                  <a:srgbClr val="000000"/>
                </a:solidFill>
                <a:effectLst/>
                <a:latin typeface="Helvetica Neue"/>
                <a:cs typeface="B Nazanin" panose="00000400000000000000" pitchFamily="2" charset="-78"/>
              </a:rPr>
              <a:t>external causes of injury</a:t>
            </a:r>
            <a:r>
              <a:rPr lang="fa-IR" b="0" i="0" dirty="0">
                <a:solidFill>
                  <a:srgbClr val="000000"/>
                </a:solidFill>
                <a:effectLst/>
                <a:latin typeface="Helvetica Neue"/>
                <a:cs typeface="B Nazanin" panose="00000400000000000000" pitchFamily="2" charset="-78"/>
              </a:rPr>
              <a:t>) </a:t>
            </a:r>
            <a:r>
              <a:rPr lang="fa-IR" dirty="0">
                <a:cs typeface="B Nazanin" panose="00000400000000000000" pitchFamily="2" charset="-78"/>
              </a:rPr>
              <a:t> آسیب نامیده می شوند.</a:t>
            </a:r>
          </a:p>
          <a:p>
            <a:pPr algn="just" rtl="1"/>
            <a:r>
              <a:rPr lang="fa-IR" dirty="0">
                <a:cs typeface="B Nazanin" panose="00000400000000000000" pitchFamily="2" charset="-78"/>
              </a:rPr>
              <a:t>با این حال، انرژی آسیب‌رسان می‌تواند از فرد آسیب‌دیده و/یا از محیط نزدیک او سرچشمه بگیرد (مثلاً فردی که در یک روز گرم می‌دود دچار گرمازدگی می‌شود)، و آسیب می‌تواند توسط خود فرد آسیب‌دیده ایجاد شود (یعنی آسیب‌دیدگی عمدی به خود) ).</a:t>
            </a:r>
            <a:endParaRPr lang="en-US" dirty="0">
              <a:cs typeface="B Nazanin" panose="00000400000000000000" pitchFamily="2" charset="-78"/>
            </a:endParaRPr>
          </a:p>
        </p:txBody>
      </p:sp>
      <p:sp>
        <p:nvSpPr>
          <p:cNvPr id="5" name="TextBox 4">
            <a:extLst>
              <a:ext uri="{FF2B5EF4-FFF2-40B4-BE49-F238E27FC236}">
                <a16:creationId xmlns:a16="http://schemas.microsoft.com/office/drawing/2014/main" xmlns="" id="{0F5CEB87-F1AD-45EE-8A7E-B9FB7962D8B3}"/>
              </a:ext>
            </a:extLst>
          </p:cNvPr>
          <p:cNvSpPr txBox="1"/>
          <p:nvPr/>
        </p:nvSpPr>
        <p:spPr>
          <a:xfrm>
            <a:off x="2456598" y="5665569"/>
            <a:ext cx="6834115" cy="646331"/>
          </a:xfrm>
          <a:prstGeom prst="rect">
            <a:avLst/>
          </a:prstGeom>
          <a:solidFill>
            <a:schemeClr val="accent4">
              <a:lumMod val="40000"/>
              <a:lumOff val="60000"/>
            </a:schemeClr>
          </a:solidFill>
        </p:spPr>
        <p:txBody>
          <a:bodyPr wrap="square">
            <a:spAutoFit/>
          </a:bodyPr>
          <a:lstStyle/>
          <a:p>
            <a:pPr algn="ctr" defTabSz="914400" rtl="1"/>
            <a:r>
              <a:rPr lang="fa-IR" b="1" dirty="0">
                <a:solidFill>
                  <a:prstClr val="black"/>
                </a:solidFill>
                <a:cs typeface="B Nazanin" panose="00000400000000000000" pitchFamily="2" charset="-78"/>
              </a:rPr>
              <a:t>ماهیت آسیب شامل تظاهراتی است که بلافاصله پس از شروع آشکار می شود و ممکن است ادامه یابد یا خیر.</a:t>
            </a:r>
            <a:endParaRPr lang="en-US" b="1" dirty="0">
              <a:solidFill>
                <a:prstClr val="black"/>
              </a:solidFill>
              <a:cs typeface="B Nazanin" panose="00000400000000000000" pitchFamily="2" charset="-78"/>
            </a:endParaRPr>
          </a:p>
        </p:txBody>
      </p:sp>
      <p:grpSp>
        <p:nvGrpSpPr>
          <p:cNvPr id="6" name="Group 5">
            <a:extLst>
              <a:ext uri="{FF2B5EF4-FFF2-40B4-BE49-F238E27FC236}">
                <a16:creationId xmlns:a16="http://schemas.microsoft.com/office/drawing/2014/main" xmlns="" id="{C3CB0EDE-7D99-4762-BD17-ADDABE2D8A43}"/>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87BD0F0E-FB48-4C1D-AE70-F6B689204341}"/>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73121D54-18AE-47D7-BAA4-D4B6DD2C07B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16537423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543" y="456973"/>
            <a:ext cx="9916886" cy="1066800"/>
          </a:xfrm>
        </p:spPr>
        <p:txBody>
          <a:bodyPr>
            <a:noAutofit/>
          </a:bodyPr>
          <a:lstStyle/>
          <a:p>
            <a:pPr algn="r" rtl="1" eaLnBrk="1" hangingPunct="1">
              <a:defRPr/>
            </a:pPr>
            <a:r>
              <a:rPr lang="fa-IR" sz="2800" dirty="0">
                <a:solidFill>
                  <a:schemeClr val="accent5">
                    <a:lumMod val="25000"/>
                  </a:schemeClr>
                </a:solidFill>
                <a:cs typeface="B Titr" pitchFamily="2" charset="-78"/>
              </a:rPr>
              <a:t>از همین رو، در کدگذاری آسیب ها با </a:t>
            </a:r>
            <a:r>
              <a:rPr lang="en-US" sz="2800" dirty="0">
                <a:solidFill>
                  <a:schemeClr val="accent5">
                    <a:lumMod val="25000"/>
                  </a:schemeClr>
                </a:solidFill>
                <a:cs typeface="B Titr" pitchFamily="2" charset="-78"/>
              </a:rPr>
              <a:t>ICD-10</a:t>
            </a:r>
            <a:r>
              <a:rPr lang="fa-IR" sz="2800" dirty="0">
                <a:solidFill>
                  <a:schemeClr val="accent5">
                    <a:lumMod val="25000"/>
                  </a:schemeClr>
                </a:solidFill>
                <a:cs typeface="B Titr" pitchFamily="2" charset="-78"/>
              </a:rPr>
              <a:t> معمولا ما به دو مسئله کد می دادیم:</a:t>
            </a:r>
            <a:br>
              <a:rPr lang="fa-IR" sz="2800" dirty="0">
                <a:solidFill>
                  <a:schemeClr val="accent5">
                    <a:lumMod val="25000"/>
                  </a:schemeClr>
                </a:solidFill>
                <a:cs typeface="B Titr" pitchFamily="2" charset="-78"/>
              </a:rPr>
            </a:br>
            <a:endParaRPr lang="en-US" sz="4000" dirty="0">
              <a:solidFill>
                <a:schemeClr val="accent5">
                  <a:lumMod val="25000"/>
                </a:schemeClr>
              </a:solidFill>
              <a:cs typeface="B Titr" pitchFamily="2" charset="-78"/>
            </a:endParaRPr>
          </a:p>
        </p:txBody>
      </p:sp>
      <p:sp>
        <p:nvSpPr>
          <p:cNvPr id="3" name="Content Placeholder 2"/>
          <p:cNvSpPr>
            <a:spLocks noGrp="1"/>
          </p:cNvSpPr>
          <p:nvPr>
            <p:ph idx="1"/>
          </p:nvPr>
        </p:nvSpPr>
        <p:spPr>
          <a:xfrm>
            <a:off x="1640115" y="1941285"/>
            <a:ext cx="9336314" cy="4724400"/>
          </a:xfrm>
        </p:spPr>
        <p:txBody>
          <a:bodyPr/>
          <a:lstStyle/>
          <a:p>
            <a:pPr algn="r" rtl="1" eaLnBrk="1" hangingPunct="1">
              <a:defRPr/>
            </a:pPr>
            <a:r>
              <a:rPr lang="fa-IR" sz="3600" b="1" dirty="0">
                <a:cs typeface="B Mitra" pitchFamily="2" charset="-78"/>
              </a:rPr>
              <a:t>ماهیت آسیب </a:t>
            </a:r>
            <a:r>
              <a:rPr lang="fa-IR" sz="3600" dirty="0">
                <a:cs typeface="B Mitra" pitchFamily="2" charset="-78"/>
              </a:rPr>
              <a:t>(</a:t>
            </a:r>
            <a:r>
              <a:rPr lang="fa-IR" sz="3600" dirty="0">
                <a:solidFill>
                  <a:srgbClr val="FF0000"/>
                </a:solidFill>
                <a:cs typeface="B Mitra" pitchFamily="2" charset="-78"/>
              </a:rPr>
              <a:t>کد اصلی</a:t>
            </a:r>
            <a:r>
              <a:rPr lang="fa-IR" sz="3600" dirty="0">
                <a:cs typeface="B Mitra" pitchFamily="2" charset="-78"/>
              </a:rPr>
              <a:t>) (از فصل 19)= </a:t>
            </a:r>
            <a:r>
              <a:rPr lang="fa-IR" sz="2800" dirty="0">
                <a:cs typeface="B Mitra" pitchFamily="2" charset="-78"/>
              </a:rPr>
              <a:t>مثلا سوختگی، شکستگی، مسمومیت، دررفتگی، زخم، کوفتگی و غیره</a:t>
            </a:r>
            <a:endParaRPr lang="fa-IR" sz="3600" dirty="0">
              <a:cs typeface="B Mitra" pitchFamily="2" charset="-78"/>
            </a:endParaRPr>
          </a:p>
          <a:p>
            <a:pPr algn="r" rtl="1" eaLnBrk="1" hangingPunct="1">
              <a:defRPr/>
            </a:pPr>
            <a:r>
              <a:rPr lang="fa-IR" sz="3600" b="1" dirty="0">
                <a:cs typeface="B Mitra" pitchFamily="2" charset="-78"/>
              </a:rPr>
              <a:t>علت خارجی ایجاد کننده آسیب </a:t>
            </a:r>
            <a:r>
              <a:rPr lang="fa-IR" sz="3600" dirty="0">
                <a:cs typeface="B Mitra" pitchFamily="2" charset="-78"/>
              </a:rPr>
              <a:t>(</a:t>
            </a:r>
            <a:r>
              <a:rPr lang="fa-IR" sz="3600" dirty="0">
                <a:solidFill>
                  <a:srgbClr val="FF0000"/>
                </a:solidFill>
                <a:cs typeface="B Mitra" pitchFamily="2" charset="-78"/>
              </a:rPr>
              <a:t>سایر کدها</a:t>
            </a:r>
            <a:r>
              <a:rPr lang="fa-IR" sz="3600" dirty="0">
                <a:cs typeface="B Mitra" pitchFamily="2" charset="-78"/>
              </a:rPr>
              <a:t>) (از فصل 20) </a:t>
            </a:r>
            <a:r>
              <a:rPr lang="fa-IR" sz="2800" dirty="0">
                <a:cs typeface="B Mitra" pitchFamily="2" charset="-78"/>
              </a:rPr>
              <a:t>مثلا سقوط، تصادف، سرخوردن، آب جوش و ...</a:t>
            </a:r>
            <a:endParaRPr lang="fa-IR" sz="3600" dirty="0">
              <a:cs typeface="B Mitra" pitchFamily="2" charset="-78"/>
            </a:endParaRPr>
          </a:p>
          <a:p>
            <a:pPr algn="r" rtl="1" eaLnBrk="1" hangingPunct="1">
              <a:defRPr/>
            </a:pPr>
            <a:endParaRPr lang="en-US" sz="3600" dirty="0">
              <a:cs typeface="B Mitra" pitchFamily="2" charset="-78"/>
            </a:endParaRPr>
          </a:p>
        </p:txBody>
      </p:sp>
      <p:sp>
        <p:nvSpPr>
          <p:cNvPr id="4" name="Rectangle 3"/>
          <p:cNvSpPr/>
          <p:nvPr/>
        </p:nvSpPr>
        <p:spPr>
          <a:xfrm>
            <a:off x="2262116" y="4651503"/>
            <a:ext cx="7162800" cy="954088"/>
          </a:xfrm>
          <a:prstGeom prst="rect">
            <a:avLst/>
          </a:prstGeom>
        </p:spPr>
        <p:txBody>
          <a:bodyPr>
            <a:spAutoFit/>
          </a:bodyPr>
          <a:lstStyle/>
          <a:p>
            <a:pPr algn="ctr" defTabSz="914400" rtl="1" fontAlgn="base">
              <a:spcBef>
                <a:spcPct val="0"/>
              </a:spcBef>
              <a:spcAft>
                <a:spcPct val="0"/>
              </a:spcAft>
              <a:defRPr/>
            </a:pPr>
            <a:r>
              <a:rPr lang="fa-IR" sz="2800" b="1" dirty="0">
                <a:solidFill>
                  <a:srgbClr val="FF3300"/>
                </a:solidFill>
                <a:effectLst>
                  <a:outerShdw blurRad="38100" dist="38100" dir="2700000" algn="tl">
                    <a:srgbClr val="000000">
                      <a:alpha val="43137"/>
                    </a:srgbClr>
                  </a:outerShdw>
                </a:effectLst>
                <a:cs typeface="B Mitra" pitchFamily="2" charset="-78"/>
              </a:rPr>
              <a:t>در </a:t>
            </a:r>
            <a:r>
              <a:rPr lang="en-US" sz="2800" b="1" dirty="0">
                <a:solidFill>
                  <a:srgbClr val="FF3300"/>
                </a:solidFill>
                <a:effectLst>
                  <a:outerShdw blurRad="38100" dist="38100" dir="2700000" algn="tl">
                    <a:srgbClr val="000000">
                      <a:alpha val="43137"/>
                    </a:srgbClr>
                  </a:outerShdw>
                </a:effectLst>
                <a:cs typeface="B Mitra" pitchFamily="2" charset="-78"/>
              </a:rPr>
              <a:t>ICD-10</a:t>
            </a:r>
            <a:r>
              <a:rPr lang="fa-IR" sz="2800" b="1" dirty="0">
                <a:solidFill>
                  <a:srgbClr val="FF3300"/>
                </a:solidFill>
                <a:effectLst>
                  <a:outerShdw blurRad="38100" dist="38100" dir="2700000" algn="tl">
                    <a:srgbClr val="000000">
                      <a:alpha val="43137"/>
                    </a:srgbClr>
                  </a:outerShdw>
                </a:effectLst>
                <a:cs typeface="B Mitra" pitchFamily="2" charset="-78"/>
              </a:rPr>
              <a:t>، کدهای فصل 19، معمولا به همراه کدی از فصل 20 به پرونده اختصاص می یابند.</a:t>
            </a:r>
          </a:p>
        </p:txBody>
      </p:sp>
      <p:grpSp>
        <p:nvGrpSpPr>
          <p:cNvPr id="5" name="Group 4">
            <a:extLst>
              <a:ext uri="{FF2B5EF4-FFF2-40B4-BE49-F238E27FC236}">
                <a16:creationId xmlns:a16="http://schemas.microsoft.com/office/drawing/2014/main" xmlns="" id="{2F7443A1-9816-4B4C-9744-F526F8D0C350}"/>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344B2523-177C-4D95-8223-801B9C9D0AE0}"/>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80CDDF3B-CB5C-4DD1-8F8A-E8FCD58C9F2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384607861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9" name="Google Shape;229;p26"/>
          <p:cNvSpPr/>
          <p:nvPr/>
        </p:nvSpPr>
        <p:spPr>
          <a:xfrm>
            <a:off x="4973608" y="3793481"/>
            <a:ext cx="2431600" cy="2431600"/>
          </a:xfrm>
          <a:prstGeom prst="ellipse">
            <a:avLst/>
          </a:prstGeom>
          <a:solidFill>
            <a:srgbClr val="01F9C0">
              <a:alpha val="40000"/>
            </a:srgbClr>
          </a:solidFill>
          <a:ln>
            <a:noFill/>
          </a:ln>
        </p:spPr>
        <p:txBody>
          <a:bodyPr spcFirstLastPara="1" wrap="square" lIns="121900" tIns="121900" rIns="121900" bIns="121900" anchor="ctr" anchorCtr="0">
            <a:noAutofit/>
          </a:bodyPr>
          <a:lstStyle/>
          <a:p>
            <a:pPr defTabSz="914400"/>
            <a:endParaRPr sz="2400">
              <a:solidFill>
                <a:prstClr val="black"/>
              </a:solidFill>
              <a:latin typeface="Times New Roman" panose="02020603050405020304" pitchFamily="18" charset="0"/>
              <a:cs typeface="B Titr" panose="00000700000000000000" pitchFamily="2" charset="-78"/>
            </a:endParaRPr>
          </a:p>
        </p:txBody>
      </p:sp>
      <p:sp>
        <p:nvSpPr>
          <p:cNvPr id="227" name="Google Shape;227;p26"/>
          <p:cNvSpPr/>
          <p:nvPr/>
        </p:nvSpPr>
        <p:spPr>
          <a:xfrm>
            <a:off x="3256589" y="2041831"/>
            <a:ext cx="2823200" cy="2823200"/>
          </a:xfrm>
          <a:prstGeom prst="ellipse">
            <a:avLst/>
          </a:prstGeom>
          <a:solidFill>
            <a:schemeClr val="accent4">
              <a:lumMod val="60000"/>
              <a:lumOff val="40000"/>
              <a:alpha val="71540"/>
            </a:schemeClr>
          </a:solidFill>
          <a:ln>
            <a:noFill/>
          </a:ln>
        </p:spPr>
        <p:txBody>
          <a:bodyPr spcFirstLastPara="1" wrap="square" lIns="121900" tIns="121900" rIns="121900" bIns="121900" anchor="ctr" anchorCtr="0">
            <a:noAutofit/>
          </a:bodyPr>
          <a:lstStyle/>
          <a:p>
            <a:pPr defTabSz="914400"/>
            <a:endParaRPr sz="2400" dirty="0">
              <a:solidFill>
                <a:prstClr val="black"/>
              </a:solidFill>
              <a:latin typeface="Times New Roman" panose="02020603050405020304" pitchFamily="18" charset="0"/>
              <a:cs typeface="B Titr" panose="00000700000000000000" pitchFamily="2" charset="-78"/>
            </a:endParaRPr>
          </a:p>
        </p:txBody>
      </p:sp>
      <p:sp>
        <p:nvSpPr>
          <p:cNvPr id="228" name="Google Shape;228;p26"/>
          <p:cNvSpPr/>
          <p:nvPr/>
        </p:nvSpPr>
        <p:spPr>
          <a:xfrm>
            <a:off x="6068227" y="1523100"/>
            <a:ext cx="3054000" cy="3054000"/>
          </a:xfrm>
          <a:prstGeom prst="ellipse">
            <a:avLst/>
          </a:prstGeom>
          <a:solidFill>
            <a:srgbClr val="99FFCC">
              <a:alpha val="80000"/>
            </a:srgbClr>
          </a:solidFill>
          <a:ln>
            <a:noFill/>
          </a:ln>
        </p:spPr>
        <p:txBody>
          <a:bodyPr spcFirstLastPara="1" wrap="square" lIns="121900" tIns="121900" rIns="121900" bIns="121900" anchor="ctr" anchorCtr="0">
            <a:noAutofit/>
          </a:bodyPr>
          <a:lstStyle/>
          <a:p>
            <a:pPr defTabSz="914400"/>
            <a:endParaRPr sz="2400" dirty="0">
              <a:solidFill>
                <a:prstClr val="black"/>
              </a:solidFill>
              <a:latin typeface="Times New Roman" panose="02020603050405020304" pitchFamily="18" charset="0"/>
              <a:cs typeface="B Titr" panose="00000700000000000000" pitchFamily="2" charset="-78"/>
            </a:endParaRPr>
          </a:p>
        </p:txBody>
      </p:sp>
      <p:sp>
        <p:nvSpPr>
          <p:cNvPr id="226" name="Google Shape;226;p26"/>
          <p:cNvSpPr txBox="1">
            <a:spLocks noGrp="1"/>
          </p:cNvSpPr>
          <p:nvPr>
            <p:ph type="ctrTitle"/>
          </p:nvPr>
        </p:nvSpPr>
        <p:spPr>
          <a:prstGeom prst="rect">
            <a:avLst/>
          </a:prstGeom>
        </p:spPr>
        <p:txBody>
          <a:bodyPr spcFirstLastPara="1" vert="horz" wrap="square" lIns="121900" tIns="121900" rIns="121900" bIns="121900" rtlCol="0" anchor="ctr" anchorCtr="0">
            <a:noAutofit/>
          </a:bodyPr>
          <a:lstStyle/>
          <a:p>
            <a:pPr rtl="1"/>
            <a:r>
              <a:rPr lang="fa-IR" dirty="0">
                <a:latin typeface="Times New Roman" panose="02020603050405020304" pitchFamily="18" charset="0"/>
                <a:cs typeface="B Titr" panose="00000700000000000000" pitchFamily="2" charset="-78"/>
              </a:rPr>
              <a:t>ویژگی های اصلی فصل آسیب ها در </a:t>
            </a:r>
            <a:r>
              <a:rPr lang="en-US" dirty="0">
                <a:latin typeface="Times New Roman" panose="02020603050405020304" pitchFamily="18" charset="0"/>
                <a:cs typeface="B Titr" panose="00000700000000000000" pitchFamily="2" charset="-78"/>
              </a:rPr>
              <a:t>ICD-11</a:t>
            </a:r>
            <a:r>
              <a:rPr lang="fa-IR" dirty="0">
                <a:latin typeface="Times New Roman" panose="02020603050405020304" pitchFamily="18" charset="0"/>
                <a:cs typeface="B Titr" panose="00000700000000000000" pitchFamily="2" charset="-78"/>
              </a:rPr>
              <a:t>  </a:t>
            </a:r>
            <a:endParaRPr dirty="0">
              <a:latin typeface="Times New Roman" panose="02020603050405020304" pitchFamily="18" charset="0"/>
              <a:cs typeface="B Titr" panose="00000700000000000000" pitchFamily="2" charset="-78"/>
            </a:endParaRPr>
          </a:p>
        </p:txBody>
      </p:sp>
      <p:sp>
        <p:nvSpPr>
          <p:cNvPr id="237" name="Google Shape;237;p26"/>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s">
                <a:cs typeface="B Titr" panose="00000700000000000000" pitchFamily="2" charset="-78"/>
              </a:rPr>
              <a:pPr/>
              <a:t>258</a:t>
            </a:fld>
            <a:endParaRPr>
              <a:cs typeface="B Titr" panose="00000700000000000000" pitchFamily="2" charset="-78"/>
            </a:endParaRPr>
          </a:p>
        </p:txBody>
      </p:sp>
      <p:sp>
        <p:nvSpPr>
          <p:cNvPr id="230" name="Google Shape;230;p26"/>
          <p:cNvSpPr txBox="1">
            <a:spLocks noGrp="1"/>
          </p:cNvSpPr>
          <p:nvPr>
            <p:ph type="title" idx="4294967295"/>
          </p:nvPr>
        </p:nvSpPr>
        <p:spPr>
          <a:xfrm>
            <a:off x="5953910" y="2257133"/>
            <a:ext cx="3052233" cy="601133"/>
          </a:xfrm>
          <a:prstGeom prst="rect">
            <a:avLst/>
          </a:prstGeom>
        </p:spPr>
        <p:txBody>
          <a:bodyPr spcFirstLastPara="1" vert="horz" wrap="square" lIns="121900" tIns="121900" rIns="121900" bIns="121900" rtlCol="0" anchor="b" anchorCtr="0">
            <a:noAutofit/>
          </a:bodyPr>
          <a:lstStyle/>
          <a:p>
            <a:pPr lvl="0" algn="ctr"/>
            <a:r>
              <a:rPr lang="fa-IR" sz="2400" dirty="0">
                <a:latin typeface="Times New Roman" panose="02020603050405020304" pitchFamily="18" charset="0"/>
                <a:cs typeface="B Titr" panose="00000700000000000000" pitchFamily="2" charset="-78"/>
              </a:rPr>
              <a:t>بیست و دومین فصل </a:t>
            </a:r>
            <a:endParaRPr sz="2400" dirty="0">
              <a:latin typeface="Times New Roman" panose="02020603050405020304" pitchFamily="18" charset="0"/>
              <a:cs typeface="B Titr" panose="00000700000000000000" pitchFamily="2" charset="-78"/>
            </a:endParaRPr>
          </a:p>
        </p:txBody>
      </p:sp>
      <p:sp>
        <p:nvSpPr>
          <p:cNvPr id="231" name="Google Shape;231;p26"/>
          <p:cNvSpPr txBox="1">
            <a:spLocks noGrp="1"/>
          </p:cNvSpPr>
          <p:nvPr>
            <p:ph type="subTitle" idx="4294967295"/>
          </p:nvPr>
        </p:nvSpPr>
        <p:spPr>
          <a:xfrm>
            <a:off x="6119913" y="2884277"/>
            <a:ext cx="2633133" cy="524933"/>
          </a:xfrm>
          <a:prstGeom prst="rect">
            <a:avLst/>
          </a:prstGeom>
        </p:spPr>
        <p:txBody>
          <a:bodyPr spcFirstLastPara="1" vert="horz" wrap="square" lIns="121900" tIns="121900" rIns="121900" bIns="121900" rtlCol="0" anchor="t" anchorCtr="0">
            <a:noAutofit/>
          </a:bodyPr>
          <a:lstStyle/>
          <a:p>
            <a:pPr marL="203195" indent="0" algn="ctr">
              <a:buNone/>
            </a:pPr>
            <a:endParaRPr lang="en-US" sz="1333" dirty="0">
              <a:latin typeface="Times New Roman" panose="02020603050405020304" pitchFamily="18" charset="0"/>
              <a:cs typeface="B Titr" panose="00000700000000000000" pitchFamily="2" charset="-78"/>
            </a:endParaRPr>
          </a:p>
        </p:txBody>
      </p:sp>
      <p:sp>
        <p:nvSpPr>
          <p:cNvPr id="232" name="Google Shape;232;p26"/>
          <p:cNvSpPr txBox="1">
            <a:spLocks noGrp="1"/>
          </p:cNvSpPr>
          <p:nvPr>
            <p:ph type="title" idx="4294967295"/>
          </p:nvPr>
        </p:nvSpPr>
        <p:spPr>
          <a:xfrm>
            <a:off x="5950579" y="5474697"/>
            <a:ext cx="1485900" cy="601133"/>
          </a:xfrm>
          <a:prstGeom prst="rect">
            <a:avLst/>
          </a:prstGeom>
        </p:spPr>
        <p:txBody>
          <a:bodyPr spcFirstLastPara="1" vert="horz" wrap="square" lIns="121900" tIns="121900" rIns="121900" bIns="121900" rtlCol="0" anchor="b" anchorCtr="0">
            <a:noAutofit/>
          </a:bodyPr>
          <a:lstStyle/>
          <a:p>
            <a:r>
              <a:rPr lang="en-US" sz="3733" dirty="0">
                <a:latin typeface="Times New Roman" panose="02020603050405020304" pitchFamily="18" charset="0"/>
                <a:cs typeface="B Titr" panose="00000700000000000000" pitchFamily="2" charset="-78"/>
              </a:rPr>
              <a:t>N</a:t>
            </a:r>
          </a:p>
        </p:txBody>
      </p:sp>
      <p:sp>
        <p:nvSpPr>
          <p:cNvPr id="233" name="Google Shape;233;p26"/>
          <p:cNvSpPr txBox="1">
            <a:spLocks noGrp="1"/>
          </p:cNvSpPr>
          <p:nvPr>
            <p:ph type="subTitle" idx="4294967295"/>
          </p:nvPr>
        </p:nvSpPr>
        <p:spPr>
          <a:xfrm>
            <a:off x="5150435" y="4518446"/>
            <a:ext cx="2120900" cy="764116"/>
          </a:xfrm>
          <a:prstGeom prst="rect">
            <a:avLst/>
          </a:prstGeom>
        </p:spPr>
        <p:txBody>
          <a:bodyPr spcFirstLastPara="1" vert="horz" wrap="square" lIns="121900" tIns="121900" rIns="121900" bIns="121900" rtlCol="0" anchor="t" anchorCtr="0">
            <a:noAutofit/>
          </a:bodyPr>
          <a:lstStyle/>
          <a:p>
            <a:pPr marL="0" indent="0" algn="ctr">
              <a:lnSpc>
                <a:spcPct val="100000"/>
              </a:lnSpc>
              <a:spcAft>
                <a:spcPts val="2133"/>
              </a:spcAft>
              <a:buNone/>
            </a:pPr>
            <a:r>
              <a:rPr lang="fa-IR" sz="1333" dirty="0">
                <a:latin typeface="Times New Roman" panose="02020603050405020304" pitchFamily="18" charset="0"/>
                <a:cs typeface="B Titr" panose="00000700000000000000" pitchFamily="2" charset="-78"/>
              </a:rPr>
              <a:t>کدها شروع می شود با</a:t>
            </a:r>
            <a:endParaRPr sz="1333" dirty="0">
              <a:latin typeface="Times New Roman" panose="02020603050405020304" pitchFamily="18" charset="0"/>
              <a:cs typeface="B Titr" panose="00000700000000000000" pitchFamily="2" charset="-78"/>
            </a:endParaRPr>
          </a:p>
        </p:txBody>
      </p:sp>
      <p:sp>
        <p:nvSpPr>
          <p:cNvPr id="234" name="Google Shape;234;p26"/>
          <p:cNvSpPr txBox="1">
            <a:spLocks noGrp="1"/>
          </p:cNvSpPr>
          <p:nvPr>
            <p:ph type="title" idx="4294967295"/>
          </p:nvPr>
        </p:nvSpPr>
        <p:spPr>
          <a:xfrm>
            <a:off x="3014251" y="3050100"/>
            <a:ext cx="3054351" cy="599017"/>
          </a:xfrm>
          <a:prstGeom prst="rect">
            <a:avLst/>
          </a:prstGeom>
        </p:spPr>
        <p:txBody>
          <a:bodyPr spcFirstLastPara="1" vert="horz" wrap="square" lIns="121900" tIns="121900" rIns="121900" bIns="121900" rtlCol="0" anchor="b" anchorCtr="0">
            <a:noAutofit/>
          </a:bodyPr>
          <a:lstStyle/>
          <a:p>
            <a:pPr algn="ctr">
              <a:spcBef>
                <a:spcPts val="0"/>
              </a:spcBef>
            </a:pPr>
            <a:r>
              <a:rPr lang="es" dirty="0">
                <a:latin typeface="Times New Roman" panose="02020603050405020304" pitchFamily="18" charset="0"/>
                <a:cs typeface="B Titr" panose="00000700000000000000" pitchFamily="2" charset="-78"/>
              </a:rPr>
              <a:t>18 </a:t>
            </a:r>
            <a:endParaRPr dirty="0">
              <a:latin typeface="Times New Roman" panose="02020603050405020304" pitchFamily="18" charset="0"/>
              <a:cs typeface="B Titr" panose="00000700000000000000" pitchFamily="2" charset="-78"/>
            </a:endParaRPr>
          </a:p>
        </p:txBody>
      </p:sp>
      <p:sp>
        <p:nvSpPr>
          <p:cNvPr id="235" name="Google Shape;235;p26"/>
          <p:cNvSpPr txBox="1">
            <a:spLocks noGrp="1"/>
          </p:cNvSpPr>
          <p:nvPr>
            <p:ph type="subTitle" idx="4294967295"/>
          </p:nvPr>
        </p:nvSpPr>
        <p:spPr>
          <a:xfrm>
            <a:off x="3399247" y="3232236"/>
            <a:ext cx="2537884" cy="524933"/>
          </a:xfrm>
          <a:prstGeom prst="rect">
            <a:avLst/>
          </a:prstGeom>
        </p:spPr>
        <p:txBody>
          <a:bodyPr spcFirstLastPara="1" vert="horz" wrap="square" lIns="121900" tIns="121900" rIns="121900" bIns="121900" rtlCol="0" anchor="t" anchorCtr="0">
            <a:noAutofit/>
          </a:bodyPr>
          <a:lstStyle/>
          <a:p>
            <a:pPr marL="0" indent="0" algn="ctr">
              <a:lnSpc>
                <a:spcPct val="100000"/>
              </a:lnSpc>
              <a:spcAft>
                <a:spcPts val="2133"/>
              </a:spcAft>
              <a:buNone/>
            </a:pPr>
            <a:r>
              <a:rPr lang="fa-IR" sz="1333" dirty="0">
                <a:latin typeface="Times New Roman" panose="02020603050405020304" pitchFamily="18" charset="0"/>
                <a:cs typeface="B Titr" panose="00000700000000000000" pitchFamily="2" charset="-78"/>
              </a:rPr>
              <a:t>بلوک سطح بالا دارد</a:t>
            </a:r>
            <a:endParaRPr sz="1333" dirty="0">
              <a:latin typeface="Times New Roman" panose="02020603050405020304" pitchFamily="18" charset="0"/>
              <a:cs typeface="B Titr" panose="00000700000000000000" pitchFamily="2" charset="-78"/>
            </a:endParaRPr>
          </a:p>
        </p:txBody>
      </p:sp>
      <p:grpSp>
        <p:nvGrpSpPr>
          <p:cNvPr id="13" name="Group 12">
            <a:extLst>
              <a:ext uri="{FF2B5EF4-FFF2-40B4-BE49-F238E27FC236}">
                <a16:creationId xmlns:a16="http://schemas.microsoft.com/office/drawing/2014/main" xmlns="" id="{42EF9180-9374-4F8F-A046-8631C6FC4ACF}"/>
              </a:ext>
            </a:extLst>
          </p:cNvPr>
          <p:cNvGrpSpPr/>
          <p:nvPr/>
        </p:nvGrpSpPr>
        <p:grpSpPr>
          <a:xfrm>
            <a:off x="2140770" y="6288130"/>
            <a:ext cx="8976719" cy="472418"/>
            <a:chOff x="2140770" y="6288130"/>
            <a:chExt cx="8976719" cy="472418"/>
          </a:xfrm>
        </p:grpSpPr>
        <p:sp>
          <p:nvSpPr>
            <p:cNvPr id="14" name="TextBox 13">
              <a:extLst>
                <a:ext uri="{FF2B5EF4-FFF2-40B4-BE49-F238E27FC236}">
                  <a16:creationId xmlns:a16="http://schemas.microsoft.com/office/drawing/2014/main" xmlns="" id="{AC8D8487-3A24-47E2-81E5-5F3D27B5EFFE}"/>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5" name="TextBox 14">
              <a:extLst>
                <a:ext uri="{FF2B5EF4-FFF2-40B4-BE49-F238E27FC236}">
                  <a16:creationId xmlns:a16="http://schemas.microsoft.com/office/drawing/2014/main" xmlns="" id="{4F4CE38C-0E47-43F8-9C05-0E3585BA5343}"/>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820515144"/>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958B39A-ABA3-4A3F-BAA3-4D817CAF4CFC}"/>
              </a:ext>
            </a:extLst>
          </p:cNvPr>
          <p:cNvSpPr>
            <a:spLocks noGrp="1"/>
          </p:cNvSpPr>
          <p:nvPr>
            <p:ph type="title"/>
          </p:nvPr>
        </p:nvSpPr>
        <p:spPr>
          <a:xfrm>
            <a:off x="838200" y="365125"/>
            <a:ext cx="10515600" cy="1067890"/>
          </a:xfrm>
          <a:solidFill>
            <a:schemeClr val="accent2">
              <a:lumMod val="40000"/>
              <a:lumOff val="60000"/>
            </a:schemeClr>
          </a:solidFill>
        </p:spPr>
        <p:txBody>
          <a:bodyPr>
            <a:normAutofit/>
          </a:bodyPr>
          <a:lstStyle/>
          <a:p>
            <a:pPr algn="ctr" rtl="1"/>
            <a:r>
              <a:rPr lang="fa-IR" sz="3200" b="1" dirty="0">
                <a:effectLst/>
                <a:latin typeface="Times New Roman" panose="02020603050405020304" pitchFamily="18" charset="0"/>
                <a:ea typeface="Times New Roman" panose="02020603050405020304" pitchFamily="18" charset="0"/>
                <a:cs typeface="B Nazanin" panose="00000400000000000000" pitchFamily="2" charset="-78"/>
              </a:rPr>
              <a:t>ساختار سلسه مراتبی فصل 22 بصورت زیر است: </a:t>
            </a:r>
            <a:endParaRPr lang="en-US" sz="6000" dirty="0"/>
          </a:p>
        </p:txBody>
      </p:sp>
      <p:sp>
        <p:nvSpPr>
          <p:cNvPr id="4" name="Content Placeholder 3">
            <a:extLst>
              <a:ext uri="{FF2B5EF4-FFF2-40B4-BE49-F238E27FC236}">
                <a16:creationId xmlns:a16="http://schemas.microsoft.com/office/drawing/2014/main" xmlns="" id="{F7DC6AC1-00C9-4D74-9DBE-63D3D9563C7C}"/>
              </a:ext>
            </a:extLst>
          </p:cNvPr>
          <p:cNvSpPr>
            <a:spLocks noGrp="1"/>
          </p:cNvSpPr>
          <p:nvPr>
            <p:ph idx="1"/>
          </p:nvPr>
        </p:nvSpPr>
        <p:spPr>
          <a:xfrm>
            <a:off x="838200" y="1825625"/>
            <a:ext cx="10515600" cy="2405181"/>
          </a:xfrm>
        </p:spPr>
        <p:txBody>
          <a:bodyPr/>
          <a:lstStyle/>
          <a:p>
            <a:pPr algn="just" rtl="1"/>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سطح اول </a:t>
            </a:r>
            <a:r>
              <a:rPr lang="fa-IR"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گروه گسترده آناتومی ( برای مثال سر، گردن، سینه و...) یا گروه کلان نوع آسیب</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just" rtl="1"/>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سطح دوم </a:t>
            </a:r>
            <a:r>
              <a:rPr lang="fa-IR"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گروه گسترده نوع آسیب ( برای مثال آسیب سطحی، زخم باز، شکستگی و... )</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just" rtl="1"/>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سطح سوم </a:t>
            </a:r>
            <a:r>
              <a:rPr lang="fa-IR"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خصوصیات بیشتر</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marL="0" indent="0" algn="r" rtl="1">
              <a:buNone/>
            </a:pPr>
            <a:endParaRPr lang="en-US" dirty="0"/>
          </a:p>
        </p:txBody>
      </p:sp>
      <p:pic>
        <p:nvPicPr>
          <p:cNvPr id="6" name="Picture 5">
            <a:extLst>
              <a:ext uri="{FF2B5EF4-FFF2-40B4-BE49-F238E27FC236}">
                <a16:creationId xmlns:a16="http://schemas.microsoft.com/office/drawing/2014/main" xmlns="" id="{6A187C1A-4FD8-45B3-BE3C-7737950E2E24}"/>
              </a:ext>
            </a:extLst>
          </p:cNvPr>
          <p:cNvPicPr>
            <a:picLocks noChangeAspect="1"/>
          </p:cNvPicPr>
          <p:nvPr/>
        </p:nvPicPr>
        <p:blipFill>
          <a:blip r:embed="rId2"/>
          <a:stretch>
            <a:fillRect/>
          </a:stretch>
        </p:blipFill>
        <p:spPr>
          <a:xfrm>
            <a:off x="456063" y="1631855"/>
            <a:ext cx="4068695" cy="4861020"/>
          </a:xfrm>
          <a:prstGeom prst="rect">
            <a:avLst/>
          </a:prstGeom>
        </p:spPr>
      </p:pic>
      <p:grpSp>
        <p:nvGrpSpPr>
          <p:cNvPr id="5" name="Group 4">
            <a:extLst>
              <a:ext uri="{FF2B5EF4-FFF2-40B4-BE49-F238E27FC236}">
                <a16:creationId xmlns:a16="http://schemas.microsoft.com/office/drawing/2014/main" xmlns="" id="{97D67A12-153F-4AB3-9386-2AA3684B39C3}"/>
              </a:ext>
            </a:extLst>
          </p:cNvPr>
          <p:cNvGrpSpPr/>
          <p:nvPr/>
        </p:nvGrpSpPr>
        <p:grpSpPr>
          <a:xfrm>
            <a:off x="2490410" y="6256666"/>
            <a:ext cx="8976719" cy="472418"/>
            <a:chOff x="2140770" y="6288130"/>
            <a:chExt cx="8976719" cy="472418"/>
          </a:xfrm>
        </p:grpSpPr>
        <p:sp>
          <p:nvSpPr>
            <p:cNvPr id="7" name="TextBox 6">
              <a:extLst>
                <a:ext uri="{FF2B5EF4-FFF2-40B4-BE49-F238E27FC236}">
                  <a16:creationId xmlns:a16="http://schemas.microsoft.com/office/drawing/2014/main" xmlns="" id="{484EE76D-1C4F-452C-AE5E-84773EB1A68C}"/>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FD51ABF1-C20A-454D-B8EC-FC6E5CA3F099}"/>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3892170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2EA4C7-D9BC-48C4-6DCD-58C6D3C77D23}"/>
              </a:ext>
            </a:extLst>
          </p:cNvPr>
          <p:cNvSpPr>
            <a:spLocks noGrp="1"/>
          </p:cNvSpPr>
          <p:nvPr>
            <p:ph type="title"/>
          </p:nvPr>
        </p:nvSpPr>
        <p:spPr/>
        <p:txBody>
          <a:bodyPr/>
          <a:lstStyle/>
          <a:p>
            <a:r>
              <a:rPr lang="fa-IR" sz="3600" dirty="0"/>
              <a:t>نکته در مورد کدگذاری </a:t>
            </a:r>
            <a:r>
              <a:rPr lang="en-US" sz="3600" dirty="0"/>
              <a:t>Sepsis</a:t>
            </a:r>
            <a:r>
              <a:rPr lang="fa-IR" sz="3600" dirty="0"/>
              <a:t> و </a:t>
            </a:r>
            <a:r>
              <a:rPr lang="en-US" sz="3600" dirty="0"/>
              <a:t>Septicemia</a:t>
            </a:r>
          </a:p>
        </p:txBody>
      </p:sp>
      <p:sp>
        <p:nvSpPr>
          <p:cNvPr id="3" name="Content Placeholder 2">
            <a:extLst>
              <a:ext uri="{FF2B5EF4-FFF2-40B4-BE49-F238E27FC236}">
                <a16:creationId xmlns:a16="http://schemas.microsoft.com/office/drawing/2014/main" xmlns="" id="{8E67AB48-A525-3B13-2B0B-75E406534681}"/>
              </a:ext>
            </a:extLst>
          </p:cNvPr>
          <p:cNvSpPr>
            <a:spLocks noGrp="1"/>
          </p:cNvSpPr>
          <p:nvPr>
            <p:ph idx="1"/>
          </p:nvPr>
        </p:nvSpPr>
        <p:spPr/>
        <p:txBody>
          <a:bodyPr/>
          <a:lstStyle/>
          <a:p>
            <a:r>
              <a:rPr lang="fa-IR" dirty="0"/>
              <a:t>در </a:t>
            </a:r>
            <a:r>
              <a:rPr lang="en-US" dirty="0"/>
              <a:t>ICD-10</a:t>
            </a:r>
            <a:r>
              <a:rPr lang="fa-IR" dirty="0"/>
              <a:t> کد </a:t>
            </a:r>
            <a:r>
              <a:rPr lang="en-US" dirty="0"/>
              <a:t>Sepsis</a:t>
            </a:r>
            <a:r>
              <a:rPr lang="fa-IR" dirty="0"/>
              <a:t> و </a:t>
            </a:r>
            <a:r>
              <a:rPr lang="en-US" dirty="0"/>
              <a:t>Septicemia</a:t>
            </a:r>
            <a:r>
              <a:rPr lang="fa-IR" dirty="0"/>
              <a:t> یکسان بودند ولی در </a:t>
            </a:r>
            <a:r>
              <a:rPr lang="en-US" dirty="0"/>
              <a:t>ICD-11</a:t>
            </a:r>
            <a:r>
              <a:rPr lang="fa-IR" dirty="0"/>
              <a:t> این دو کد متفاوت می گیرند.</a:t>
            </a:r>
          </a:p>
          <a:p>
            <a:r>
              <a:rPr lang="en-US" dirty="0"/>
              <a:t>Septicemia</a:t>
            </a:r>
            <a:r>
              <a:rPr lang="fa-IR" dirty="0"/>
              <a:t>   در </a:t>
            </a:r>
            <a:r>
              <a:rPr lang="en-US" dirty="0"/>
              <a:t>ICD-11</a:t>
            </a:r>
            <a:r>
              <a:rPr lang="fa-IR" dirty="0"/>
              <a:t> در فصل 21 (علائم و نشانه ها) طبقه بندی می شود.</a:t>
            </a:r>
          </a:p>
          <a:p>
            <a:pPr algn="l" rtl="0"/>
            <a:r>
              <a:rPr lang="en-US" sz="1800" dirty="0" err="1">
                <a:solidFill>
                  <a:srgbClr val="000000"/>
                </a:solidFill>
                <a:latin typeface="ArialMT"/>
              </a:rPr>
              <a:t>Septicaemia</a:t>
            </a:r>
            <a:r>
              <a:rPr lang="en-US" sz="1800" dirty="0">
                <a:solidFill>
                  <a:srgbClr val="000000"/>
                </a:solidFill>
                <a:latin typeface="ArialMT"/>
              </a:rPr>
              <a:t> (MA15.0)</a:t>
            </a:r>
            <a:r>
              <a:rPr lang="en-US" dirty="0"/>
              <a:t> </a:t>
            </a:r>
            <a:br>
              <a:rPr lang="en-US" dirty="0"/>
            </a:br>
            <a:endParaRPr lang="en-US" dirty="0"/>
          </a:p>
        </p:txBody>
      </p:sp>
      <p:sp>
        <p:nvSpPr>
          <p:cNvPr id="4" name="Footer Placeholder 3">
            <a:extLst>
              <a:ext uri="{FF2B5EF4-FFF2-40B4-BE49-F238E27FC236}">
                <a16:creationId xmlns:a16="http://schemas.microsoft.com/office/drawing/2014/main" xmlns="" id="{0C64112C-9CFB-A19D-6194-AFA3A2516F15}"/>
              </a:ext>
            </a:extLst>
          </p:cNvPr>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a:extLst>
              <a:ext uri="{FF2B5EF4-FFF2-40B4-BE49-F238E27FC236}">
                <a16:creationId xmlns:a16="http://schemas.microsoft.com/office/drawing/2014/main" xmlns="" id="{E70974B4-B4D0-6499-3857-8BAE2205C4D3}"/>
              </a:ext>
            </a:extLst>
          </p:cNvPr>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26</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13551706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5E3208-675C-46C9-A35C-FF0AA4E9A810}"/>
              </a:ext>
            </a:extLst>
          </p:cNvPr>
          <p:cNvSpPr>
            <a:spLocks noGrp="1"/>
          </p:cNvSpPr>
          <p:nvPr>
            <p:ph type="title"/>
          </p:nvPr>
        </p:nvSpPr>
        <p:spPr>
          <a:solidFill>
            <a:srgbClr val="00CC66"/>
          </a:solidFill>
        </p:spPr>
        <p:txBody>
          <a:bodyPr/>
          <a:lstStyle/>
          <a:p>
            <a:pPr algn="ctr" rtl="1"/>
            <a:r>
              <a:rPr lang="fa-IR" b="1" dirty="0">
                <a:cs typeface="B Nazanin" panose="00000400000000000000" pitchFamily="2" charset="-78"/>
              </a:rPr>
              <a:t>نوع آسیب ها در هر بلوک سطح بالا</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A5E86CCA-99EC-46F2-BD8C-A4AC36ACEA82}"/>
              </a:ext>
            </a:extLst>
          </p:cNvPr>
          <p:cNvSpPr>
            <a:spLocks noGrp="1"/>
          </p:cNvSpPr>
          <p:nvPr>
            <p:ph idx="1"/>
          </p:nvPr>
        </p:nvSpPr>
        <p:spPr/>
        <p:txBody>
          <a:bodyPr>
            <a:normAutofit fontScale="92500" lnSpcReduction="20000"/>
          </a:bodyPr>
          <a:lstStyle/>
          <a:p>
            <a:pPr algn="r" rtl="1"/>
            <a:r>
              <a:rPr lang="fa-IR" dirty="0">
                <a:cs typeface="B Nazanin" panose="00000400000000000000" pitchFamily="2" charset="-78"/>
              </a:rPr>
              <a:t>آسیب های سطحی </a:t>
            </a:r>
          </a:p>
          <a:p>
            <a:pPr algn="r" rtl="1"/>
            <a:r>
              <a:rPr lang="fa-IR" dirty="0">
                <a:cs typeface="B Nazanin" panose="00000400000000000000" pitchFamily="2" charset="-78"/>
              </a:rPr>
              <a:t>زخم باز </a:t>
            </a:r>
          </a:p>
          <a:p>
            <a:pPr algn="r" rtl="1"/>
            <a:r>
              <a:rPr lang="fa-IR" dirty="0">
                <a:cs typeface="B Nazanin" panose="00000400000000000000" pitchFamily="2" charset="-78"/>
              </a:rPr>
              <a:t>شکتسگی </a:t>
            </a:r>
          </a:p>
          <a:p>
            <a:pPr algn="r" rtl="1"/>
            <a:r>
              <a:rPr lang="fa-IR" dirty="0">
                <a:cs typeface="B Nazanin" panose="00000400000000000000" pitchFamily="2" charset="-78"/>
              </a:rPr>
              <a:t>دررفتگی ، پیچ خوردگی ، کشیدگی مفاصل یا لیگامان ها</a:t>
            </a:r>
          </a:p>
          <a:p>
            <a:pPr algn="r" rtl="1"/>
            <a:r>
              <a:rPr lang="fa-IR" dirty="0">
                <a:cs typeface="B Nazanin" panose="00000400000000000000" pitchFamily="2" charset="-78"/>
              </a:rPr>
              <a:t>آسیب به عصب </a:t>
            </a:r>
          </a:p>
          <a:p>
            <a:pPr algn="r" rtl="1"/>
            <a:r>
              <a:rPr lang="fa-IR" dirty="0">
                <a:cs typeface="B Nazanin" panose="00000400000000000000" pitchFamily="2" charset="-78"/>
              </a:rPr>
              <a:t>آسیب به عروق </a:t>
            </a:r>
          </a:p>
          <a:p>
            <a:pPr algn="r" rtl="1"/>
            <a:r>
              <a:rPr lang="fa-IR" dirty="0">
                <a:cs typeface="B Nazanin" panose="00000400000000000000" pitchFamily="2" charset="-78"/>
              </a:rPr>
              <a:t>آسیب به عضله، فاسیا و تاندون </a:t>
            </a:r>
          </a:p>
          <a:p>
            <a:pPr algn="r" rtl="1"/>
            <a:r>
              <a:rPr lang="fa-IR" dirty="0">
                <a:cs typeface="B Nazanin" panose="00000400000000000000" pitchFamily="2" charset="-78"/>
              </a:rPr>
              <a:t>خردشدگی </a:t>
            </a:r>
          </a:p>
          <a:p>
            <a:pPr algn="r" rtl="1"/>
            <a:r>
              <a:rPr lang="fa-IR" dirty="0">
                <a:cs typeface="B Nazanin" panose="00000400000000000000" pitchFamily="2" charset="-78"/>
              </a:rPr>
              <a:t>قطع شدگی </a:t>
            </a:r>
          </a:p>
          <a:p>
            <a:pPr algn="r" rtl="1"/>
            <a:r>
              <a:rPr lang="fa-IR" dirty="0">
                <a:cs typeface="B Nazanin" panose="00000400000000000000" pitchFamily="2" charset="-78"/>
              </a:rPr>
              <a:t>آسیب متعدد</a:t>
            </a:r>
            <a:endParaRPr lang="en-US" dirty="0">
              <a:cs typeface="B Nazanin" panose="00000400000000000000" pitchFamily="2" charset="-78"/>
            </a:endParaRPr>
          </a:p>
        </p:txBody>
      </p:sp>
      <p:grpSp>
        <p:nvGrpSpPr>
          <p:cNvPr id="4" name="Group 3">
            <a:extLst>
              <a:ext uri="{FF2B5EF4-FFF2-40B4-BE49-F238E27FC236}">
                <a16:creationId xmlns:a16="http://schemas.microsoft.com/office/drawing/2014/main" xmlns="" id="{FC9BECE8-CD8A-410E-B934-092DCACA003F}"/>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6B6E4121-462E-43C6-BFDF-6976CB1BFE9A}"/>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3C0E3A59-179D-4E87-A346-B42637235D82}"/>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4104924390"/>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34" y="318095"/>
            <a:ext cx="10515600" cy="964796"/>
          </a:xfrm>
          <a:solidFill>
            <a:schemeClr val="accent1">
              <a:lumMod val="40000"/>
              <a:lumOff val="60000"/>
            </a:schemeClr>
          </a:solidFill>
        </p:spPr>
        <p:txBody>
          <a:bodyPr>
            <a:normAutofit/>
          </a:bodyPr>
          <a:lstStyle/>
          <a:p>
            <a:r>
              <a:rPr lang="en-US" sz="3600" dirty="0"/>
              <a:t>Superficial injuries </a:t>
            </a:r>
          </a:p>
        </p:txBody>
      </p:sp>
      <p:sp>
        <p:nvSpPr>
          <p:cNvPr id="4" name="Rectangle 3"/>
          <p:cNvSpPr/>
          <p:nvPr/>
        </p:nvSpPr>
        <p:spPr>
          <a:xfrm>
            <a:off x="742666" y="1199259"/>
            <a:ext cx="8868228" cy="2351285"/>
          </a:xfrm>
          <a:prstGeom prst="rect">
            <a:avLst/>
          </a:prstGeom>
        </p:spPr>
        <p:txBody>
          <a:bodyPr wrap="square">
            <a:spAutoFit/>
          </a:bodyPr>
          <a:lstStyle/>
          <a:p>
            <a:pPr marL="457200" indent="-457200" defTabSz="914400">
              <a:lnSpc>
                <a:spcPct val="150000"/>
              </a:lnSpc>
              <a:buFont typeface="Arial" panose="020B0604020202020204" pitchFamily="34" charset="0"/>
              <a:buChar char="•"/>
            </a:pPr>
            <a:r>
              <a:rPr lang="en-US" sz="2000" dirty="0">
                <a:solidFill>
                  <a:prstClr val="black"/>
                </a:solidFill>
                <a:latin typeface="TimesNewRomanPSMT"/>
              </a:rPr>
              <a:t>Abrasion </a:t>
            </a:r>
          </a:p>
          <a:p>
            <a:pPr marL="457200" indent="-457200" defTabSz="914400">
              <a:lnSpc>
                <a:spcPct val="150000"/>
              </a:lnSpc>
              <a:buFont typeface="Arial" panose="020B0604020202020204" pitchFamily="34" charset="0"/>
              <a:buChar char="•"/>
            </a:pPr>
            <a:r>
              <a:rPr lang="en-US" sz="2000" dirty="0">
                <a:solidFill>
                  <a:prstClr val="black"/>
                </a:solidFill>
                <a:latin typeface="TimesNewRomanPSMT"/>
              </a:rPr>
              <a:t>blister (nonthermal)</a:t>
            </a:r>
          </a:p>
          <a:p>
            <a:pPr marL="457200" indent="-457200" defTabSz="914400">
              <a:lnSpc>
                <a:spcPct val="150000"/>
              </a:lnSpc>
              <a:buFont typeface="Arial" panose="020B0604020202020204" pitchFamily="34" charset="0"/>
              <a:buChar char="•"/>
            </a:pPr>
            <a:r>
              <a:rPr lang="en-US" sz="2000" dirty="0">
                <a:solidFill>
                  <a:prstClr val="black"/>
                </a:solidFill>
                <a:latin typeface="TimesNewRomanPSMT"/>
              </a:rPr>
              <a:t>contusion, including bruise and </a:t>
            </a:r>
            <a:r>
              <a:rPr lang="en-US" sz="2000" dirty="0" err="1">
                <a:solidFill>
                  <a:prstClr val="black"/>
                </a:solidFill>
                <a:latin typeface="TimesNewRomanPSMT"/>
              </a:rPr>
              <a:t>haematoma</a:t>
            </a:r>
            <a:endParaRPr lang="en-US" sz="2000" dirty="0">
              <a:solidFill>
                <a:prstClr val="black"/>
              </a:solidFill>
              <a:latin typeface="TimesNewRomanPSMT"/>
            </a:endParaRPr>
          </a:p>
          <a:p>
            <a:pPr marL="457200" indent="-457200" defTabSz="914400">
              <a:lnSpc>
                <a:spcPct val="150000"/>
              </a:lnSpc>
              <a:buFont typeface="Arial" panose="020B0604020202020204" pitchFamily="34" charset="0"/>
              <a:buChar char="•"/>
            </a:pPr>
            <a:r>
              <a:rPr lang="en-US" sz="2000" dirty="0">
                <a:solidFill>
                  <a:prstClr val="black"/>
                </a:solidFill>
                <a:latin typeface="TimesNewRomanPSMT"/>
              </a:rPr>
              <a:t>superficial foreign body (splinter) without major open wound</a:t>
            </a:r>
          </a:p>
          <a:p>
            <a:pPr marL="457200" indent="-457200" defTabSz="914400">
              <a:lnSpc>
                <a:spcPct val="150000"/>
              </a:lnSpc>
              <a:buFont typeface="Arial" panose="020B0604020202020204" pitchFamily="34" charset="0"/>
              <a:buChar char="•"/>
            </a:pPr>
            <a:r>
              <a:rPr lang="en-US" sz="2000" dirty="0">
                <a:solidFill>
                  <a:prstClr val="black"/>
                </a:solidFill>
                <a:latin typeface="TimesNewRomanPSMT"/>
              </a:rPr>
              <a:t>insect bite (nonvenomous)</a:t>
            </a:r>
            <a:endParaRPr lang="en-US" sz="2000" dirty="0">
              <a:solidFill>
                <a:prstClr val="black"/>
              </a:solidFill>
            </a:endParaRPr>
          </a:p>
        </p:txBody>
      </p:sp>
      <p:sp>
        <p:nvSpPr>
          <p:cNvPr id="5" name="Content Placeholder 2">
            <a:extLst>
              <a:ext uri="{FF2B5EF4-FFF2-40B4-BE49-F238E27FC236}">
                <a16:creationId xmlns:a16="http://schemas.microsoft.com/office/drawing/2014/main" xmlns="" id="{BFEC1354-0FF8-4529-B13E-B5B9B930B8E1}"/>
              </a:ext>
            </a:extLst>
          </p:cNvPr>
          <p:cNvSpPr>
            <a:spLocks noGrp="1"/>
          </p:cNvSpPr>
          <p:nvPr>
            <p:ph idx="1"/>
          </p:nvPr>
        </p:nvSpPr>
        <p:spPr>
          <a:xfrm>
            <a:off x="4377627" y="1503730"/>
            <a:ext cx="6894286" cy="2504943"/>
          </a:xfrm>
        </p:spPr>
        <p:txBody>
          <a:bodyPr>
            <a:normAutofit/>
          </a:bodyPr>
          <a:lstStyle/>
          <a:p>
            <a:pPr algn="r" rtl="1">
              <a:defRPr/>
            </a:pPr>
            <a:r>
              <a:rPr lang="fa-IR" sz="2000" b="1" dirty="0">
                <a:cs typeface="B Mitra" pitchFamily="2" charset="-78"/>
              </a:rPr>
              <a:t>زخم یا خراش سطحی </a:t>
            </a:r>
            <a:endParaRPr lang="en-US" sz="2000" b="1" dirty="0">
              <a:cs typeface="B Mitra" pitchFamily="2" charset="-78"/>
            </a:endParaRPr>
          </a:p>
          <a:p>
            <a:pPr algn="r" rtl="1">
              <a:defRPr/>
            </a:pPr>
            <a:r>
              <a:rPr lang="fa-IR" sz="2000" b="1" dirty="0">
                <a:cs typeface="B Mitra" pitchFamily="2" charset="-78"/>
              </a:rPr>
              <a:t>تاول </a:t>
            </a:r>
            <a:endParaRPr lang="en-US" sz="2000" b="1" dirty="0">
              <a:cs typeface="B Mitra" pitchFamily="2" charset="-78"/>
            </a:endParaRPr>
          </a:p>
          <a:p>
            <a:pPr algn="r" rtl="1">
              <a:defRPr/>
            </a:pPr>
            <a:r>
              <a:rPr lang="fa-IR" sz="2000" b="1" dirty="0">
                <a:cs typeface="B Mitra" pitchFamily="2" charset="-78"/>
              </a:rPr>
              <a:t>کبودی، کوفتگی </a:t>
            </a:r>
            <a:r>
              <a:rPr lang="en-US" sz="2000" b="1" dirty="0">
                <a:cs typeface="B Mitra" pitchFamily="2" charset="-78"/>
              </a:rPr>
              <a:t>,</a:t>
            </a:r>
            <a:r>
              <a:rPr lang="fa-IR" sz="2000" b="1" dirty="0">
                <a:cs typeface="B Mitra" pitchFamily="2" charset="-78"/>
              </a:rPr>
              <a:t>تجمع خون در زیر پوست</a:t>
            </a:r>
            <a:endParaRPr lang="en-US" sz="2000" b="1" dirty="0">
              <a:cs typeface="B Mitra" pitchFamily="2" charset="-78"/>
            </a:endParaRPr>
          </a:p>
          <a:p>
            <a:pPr algn="r" rtl="1">
              <a:defRPr/>
            </a:pPr>
            <a:r>
              <a:rPr lang="fa-IR" sz="2000" b="1" dirty="0">
                <a:cs typeface="B Mitra" pitchFamily="2" charset="-78"/>
              </a:rPr>
              <a:t>جسم خارجی سطح (بدون زخم باز) </a:t>
            </a:r>
            <a:endParaRPr lang="en-US" sz="2000" b="1" dirty="0">
              <a:cs typeface="B Mitra" pitchFamily="2" charset="-78"/>
            </a:endParaRPr>
          </a:p>
          <a:p>
            <a:pPr algn="r" rtl="1">
              <a:defRPr/>
            </a:pPr>
            <a:r>
              <a:rPr lang="fa-IR" sz="2000" b="1" dirty="0">
                <a:cs typeface="B Mitra" pitchFamily="2" charset="-78"/>
              </a:rPr>
              <a:t>نیش حشره </a:t>
            </a:r>
            <a:endParaRPr lang="en-US" sz="2000" b="1" dirty="0">
              <a:cs typeface="B Mitra" pitchFamily="2" charset="-78"/>
            </a:endParaRPr>
          </a:p>
          <a:p>
            <a:pPr algn="r" rtl="1">
              <a:defRPr/>
            </a:pPr>
            <a:endParaRPr lang="fa-IR" sz="1200" b="1" dirty="0">
              <a:cs typeface="B Mitra" pitchFamily="2" charset="-78"/>
            </a:endParaRPr>
          </a:p>
        </p:txBody>
      </p:sp>
      <p:sp>
        <p:nvSpPr>
          <p:cNvPr id="3" name="TextBox 2">
            <a:extLst>
              <a:ext uri="{FF2B5EF4-FFF2-40B4-BE49-F238E27FC236}">
                <a16:creationId xmlns:a16="http://schemas.microsoft.com/office/drawing/2014/main" xmlns="" id="{3C3FCE3A-4E3F-4C88-B0D2-5FD89CB0A7C2}"/>
              </a:ext>
            </a:extLst>
          </p:cNvPr>
          <p:cNvSpPr txBox="1"/>
          <p:nvPr/>
        </p:nvSpPr>
        <p:spPr>
          <a:xfrm>
            <a:off x="5533030" y="3751877"/>
            <a:ext cx="6166515" cy="2308324"/>
          </a:xfrm>
          <a:prstGeom prst="rect">
            <a:avLst/>
          </a:prstGeom>
          <a:solidFill>
            <a:srgbClr val="FFC000"/>
          </a:solidFill>
        </p:spPr>
        <p:txBody>
          <a:bodyPr wrap="square" rtlCol="0">
            <a:spAutoFit/>
          </a:bodyPr>
          <a:lstStyle/>
          <a:p>
            <a:pPr algn="r" defTabSz="914400" rtl="1"/>
            <a:r>
              <a:rPr lang="fa-IR" dirty="0">
                <a:solidFill>
                  <a:prstClr val="black"/>
                </a:solidFill>
                <a:cs typeface="B Titr" panose="00000700000000000000" pitchFamily="2" charset="-78"/>
              </a:rPr>
              <a:t>نوع آسیب سطحی در برخی گروها بسته به مکان آسیب </a:t>
            </a:r>
            <a:r>
              <a:rPr lang="en-US" dirty="0">
                <a:solidFill>
                  <a:prstClr val="black"/>
                </a:solidFill>
                <a:cs typeface="B Titr" panose="00000700000000000000" pitchFamily="2" charset="-78"/>
              </a:rPr>
              <a:t>Precoordinated</a:t>
            </a:r>
            <a:r>
              <a:rPr lang="fa-IR" dirty="0">
                <a:solidFill>
                  <a:prstClr val="black"/>
                </a:solidFill>
                <a:cs typeface="B Titr" panose="00000700000000000000" pitchFamily="2" charset="-78"/>
              </a:rPr>
              <a:t> شده و در برخی دیگر از طریق کدهای </a:t>
            </a:r>
            <a:r>
              <a:rPr lang="en-US" dirty="0">
                <a:solidFill>
                  <a:prstClr val="black"/>
                </a:solidFill>
                <a:cs typeface="B Titr" panose="00000700000000000000" pitchFamily="2" charset="-78"/>
              </a:rPr>
              <a:t>Extension</a:t>
            </a:r>
            <a:r>
              <a:rPr lang="fa-IR" dirty="0">
                <a:solidFill>
                  <a:prstClr val="black"/>
                </a:solidFill>
                <a:cs typeface="B Titr" panose="00000700000000000000" pitchFamily="2" charset="-78"/>
              </a:rPr>
              <a:t> ، </a:t>
            </a:r>
            <a:r>
              <a:rPr lang="en-US" dirty="0" err="1">
                <a:solidFill>
                  <a:prstClr val="black"/>
                </a:solidFill>
                <a:cs typeface="B Titr" panose="00000700000000000000" pitchFamily="2" charset="-78"/>
              </a:rPr>
              <a:t>Postcoordination</a:t>
            </a:r>
            <a:r>
              <a:rPr lang="fa-IR" dirty="0">
                <a:solidFill>
                  <a:prstClr val="black"/>
                </a:solidFill>
                <a:cs typeface="B Titr" panose="00000700000000000000" pitchFamily="2" charset="-78"/>
              </a:rPr>
              <a:t> شده </a:t>
            </a:r>
          </a:p>
          <a:p>
            <a:pPr algn="r" defTabSz="914400" rtl="1"/>
            <a:endParaRPr lang="fa-IR" dirty="0">
              <a:solidFill>
                <a:prstClr val="black"/>
              </a:solidFill>
              <a:cs typeface="B Titr" panose="00000700000000000000" pitchFamily="2" charset="-78"/>
            </a:endParaRPr>
          </a:p>
          <a:p>
            <a:pPr algn="r" defTabSz="914400" rtl="1"/>
            <a:r>
              <a:rPr lang="fa-IR" dirty="0">
                <a:solidFill>
                  <a:prstClr val="black"/>
                </a:solidFill>
                <a:cs typeface="B Titr" panose="00000700000000000000" pitchFamily="2" charset="-78"/>
              </a:rPr>
              <a:t>معمولا اگرانواع آسیب های سطحی ممکن برای یک موضع، کمتر از سه نوع باشد،  بصورت </a:t>
            </a:r>
            <a:r>
              <a:rPr lang="en-US" dirty="0" err="1">
                <a:solidFill>
                  <a:prstClr val="black"/>
                </a:solidFill>
                <a:cs typeface="B Titr" panose="00000700000000000000" pitchFamily="2" charset="-78"/>
              </a:rPr>
              <a:t>Precoordination</a:t>
            </a:r>
            <a:r>
              <a:rPr lang="fa-IR" dirty="0">
                <a:solidFill>
                  <a:prstClr val="black"/>
                </a:solidFill>
                <a:cs typeface="B Titr" panose="00000700000000000000" pitchFamily="2" charset="-78"/>
              </a:rPr>
              <a:t> آمده . </a:t>
            </a:r>
          </a:p>
          <a:p>
            <a:pPr algn="r" defTabSz="914400" rtl="1"/>
            <a:r>
              <a:rPr lang="fa-IR" dirty="0">
                <a:solidFill>
                  <a:prstClr val="black"/>
                </a:solidFill>
                <a:cs typeface="B Titr" panose="00000700000000000000" pitchFamily="2" charset="-78"/>
              </a:rPr>
              <a:t>اگر انواع آسیب های سطحی ممکن برای یک موضع بیش از 3 نوع بوده، نوع دقیق آسیب بصورت </a:t>
            </a:r>
            <a:r>
              <a:rPr lang="en-US" dirty="0" err="1">
                <a:solidFill>
                  <a:prstClr val="black"/>
                </a:solidFill>
                <a:cs typeface="B Titr" panose="00000700000000000000" pitchFamily="2" charset="-78"/>
              </a:rPr>
              <a:t>Postcoordination</a:t>
            </a:r>
            <a:r>
              <a:rPr lang="en-US" dirty="0">
                <a:solidFill>
                  <a:prstClr val="black"/>
                </a:solidFill>
                <a:cs typeface="B Titr" panose="00000700000000000000" pitchFamily="2" charset="-78"/>
              </a:rPr>
              <a:t> </a:t>
            </a:r>
            <a:r>
              <a:rPr lang="fa-IR" dirty="0">
                <a:solidFill>
                  <a:prstClr val="black"/>
                </a:solidFill>
                <a:cs typeface="B Titr" panose="00000700000000000000" pitchFamily="2" charset="-78"/>
              </a:rPr>
              <a:t> درنظر گرفته شده است. </a:t>
            </a:r>
          </a:p>
        </p:txBody>
      </p:sp>
      <p:pic>
        <p:nvPicPr>
          <p:cNvPr id="7" name="Picture 6">
            <a:extLst>
              <a:ext uri="{FF2B5EF4-FFF2-40B4-BE49-F238E27FC236}">
                <a16:creationId xmlns:a16="http://schemas.microsoft.com/office/drawing/2014/main" xmlns="" id="{4EC33E74-F790-4457-AEE0-6788154AD295}"/>
              </a:ext>
            </a:extLst>
          </p:cNvPr>
          <p:cNvPicPr>
            <a:picLocks noChangeAspect="1"/>
          </p:cNvPicPr>
          <p:nvPr/>
        </p:nvPicPr>
        <p:blipFill>
          <a:blip r:embed="rId2"/>
          <a:stretch>
            <a:fillRect/>
          </a:stretch>
        </p:blipFill>
        <p:spPr>
          <a:xfrm>
            <a:off x="691945" y="3814028"/>
            <a:ext cx="4484835" cy="2184021"/>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xmlns="" id="{1BF31CF0-D423-43E0-8685-301ADFD2F023}"/>
              </a:ext>
            </a:extLst>
          </p:cNvPr>
          <p:cNvGrpSpPr/>
          <p:nvPr/>
        </p:nvGrpSpPr>
        <p:grpSpPr>
          <a:xfrm>
            <a:off x="2140770" y="6288130"/>
            <a:ext cx="8976719" cy="472418"/>
            <a:chOff x="2140770" y="6288130"/>
            <a:chExt cx="8976719" cy="472418"/>
          </a:xfrm>
        </p:grpSpPr>
        <p:sp>
          <p:nvSpPr>
            <p:cNvPr id="9" name="TextBox 8">
              <a:extLst>
                <a:ext uri="{FF2B5EF4-FFF2-40B4-BE49-F238E27FC236}">
                  <a16:creationId xmlns:a16="http://schemas.microsoft.com/office/drawing/2014/main" xmlns="" id="{311F304D-4151-4635-9B50-08F620F19D07}"/>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0" name="TextBox 9">
              <a:extLst>
                <a:ext uri="{FF2B5EF4-FFF2-40B4-BE49-F238E27FC236}">
                  <a16:creationId xmlns:a16="http://schemas.microsoft.com/office/drawing/2014/main" xmlns="" id="{325604BB-8A77-4469-BAEA-4D205726A754}"/>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850476305"/>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DBD41C-D468-4D2D-94D9-3F974B43BD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9D903F7-F197-4303-BB40-8DD3378DACA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xmlns="" id="{EB1434DE-924B-4F2D-AC55-2B4C1DD77A02}"/>
              </a:ext>
            </a:extLst>
          </p:cNvPr>
          <p:cNvPicPr>
            <a:picLocks noChangeAspect="1"/>
          </p:cNvPicPr>
          <p:nvPr/>
        </p:nvPicPr>
        <p:blipFill>
          <a:blip r:embed="rId2"/>
          <a:stretch>
            <a:fillRect/>
          </a:stretch>
        </p:blipFill>
        <p:spPr>
          <a:xfrm>
            <a:off x="838200" y="1825625"/>
            <a:ext cx="5398827" cy="157024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903FB71C-046E-4DC6-A8C3-A6028682B47A}"/>
              </a:ext>
            </a:extLst>
          </p:cNvPr>
          <p:cNvPicPr>
            <a:picLocks noChangeAspect="1"/>
          </p:cNvPicPr>
          <p:nvPr/>
        </p:nvPicPr>
        <p:blipFill>
          <a:blip r:embed="rId3"/>
          <a:stretch>
            <a:fillRect/>
          </a:stretch>
        </p:blipFill>
        <p:spPr>
          <a:xfrm>
            <a:off x="4415203" y="3922819"/>
            <a:ext cx="6924675" cy="1981200"/>
          </a:xfrm>
          <a:prstGeom prst="rect">
            <a:avLst/>
          </a:prstGeom>
          <a:ln>
            <a:noFill/>
          </a:ln>
          <a:effectLst>
            <a:outerShdw blurRad="292100" dist="139700" dir="2700000" algn="tl" rotWithShape="0">
              <a:srgbClr val="333333">
                <a:alpha val="65000"/>
              </a:srgbClr>
            </a:outerShdw>
          </a:effectLst>
        </p:spPr>
      </p:pic>
      <p:sp>
        <p:nvSpPr>
          <p:cNvPr id="8" name="Arrow: Down 7">
            <a:extLst>
              <a:ext uri="{FF2B5EF4-FFF2-40B4-BE49-F238E27FC236}">
                <a16:creationId xmlns:a16="http://schemas.microsoft.com/office/drawing/2014/main" xmlns="" id="{0A762801-0254-4882-A84D-22C293747819}"/>
              </a:ext>
            </a:extLst>
          </p:cNvPr>
          <p:cNvSpPr/>
          <p:nvPr/>
        </p:nvSpPr>
        <p:spPr>
          <a:xfrm>
            <a:off x="8611738" y="2914426"/>
            <a:ext cx="1323832" cy="8734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post</a:t>
            </a:r>
          </a:p>
        </p:txBody>
      </p:sp>
      <p:sp>
        <p:nvSpPr>
          <p:cNvPr id="9" name="Arrow: Left 8">
            <a:extLst>
              <a:ext uri="{FF2B5EF4-FFF2-40B4-BE49-F238E27FC236}">
                <a16:creationId xmlns:a16="http://schemas.microsoft.com/office/drawing/2014/main" xmlns="" id="{D0E65DD8-1D42-4848-B388-6E3F5558E339}"/>
              </a:ext>
            </a:extLst>
          </p:cNvPr>
          <p:cNvSpPr/>
          <p:nvPr/>
        </p:nvSpPr>
        <p:spPr>
          <a:xfrm>
            <a:off x="6096000" y="1825625"/>
            <a:ext cx="968991" cy="10214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rPr>
              <a:t>pre</a:t>
            </a:r>
          </a:p>
        </p:txBody>
      </p:sp>
      <p:grpSp>
        <p:nvGrpSpPr>
          <p:cNvPr id="11" name="Group 10">
            <a:extLst>
              <a:ext uri="{FF2B5EF4-FFF2-40B4-BE49-F238E27FC236}">
                <a16:creationId xmlns:a16="http://schemas.microsoft.com/office/drawing/2014/main" xmlns="" id="{1AC3C754-9FE5-4039-98E0-773612E79DE4}"/>
              </a:ext>
            </a:extLst>
          </p:cNvPr>
          <p:cNvGrpSpPr/>
          <p:nvPr/>
        </p:nvGrpSpPr>
        <p:grpSpPr>
          <a:xfrm>
            <a:off x="2140770" y="6288130"/>
            <a:ext cx="8976719" cy="472418"/>
            <a:chOff x="2140770" y="6288130"/>
            <a:chExt cx="8976719" cy="472418"/>
          </a:xfrm>
        </p:grpSpPr>
        <p:sp>
          <p:nvSpPr>
            <p:cNvPr id="12" name="TextBox 11">
              <a:extLst>
                <a:ext uri="{FF2B5EF4-FFF2-40B4-BE49-F238E27FC236}">
                  <a16:creationId xmlns:a16="http://schemas.microsoft.com/office/drawing/2014/main" xmlns="" id="{2C6B7AD8-31FF-4BF1-87FC-E0C97D86485C}"/>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3" name="TextBox 12">
              <a:extLst>
                <a:ext uri="{FF2B5EF4-FFF2-40B4-BE49-F238E27FC236}">
                  <a16:creationId xmlns:a16="http://schemas.microsoft.com/office/drawing/2014/main" xmlns="" id="{4280D4C4-BFA4-487E-A5D2-93301D662DA7}"/>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77078447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558452-FACD-4CA8-9C6C-5CBDC4D34510}"/>
              </a:ext>
            </a:extLst>
          </p:cNvPr>
          <p:cNvSpPr>
            <a:spLocks noGrp="1"/>
          </p:cNvSpPr>
          <p:nvPr>
            <p:ph type="title"/>
          </p:nvPr>
        </p:nvSpPr>
        <p:spPr/>
        <p:txBody>
          <a:bodyPr/>
          <a:lstStyle/>
          <a:p>
            <a:pPr algn="ctr" rtl="1"/>
            <a:r>
              <a:rPr lang="en-US" dirty="0" err="1"/>
              <a:t>Postcoordinations</a:t>
            </a:r>
            <a:r>
              <a:rPr lang="en-US" dirty="0"/>
              <a:t> </a:t>
            </a:r>
          </a:p>
        </p:txBody>
      </p:sp>
      <p:sp>
        <p:nvSpPr>
          <p:cNvPr id="3" name="Content Placeholder 2">
            <a:extLst>
              <a:ext uri="{FF2B5EF4-FFF2-40B4-BE49-F238E27FC236}">
                <a16:creationId xmlns:a16="http://schemas.microsoft.com/office/drawing/2014/main" xmlns="" id="{5370DAB7-D91B-4CF0-9755-BEB3A3BEB70F}"/>
              </a:ext>
            </a:extLst>
          </p:cNvPr>
          <p:cNvSpPr>
            <a:spLocks noGrp="1"/>
          </p:cNvSpPr>
          <p:nvPr>
            <p:ph idx="1"/>
          </p:nvPr>
        </p:nvSpPr>
        <p:spPr/>
        <p:txBody>
          <a:bodyPr/>
          <a:lstStyle/>
          <a:p>
            <a:r>
              <a:rPr lang="en-US" b="1" i="0" u="none" strike="noStrike" dirty="0">
                <a:solidFill>
                  <a:srgbClr val="383838"/>
                </a:solidFill>
                <a:effectLst/>
                <a:latin typeface="Helvetica Neue"/>
              </a:rPr>
              <a:t>Type of injury </a:t>
            </a:r>
          </a:p>
          <a:p>
            <a:r>
              <a:rPr lang="en-US" b="1" dirty="0">
                <a:solidFill>
                  <a:srgbClr val="383838"/>
                </a:solidFill>
                <a:latin typeface="Helvetica Neue"/>
              </a:rPr>
              <a:t>Specific anatomy </a:t>
            </a:r>
            <a:r>
              <a:rPr lang="fa-IR" b="1" dirty="0">
                <a:solidFill>
                  <a:srgbClr val="383838"/>
                </a:solidFill>
                <a:latin typeface="Helvetica Neue"/>
              </a:rPr>
              <a:t>جزئیات آناتومیکی </a:t>
            </a:r>
            <a:endParaRPr lang="en-US" b="1" dirty="0">
              <a:solidFill>
                <a:srgbClr val="383838"/>
              </a:solidFill>
              <a:latin typeface="Helvetica Neue"/>
            </a:endParaRPr>
          </a:p>
          <a:p>
            <a:r>
              <a:rPr lang="en-US" b="1" i="0" u="none" strike="noStrike" dirty="0">
                <a:solidFill>
                  <a:srgbClr val="383838"/>
                </a:solidFill>
                <a:effectLst/>
                <a:latin typeface="Helvetica Neue"/>
              </a:rPr>
              <a:t>Has manifestation </a:t>
            </a:r>
            <a:r>
              <a:rPr lang="fa-IR" b="1" i="0" u="none" strike="noStrike" dirty="0">
                <a:solidFill>
                  <a:srgbClr val="383838"/>
                </a:solidFill>
                <a:effectLst/>
                <a:latin typeface="Helvetica Neue"/>
              </a:rPr>
              <a:t>مثل درد </a:t>
            </a:r>
          </a:p>
          <a:p>
            <a:r>
              <a:rPr lang="en-US" b="1" i="0" u="none" strike="noStrike" dirty="0">
                <a:solidFill>
                  <a:srgbClr val="383838"/>
                </a:solidFill>
                <a:effectLst/>
                <a:latin typeface="Helvetica Neue"/>
              </a:rPr>
              <a:t>Associated with : </a:t>
            </a:r>
            <a:r>
              <a:rPr lang="fa-IR" b="1" i="0" u="none" strike="noStrike" dirty="0">
                <a:solidFill>
                  <a:srgbClr val="383838"/>
                </a:solidFill>
                <a:effectLst/>
                <a:latin typeface="Helvetica Neue"/>
              </a:rPr>
              <a:t>آسیب های همراه، سابقه فردی و خانوادگی و علل خارجی  </a:t>
            </a:r>
          </a:p>
          <a:p>
            <a:r>
              <a:rPr lang="en-US" b="1" dirty="0">
                <a:solidFill>
                  <a:srgbClr val="383838"/>
                </a:solidFill>
                <a:latin typeface="Helvetica Neue"/>
              </a:rPr>
              <a:t>Laterality </a:t>
            </a:r>
          </a:p>
          <a:p>
            <a:r>
              <a:rPr lang="en-US" b="1" dirty="0">
                <a:solidFill>
                  <a:srgbClr val="383838"/>
                </a:solidFill>
                <a:latin typeface="Helvetica Neue"/>
              </a:rPr>
              <a:t>Fracture subtype</a:t>
            </a:r>
          </a:p>
          <a:p>
            <a:r>
              <a:rPr lang="en-US" b="1" dirty="0">
                <a:solidFill>
                  <a:srgbClr val="383838"/>
                </a:solidFill>
                <a:latin typeface="Helvetica Neue"/>
              </a:rPr>
              <a:t>Fracture open or closed</a:t>
            </a:r>
          </a:p>
          <a:p>
            <a:r>
              <a:rPr lang="en-US" b="1" dirty="0">
                <a:solidFill>
                  <a:srgbClr val="383838"/>
                </a:solidFill>
                <a:latin typeface="Helvetica Neue"/>
              </a:rPr>
              <a:t>Extent of burn by body surface</a:t>
            </a:r>
          </a:p>
        </p:txBody>
      </p:sp>
      <p:grpSp>
        <p:nvGrpSpPr>
          <p:cNvPr id="4" name="Group 3">
            <a:extLst>
              <a:ext uri="{FF2B5EF4-FFF2-40B4-BE49-F238E27FC236}">
                <a16:creationId xmlns:a16="http://schemas.microsoft.com/office/drawing/2014/main" xmlns="" id="{242D0E61-A5F2-4F2E-9098-BFBDB6211162}"/>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A613617E-C8E5-44FB-8178-98669545B27D}"/>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A0B4EE69-F350-4FB9-9FA6-77441844E01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04061517"/>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doj.in/articles/2016/7/3/images/IndianDermatolOnlineJ_2016_7_3_164_182372_f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97796" y="2277514"/>
            <a:ext cx="5532372" cy="300583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894833D8-FF72-4FF5-AC11-105B7DCEBA22}"/>
              </a:ext>
            </a:extLst>
          </p:cNvPr>
          <p:cNvSpPr txBox="1"/>
          <p:nvPr/>
        </p:nvSpPr>
        <p:spPr>
          <a:xfrm>
            <a:off x="2028428" y="227589"/>
            <a:ext cx="7929349" cy="1569660"/>
          </a:xfrm>
          <a:prstGeom prst="rect">
            <a:avLst/>
          </a:prstGeom>
          <a:noFill/>
        </p:spPr>
        <p:txBody>
          <a:bodyPr wrap="square" rtlCol="0">
            <a:spAutoFit/>
          </a:bodyPr>
          <a:lstStyle/>
          <a:p>
            <a:pPr algn="ctr" defTabSz="914400" rtl="1"/>
            <a:r>
              <a:rPr lang="fa-IR" sz="3200" b="1" dirty="0">
                <a:solidFill>
                  <a:prstClr val="black"/>
                </a:solidFill>
                <a:cs typeface="B Nazanin" panose="00000400000000000000" pitchFamily="2" charset="-78"/>
              </a:rPr>
              <a:t>مثال</a:t>
            </a:r>
          </a:p>
          <a:p>
            <a:pPr algn="ctr" defTabSz="914400" rtl="1"/>
            <a:r>
              <a:rPr lang="fa-IR" sz="3200" b="1" dirty="0">
                <a:solidFill>
                  <a:prstClr val="black"/>
                </a:solidFill>
                <a:cs typeface="B Nazanin" panose="00000400000000000000" pitchFamily="2" charset="-78"/>
              </a:rPr>
              <a:t> شکستگی فشرده بسته ورتکس جمجمه موتورسوار در برخورد با درخت</a:t>
            </a:r>
            <a:r>
              <a:rPr lang="en-US" sz="3200" b="1" dirty="0">
                <a:solidFill>
                  <a:prstClr val="black"/>
                </a:solidFill>
                <a:cs typeface="B Nazanin" panose="00000400000000000000" pitchFamily="2" charset="-78"/>
              </a:rPr>
              <a:t> </a:t>
            </a:r>
            <a:r>
              <a:rPr lang="fa-IR" sz="3200" b="1" dirty="0">
                <a:solidFill>
                  <a:prstClr val="black"/>
                </a:solidFill>
                <a:cs typeface="B Nazanin" panose="00000400000000000000" pitchFamily="2" charset="-78"/>
              </a:rPr>
              <a:t> در خیابان</a:t>
            </a:r>
            <a:endParaRPr lang="en-US" sz="3200" b="1" dirty="0">
              <a:solidFill>
                <a:prstClr val="black"/>
              </a:solidFill>
              <a:cs typeface="B Nazanin" panose="00000400000000000000" pitchFamily="2" charset="-78"/>
            </a:endParaRPr>
          </a:p>
        </p:txBody>
      </p:sp>
      <p:pic>
        <p:nvPicPr>
          <p:cNvPr id="4" name="Picture 3">
            <a:extLst>
              <a:ext uri="{FF2B5EF4-FFF2-40B4-BE49-F238E27FC236}">
                <a16:creationId xmlns:a16="http://schemas.microsoft.com/office/drawing/2014/main" xmlns="" id="{31336690-539E-40DD-B07D-A0F0F363BFC0}"/>
              </a:ext>
            </a:extLst>
          </p:cNvPr>
          <p:cNvPicPr>
            <a:picLocks noChangeAspect="1"/>
          </p:cNvPicPr>
          <p:nvPr/>
        </p:nvPicPr>
        <p:blipFill>
          <a:blip r:embed="rId3"/>
          <a:stretch>
            <a:fillRect/>
          </a:stretch>
        </p:blipFill>
        <p:spPr>
          <a:xfrm>
            <a:off x="361832" y="1573832"/>
            <a:ext cx="5326577" cy="3568807"/>
          </a:xfrm>
          <a:prstGeom prst="rect">
            <a:avLst/>
          </a:prstGeom>
        </p:spPr>
      </p:pic>
      <p:grpSp>
        <p:nvGrpSpPr>
          <p:cNvPr id="5" name="Group 4">
            <a:extLst>
              <a:ext uri="{FF2B5EF4-FFF2-40B4-BE49-F238E27FC236}">
                <a16:creationId xmlns:a16="http://schemas.microsoft.com/office/drawing/2014/main" xmlns="" id="{F47CE617-4DC5-4D53-B8BC-7D43AD7E33E1}"/>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688D890E-B336-474B-8695-9E5C90E3FB5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547FA987-EE0A-4304-8818-F4CD2B964127}"/>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46785749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AE6E68-D6E3-4840-A370-D8B5A5755360}"/>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xmlns="" id="{BF2012BC-2AFE-431A-AF22-F1DEB7837BB3}"/>
              </a:ext>
            </a:extLst>
          </p:cNvPr>
          <p:cNvPicPr>
            <a:picLocks noChangeAspect="1"/>
          </p:cNvPicPr>
          <p:nvPr/>
        </p:nvPicPr>
        <p:blipFill>
          <a:blip r:embed="rId2"/>
          <a:stretch>
            <a:fillRect/>
          </a:stretch>
        </p:blipFill>
        <p:spPr>
          <a:xfrm>
            <a:off x="1083899" y="2515028"/>
            <a:ext cx="9566590" cy="3373414"/>
          </a:xfrm>
          <a:prstGeom prst="rect">
            <a:avLst/>
          </a:prstGeom>
        </p:spPr>
      </p:pic>
      <p:sp>
        <p:nvSpPr>
          <p:cNvPr id="5" name="TextBox 4">
            <a:extLst>
              <a:ext uri="{FF2B5EF4-FFF2-40B4-BE49-F238E27FC236}">
                <a16:creationId xmlns:a16="http://schemas.microsoft.com/office/drawing/2014/main" xmlns="" id="{69423335-0A8A-4D77-8A5E-B55E2722A6F6}"/>
              </a:ext>
            </a:extLst>
          </p:cNvPr>
          <p:cNvSpPr txBox="1"/>
          <p:nvPr/>
        </p:nvSpPr>
        <p:spPr>
          <a:xfrm>
            <a:off x="1436427" y="1746009"/>
            <a:ext cx="3954438" cy="369332"/>
          </a:xfrm>
          <a:prstGeom prst="rect">
            <a:avLst/>
          </a:prstGeom>
          <a:noFill/>
        </p:spPr>
        <p:txBody>
          <a:bodyPr wrap="square">
            <a:spAutoFit/>
          </a:bodyPr>
          <a:lstStyle/>
          <a:p>
            <a:pPr defTabSz="914400"/>
            <a:r>
              <a:rPr lang="en-US" b="1" dirty="0">
                <a:solidFill>
                  <a:srgbClr val="404040"/>
                </a:solidFill>
                <a:latin typeface="Helvetica Neue"/>
              </a:rPr>
              <a:t>NA02.0 Fracture of vault of skull</a:t>
            </a:r>
            <a:endParaRPr lang="en-US" dirty="0">
              <a:solidFill>
                <a:prstClr val="black"/>
              </a:solidFill>
            </a:endParaRPr>
          </a:p>
        </p:txBody>
      </p:sp>
      <p:grpSp>
        <p:nvGrpSpPr>
          <p:cNvPr id="6" name="Group 5">
            <a:extLst>
              <a:ext uri="{FF2B5EF4-FFF2-40B4-BE49-F238E27FC236}">
                <a16:creationId xmlns:a16="http://schemas.microsoft.com/office/drawing/2014/main" xmlns="" id="{FF802B92-A431-4308-83B2-552E3161FDF1}"/>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D6B35E63-31D1-40BC-8465-AA336E7C706D}"/>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D03ADBDB-63CB-4E10-B647-31DB02836B6E}"/>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2816697210"/>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0547" y="1135187"/>
            <a:ext cx="10321636" cy="3073727"/>
          </a:xfrm>
          <a:prstGeom prst="rect">
            <a:avLst/>
          </a:prstGeom>
        </p:spPr>
        <p:txBody>
          <a:bodyPr wrap="square">
            <a:spAutoFit/>
          </a:bodyPr>
          <a:lstStyle/>
          <a:p>
            <a:pPr algn="just" defTabSz="914400" rtl="1">
              <a:lnSpc>
                <a:spcPct val="107000"/>
              </a:lnSpc>
              <a:spcAft>
                <a:spcPts val="1067"/>
              </a:spcAft>
            </a:pPr>
            <a:r>
              <a:rPr lang="ar-SA" sz="2400" dirty="0">
                <a:solidFill>
                  <a:prstClr val="black"/>
                </a:solidFill>
                <a:latin typeface="Times New Roman" panose="02020603050405020304" pitchFamily="18" charset="0"/>
                <a:ea typeface="Calibri" panose="020F0502020204030204" pitchFamily="34" charset="0"/>
                <a:cs typeface="B Nazanin" panose="00000400000000000000" pitchFamily="2" charset="-78"/>
              </a:rPr>
              <a:t>هرگاه آسیب های متعددی وجود داشته باشد که هیچ کدام به عنوان وضعیت اصلی  انتخاب نشدند، از گروه هایی کد دهید که با اظهاراتی مشابه عبارات زیر، آسیب های متعدد  را دربرمی گیرند: </a:t>
            </a:r>
          </a:p>
          <a:p>
            <a:pPr algn="just" defTabSz="914400" rtl="1">
              <a:lnSpc>
                <a:spcPct val="107000"/>
              </a:lnSpc>
              <a:spcAft>
                <a:spcPts val="1067"/>
              </a:spcAft>
            </a:pPr>
            <a:r>
              <a:rPr lang="ar-SA" sz="2400" dirty="0">
                <a:solidFill>
                  <a:prstClr val="black"/>
                </a:solidFill>
                <a:latin typeface="Times New Roman" panose="02020603050405020304" pitchFamily="18" charset="0"/>
                <a:ea typeface="Calibri" panose="020F0502020204030204" pitchFamily="34" charset="0"/>
                <a:cs typeface="B Nazanin" panose="00000400000000000000" pitchFamily="2" charset="-78"/>
              </a:rPr>
              <a:t>•	نوع آسیب و ناحیه آسیب دیده یکسان (آسیب متعدد از یک نوع و در یک ناحیه) </a:t>
            </a:r>
          </a:p>
          <a:p>
            <a:pPr algn="just" defTabSz="914400" rtl="1">
              <a:lnSpc>
                <a:spcPct val="107000"/>
              </a:lnSpc>
              <a:spcAft>
                <a:spcPts val="1067"/>
              </a:spcAft>
            </a:pPr>
            <a:r>
              <a:rPr lang="ar-SA" sz="2400" dirty="0">
                <a:solidFill>
                  <a:prstClr val="black"/>
                </a:solidFill>
                <a:latin typeface="Times New Roman" panose="02020603050405020304" pitchFamily="18" charset="0"/>
                <a:ea typeface="Calibri" panose="020F0502020204030204" pitchFamily="34" charset="0"/>
                <a:cs typeface="B Nazanin" panose="00000400000000000000" pitchFamily="2" charset="-78"/>
              </a:rPr>
              <a:t>•	نوع متفاوت آسیب به ناحیه آسیب یکسان (آسیب های متعدد از انواع مختلف به یک ناحیه)</a:t>
            </a:r>
          </a:p>
          <a:p>
            <a:pPr algn="just" defTabSz="914400" rtl="1">
              <a:lnSpc>
                <a:spcPct val="107000"/>
              </a:lnSpc>
              <a:spcAft>
                <a:spcPts val="1067"/>
              </a:spcAft>
            </a:pPr>
            <a:r>
              <a:rPr lang="ar-SA" sz="2400" dirty="0">
                <a:solidFill>
                  <a:prstClr val="black"/>
                </a:solidFill>
                <a:latin typeface="Times New Roman" panose="02020603050405020304" pitchFamily="18" charset="0"/>
                <a:ea typeface="Calibri" panose="020F0502020204030204" pitchFamily="34" charset="0"/>
                <a:cs typeface="B Nazanin" panose="00000400000000000000" pitchFamily="2" charset="-78"/>
              </a:rPr>
              <a:t>•	آسیب یکسان به نواحی مختلف ( آسیب یکسان به نواحی مختلف) </a:t>
            </a:r>
          </a:p>
          <a:p>
            <a:pPr algn="just" defTabSz="914400" rtl="1">
              <a:lnSpc>
                <a:spcPct val="107000"/>
              </a:lnSpc>
              <a:spcAft>
                <a:spcPts val="1067"/>
              </a:spcAft>
            </a:pPr>
            <a:r>
              <a:rPr lang="ar-SA" sz="2400" dirty="0">
                <a:solidFill>
                  <a:prstClr val="black"/>
                </a:solidFill>
                <a:latin typeface="Times New Roman" panose="02020603050405020304" pitchFamily="18" charset="0"/>
                <a:ea typeface="Calibri" panose="020F0502020204030204" pitchFamily="34" charset="0"/>
                <a:cs typeface="B Nazanin" panose="00000400000000000000" pitchFamily="2" charset="-78"/>
              </a:rPr>
              <a:t>و سپس در ادامه کدهای </a:t>
            </a:r>
            <a:r>
              <a:rPr lang="en-US" sz="2400" dirty="0">
                <a:solidFill>
                  <a:prstClr val="black"/>
                </a:solidFill>
                <a:latin typeface="Times New Roman" panose="02020603050405020304" pitchFamily="18" charset="0"/>
                <a:ea typeface="Calibri" panose="020F0502020204030204" pitchFamily="34" charset="0"/>
                <a:cs typeface="B Nazanin" panose="00000400000000000000" pitchFamily="2" charset="-78"/>
              </a:rPr>
              <a:t>Stem </a:t>
            </a:r>
            <a:r>
              <a:rPr lang="ar-SA" sz="2400" dirty="0">
                <a:solidFill>
                  <a:prstClr val="black"/>
                </a:solidFill>
                <a:latin typeface="Times New Roman" panose="02020603050405020304" pitchFamily="18" charset="0"/>
                <a:ea typeface="Calibri" panose="020F0502020204030204" pitchFamily="34" charset="0"/>
                <a:cs typeface="B Nazanin" panose="00000400000000000000" pitchFamily="2" charset="-78"/>
              </a:rPr>
              <a:t>هر کدام از آسیبها را، به عنوان </a:t>
            </a:r>
            <a:r>
              <a:rPr lang="en-US" sz="2400" dirty="0" err="1">
                <a:solidFill>
                  <a:prstClr val="black"/>
                </a:solidFill>
                <a:latin typeface="Times New Roman" panose="02020603050405020304" pitchFamily="18" charset="0"/>
                <a:ea typeface="Calibri" panose="020F0502020204030204" pitchFamily="34" charset="0"/>
                <a:cs typeface="B Nazanin" panose="00000400000000000000" pitchFamily="2" charset="-78"/>
              </a:rPr>
              <a:t>postcoordinate</a:t>
            </a:r>
            <a:r>
              <a:rPr lang="en-US" sz="2400" dirty="0">
                <a:solidFill>
                  <a:prstClr val="black"/>
                </a:solidFill>
                <a:latin typeface="Times New Roman" panose="02020603050405020304" pitchFamily="18" charset="0"/>
                <a:ea typeface="Calibri" panose="020F0502020204030204" pitchFamily="34" charset="0"/>
                <a:cs typeface="B Nazanin" panose="00000400000000000000" pitchFamily="2" charset="-78"/>
              </a:rPr>
              <a:t> </a:t>
            </a:r>
            <a:r>
              <a:rPr lang="ar-SA" sz="2400" dirty="0">
                <a:solidFill>
                  <a:prstClr val="black"/>
                </a:solidFill>
                <a:latin typeface="Times New Roman" panose="02020603050405020304" pitchFamily="18" charset="0"/>
                <a:ea typeface="Calibri" panose="020F0502020204030204" pitchFamily="34" charset="0"/>
                <a:cs typeface="B Nazanin" panose="00000400000000000000" pitchFamily="2" charset="-78"/>
              </a:rPr>
              <a:t>اضافه کنید. </a:t>
            </a:r>
          </a:p>
        </p:txBody>
      </p:sp>
      <p:sp>
        <p:nvSpPr>
          <p:cNvPr id="2" name="TextBox 1"/>
          <p:cNvSpPr txBox="1"/>
          <p:nvPr/>
        </p:nvSpPr>
        <p:spPr>
          <a:xfrm>
            <a:off x="1783279" y="4742597"/>
            <a:ext cx="9148578" cy="830997"/>
          </a:xfrm>
          <a:prstGeom prst="rect">
            <a:avLst/>
          </a:prstGeom>
          <a:solidFill>
            <a:srgbClr val="66CCFF"/>
          </a:solidFill>
        </p:spPr>
        <p:txBody>
          <a:bodyPr wrap="square" rtlCol="0">
            <a:spAutoFit/>
          </a:bodyPr>
          <a:lstStyle/>
          <a:p>
            <a:pPr algn="ctr" defTabSz="914400" rtl="1"/>
            <a:r>
              <a:rPr lang="fa-IR" sz="2400" b="1" dirty="0">
                <a:solidFill>
                  <a:srgbClr val="FF0000"/>
                </a:solidFill>
                <a:cs typeface="B Nazanin" panose="00000400000000000000" pitchFamily="2" charset="-78"/>
              </a:rPr>
              <a:t>فقط هنگامی از کدهای </a:t>
            </a:r>
            <a:r>
              <a:rPr lang="en-US" sz="2400" b="1" dirty="0">
                <a:solidFill>
                  <a:srgbClr val="FF0000"/>
                </a:solidFill>
                <a:cs typeface="B Nazanin" panose="00000400000000000000" pitchFamily="2" charset="-78"/>
              </a:rPr>
              <a:t>multiple</a:t>
            </a:r>
            <a:r>
              <a:rPr lang="fa-IR" sz="2400" b="1" dirty="0">
                <a:solidFill>
                  <a:srgbClr val="FF0000"/>
                </a:solidFill>
                <a:cs typeface="B Nazanin" panose="00000400000000000000" pitchFamily="2" charset="-78"/>
              </a:rPr>
              <a:t> به تنهایی استفاده شود که جزئیات آسیب های ایجاد شده نامشخص باشند </a:t>
            </a:r>
            <a:endParaRPr lang="en-US" sz="2400" b="1" dirty="0">
              <a:solidFill>
                <a:srgbClr val="FF0000"/>
              </a:solidFill>
              <a:cs typeface="B Nazanin" panose="00000400000000000000" pitchFamily="2" charset="-78"/>
            </a:endParaRPr>
          </a:p>
        </p:txBody>
      </p:sp>
      <p:sp>
        <p:nvSpPr>
          <p:cNvPr id="5" name="TextBox 4">
            <a:extLst>
              <a:ext uri="{FF2B5EF4-FFF2-40B4-BE49-F238E27FC236}">
                <a16:creationId xmlns:a16="http://schemas.microsoft.com/office/drawing/2014/main" xmlns="" id="{AB89A190-13E8-4C80-8880-9E78F57C7A47}"/>
              </a:ext>
            </a:extLst>
          </p:cNvPr>
          <p:cNvSpPr txBox="1"/>
          <p:nvPr/>
        </p:nvSpPr>
        <p:spPr>
          <a:xfrm>
            <a:off x="2797791" y="401008"/>
            <a:ext cx="5786651" cy="707886"/>
          </a:xfrm>
          <a:prstGeom prst="rect">
            <a:avLst/>
          </a:prstGeom>
          <a:solidFill>
            <a:schemeClr val="accent4">
              <a:lumMod val="60000"/>
              <a:lumOff val="40000"/>
            </a:schemeClr>
          </a:solidFill>
        </p:spPr>
        <p:txBody>
          <a:bodyPr wrap="square" rtlCol="0">
            <a:spAutoFit/>
          </a:bodyPr>
          <a:lstStyle/>
          <a:p>
            <a:pPr algn="ctr" defTabSz="914400" rtl="1"/>
            <a:r>
              <a:rPr lang="fa-IR" sz="4000" b="1" dirty="0">
                <a:solidFill>
                  <a:prstClr val="black"/>
                </a:solidFill>
                <a:cs typeface="B Nazanin" panose="00000400000000000000" pitchFamily="2" charset="-78"/>
              </a:rPr>
              <a:t>در باره آسیب های متعدد</a:t>
            </a:r>
            <a:endParaRPr lang="en-US" sz="4000" b="1" dirty="0">
              <a:solidFill>
                <a:prstClr val="black"/>
              </a:solidFill>
              <a:cs typeface="B Nazanin" panose="00000400000000000000" pitchFamily="2" charset="-78"/>
            </a:endParaRPr>
          </a:p>
        </p:txBody>
      </p:sp>
      <p:grpSp>
        <p:nvGrpSpPr>
          <p:cNvPr id="6" name="Group 5">
            <a:extLst>
              <a:ext uri="{FF2B5EF4-FFF2-40B4-BE49-F238E27FC236}">
                <a16:creationId xmlns:a16="http://schemas.microsoft.com/office/drawing/2014/main" xmlns="" id="{DFBBDDB5-F56E-41C4-BFB6-AE753FC6FD36}"/>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A05D28ED-B217-4636-B2B0-0718D191D7B8}"/>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A1B8208B-0D52-4A1C-A7B0-44C71DB9375A}"/>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923694327"/>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4" name="Rectangle 3"/>
          <p:cNvSpPr/>
          <p:nvPr/>
        </p:nvSpPr>
        <p:spPr>
          <a:xfrm>
            <a:off x="1274159" y="1049901"/>
            <a:ext cx="9045498" cy="1077218"/>
          </a:xfrm>
          <a:prstGeom prst="rect">
            <a:avLst/>
          </a:prstGeom>
        </p:spPr>
        <p:txBody>
          <a:bodyPr wrap="square">
            <a:spAutoFit/>
          </a:bodyPr>
          <a:lstStyle/>
          <a:p>
            <a:pPr defTabSz="914400"/>
            <a:r>
              <a:rPr lang="en-US" sz="3200" b="1" dirty="0">
                <a:solidFill>
                  <a:prstClr val="black"/>
                </a:solidFill>
                <a:ea typeface="Calibri" panose="020F0502020204030204" pitchFamily="34" charset="0"/>
                <a:cs typeface="B Nazanin" panose="00000400000000000000" pitchFamily="2" charset="-78"/>
              </a:rPr>
              <a:t>Patient suffered injuries to the bladder and urethra following an assault</a:t>
            </a:r>
            <a:endParaRPr lang="en-US" sz="3200" b="1" dirty="0">
              <a:solidFill>
                <a:prstClr val="black"/>
              </a:solidFill>
            </a:endParaRPr>
          </a:p>
        </p:txBody>
      </p:sp>
      <p:sp>
        <p:nvSpPr>
          <p:cNvPr id="2" name="Rectangle 1"/>
          <p:cNvSpPr/>
          <p:nvPr/>
        </p:nvSpPr>
        <p:spPr>
          <a:xfrm>
            <a:off x="1157295" y="3592341"/>
            <a:ext cx="3868495" cy="369332"/>
          </a:xfrm>
          <a:prstGeom prst="rect">
            <a:avLst/>
          </a:prstGeom>
        </p:spPr>
        <p:txBody>
          <a:bodyPr wrap="none">
            <a:spAutoFit/>
          </a:bodyPr>
          <a:lstStyle/>
          <a:p>
            <a:pPr defTabSz="914400"/>
            <a:r>
              <a:rPr lang="en-US" dirty="0">
                <a:solidFill>
                  <a:prstClr val="black"/>
                </a:solidFill>
                <a:ea typeface="Calibri" panose="020F0502020204030204" pitchFamily="34" charset="0"/>
                <a:cs typeface="B Nazanin" panose="00000400000000000000" pitchFamily="2" charset="-78"/>
              </a:rPr>
              <a:t>NB92.8 Injury of multiple pelvic organs </a:t>
            </a:r>
            <a:endParaRPr lang="en-US" dirty="0">
              <a:solidFill>
                <a:prstClr val="black"/>
              </a:solidFill>
            </a:endParaRPr>
          </a:p>
        </p:txBody>
      </p:sp>
      <p:sp>
        <p:nvSpPr>
          <p:cNvPr id="6" name="Rectangle 5"/>
          <p:cNvSpPr/>
          <p:nvPr/>
        </p:nvSpPr>
        <p:spPr>
          <a:xfrm>
            <a:off x="1182719" y="4398712"/>
            <a:ext cx="3817648" cy="369332"/>
          </a:xfrm>
          <a:prstGeom prst="rect">
            <a:avLst/>
          </a:prstGeom>
        </p:spPr>
        <p:txBody>
          <a:bodyPr wrap="none">
            <a:spAutoFit/>
          </a:bodyPr>
          <a:lstStyle/>
          <a:p>
            <a:pPr defTabSz="914400"/>
            <a:r>
              <a:rPr lang="en-US" dirty="0">
                <a:solidFill>
                  <a:prstClr val="black"/>
                </a:solidFill>
                <a:ea typeface="Calibri" panose="020F0502020204030204" pitchFamily="34" charset="0"/>
                <a:cs typeface="B Nazanin" panose="00000400000000000000" pitchFamily="2" charset="-78"/>
              </a:rPr>
              <a:t>NB92.2Z Injury of bladder, unspecified </a:t>
            </a:r>
            <a:endParaRPr lang="en-US" dirty="0">
              <a:solidFill>
                <a:prstClr val="black"/>
              </a:solidFill>
            </a:endParaRPr>
          </a:p>
        </p:txBody>
      </p:sp>
      <p:sp>
        <p:nvSpPr>
          <p:cNvPr id="7" name="Rectangle 6"/>
          <p:cNvSpPr/>
          <p:nvPr/>
        </p:nvSpPr>
        <p:spPr>
          <a:xfrm>
            <a:off x="1157295" y="5349865"/>
            <a:ext cx="3810851" cy="369332"/>
          </a:xfrm>
          <a:prstGeom prst="rect">
            <a:avLst/>
          </a:prstGeom>
        </p:spPr>
        <p:txBody>
          <a:bodyPr wrap="none">
            <a:spAutoFit/>
          </a:bodyPr>
          <a:lstStyle/>
          <a:p>
            <a:pPr defTabSz="914400"/>
            <a:r>
              <a:rPr lang="en-US" dirty="0">
                <a:solidFill>
                  <a:prstClr val="black"/>
                </a:solidFill>
                <a:ea typeface="Calibri" panose="020F0502020204030204" pitchFamily="34" charset="0"/>
                <a:cs typeface="B Nazanin" panose="00000400000000000000" pitchFamily="2" charset="-78"/>
              </a:rPr>
              <a:t>NB92.3Z Injury of urethra, unspecified </a:t>
            </a:r>
            <a:endParaRPr lang="en-US" dirty="0">
              <a:solidFill>
                <a:prstClr val="black"/>
              </a:solidFill>
            </a:endParaRPr>
          </a:p>
        </p:txBody>
      </p:sp>
      <p:sp>
        <p:nvSpPr>
          <p:cNvPr id="8" name="Rectangle 7"/>
          <p:cNvSpPr/>
          <p:nvPr/>
        </p:nvSpPr>
        <p:spPr>
          <a:xfrm>
            <a:off x="6569415" y="4361342"/>
            <a:ext cx="3437159" cy="461665"/>
          </a:xfrm>
          <a:prstGeom prst="rect">
            <a:avLst/>
          </a:prstGeom>
        </p:spPr>
        <p:txBody>
          <a:bodyPr wrap="none">
            <a:spAutoFit/>
          </a:bodyPr>
          <a:lstStyle/>
          <a:p>
            <a:pPr defTabSz="914400"/>
            <a:r>
              <a:rPr lang="en-US" sz="2400" dirty="0">
                <a:solidFill>
                  <a:prstClr val="black"/>
                </a:solidFill>
                <a:ea typeface="Calibri" panose="020F0502020204030204" pitchFamily="34" charset="0"/>
                <a:cs typeface="B Nazanin" panose="00000400000000000000" pitchFamily="2" charset="-78"/>
              </a:rPr>
              <a:t>NB92.8/NB92.2Z/NB92.2Z</a:t>
            </a:r>
            <a:endParaRPr lang="en-US" sz="2400" dirty="0">
              <a:solidFill>
                <a:prstClr val="black"/>
              </a:solidFill>
            </a:endParaRPr>
          </a:p>
        </p:txBody>
      </p:sp>
      <p:sp>
        <p:nvSpPr>
          <p:cNvPr id="9" name="Title 2">
            <a:extLst>
              <a:ext uri="{FF2B5EF4-FFF2-40B4-BE49-F238E27FC236}">
                <a16:creationId xmlns:a16="http://schemas.microsoft.com/office/drawing/2014/main" xmlns="" id="{0DD77B11-8B47-4C01-A2D6-EFDEB9C35F10}"/>
              </a:ext>
            </a:extLst>
          </p:cNvPr>
          <p:cNvSpPr txBox="1">
            <a:spLocks/>
          </p:cNvSpPr>
          <p:nvPr/>
        </p:nvSpPr>
        <p:spPr>
          <a:xfrm>
            <a:off x="838200" y="387119"/>
            <a:ext cx="10515600" cy="527281"/>
          </a:xfrm>
          <a:prstGeom prst="rect">
            <a:avLst/>
          </a:prstGeom>
          <a:solidFill>
            <a:schemeClr val="accent4">
              <a:lumMod val="60000"/>
              <a:lumOff val="40000"/>
            </a:schemeClr>
          </a:solidFill>
        </p:spPr>
        <p:txBody>
          <a:bodyPr spcFirstLastPara="1" vert="horz" wrap="square" lIns="91425" tIns="91425" rIns="91425" bIns="91425" rtlCol="0" anchor="t" anchorCtr="0">
            <a:noAutofit/>
          </a:bodyPr>
          <a:lstStyle>
            <a:lvl1pPr lvl="0" algn="r" defTabSz="914400" rtl="0" eaLnBrk="1" latinLnBrk="0" hangingPunct="1">
              <a:lnSpc>
                <a:spcPct val="90000"/>
              </a:lnSpc>
              <a:spcBef>
                <a:spcPts val="0"/>
              </a:spcBef>
              <a:spcAft>
                <a:spcPts val="0"/>
              </a:spcAft>
              <a:buSzPts val="1400"/>
              <a:buNone/>
              <a:defRPr sz="1867" kern="1200">
                <a:solidFill>
                  <a:schemeClr val="tx1"/>
                </a:solidFill>
                <a:latin typeface="+mj-lt"/>
                <a:ea typeface="+mj-ea"/>
                <a:cs typeface="+mj-cs"/>
              </a:defRPr>
            </a:lvl1pPr>
            <a:lvl2pPr lvl="1" algn="r" rtl="0">
              <a:spcBef>
                <a:spcPts val="0"/>
              </a:spcBef>
              <a:spcAft>
                <a:spcPts val="0"/>
              </a:spcAft>
              <a:buSzPts val="1400"/>
              <a:buFont typeface="Ubuntu Condensed"/>
              <a:buNone/>
              <a:defRPr sz="1867">
                <a:latin typeface="Ubuntu Condensed"/>
                <a:ea typeface="Ubuntu Condensed"/>
                <a:cs typeface="Ubuntu Condensed"/>
                <a:sym typeface="Ubuntu Condensed"/>
              </a:defRPr>
            </a:lvl2pPr>
            <a:lvl3pPr lvl="2" algn="r" rtl="0">
              <a:spcBef>
                <a:spcPts val="0"/>
              </a:spcBef>
              <a:spcAft>
                <a:spcPts val="0"/>
              </a:spcAft>
              <a:buSzPts val="1400"/>
              <a:buFont typeface="Ubuntu Condensed"/>
              <a:buNone/>
              <a:defRPr sz="1867">
                <a:latin typeface="Ubuntu Condensed"/>
                <a:ea typeface="Ubuntu Condensed"/>
                <a:cs typeface="Ubuntu Condensed"/>
                <a:sym typeface="Ubuntu Condensed"/>
              </a:defRPr>
            </a:lvl3pPr>
            <a:lvl4pPr lvl="3" algn="r" rtl="0">
              <a:spcBef>
                <a:spcPts val="0"/>
              </a:spcBef>
              <a:spcAft>
                <a:spcPts val="0"/>
              </a:spcAft>
              <a:buSzPts val="1400"/>
              <a:buFont typeface="Ubuntu Condensed"/>
              <a:buNone/>
              <a:defRPr sz="1867">
                <a:latin typeface="Ubuntu Condensed"/>
                <a:ea typeface="Ubuntu Condensed"/>
                <a:cs typeface="Ubuntu Condensed"/>
                <a:sym typeface="Ubuntu Condensed"/>
              </a:defRPr>
            </a:lvl4pPr>
            <a:lvl5pPr lvl="4" algn="r" rtl="0">
              <a:spcBef>
                <a:spcPts val="0"/>
              </a:spcBef>
              <a:spcAft>
                <a:spcPts val="0"/>
              </a:spcAft>
              <a:buSzPts val="1400"/>
              <a:buFont typeface="Ubuntu Condensed"/>
              <a:buNone/>
              <a:defRPr sz="1867">
                <a:latin typeface="Ubuntu Condensed"/>
                <a:ea typeface="Ubuntu Condensed"/>
                <a:cs typeface="Ubuntu Condensed"/>
                <a:sym typeface="Ubuntu Condensed"/>
              </a:defRPr>
            </a:lvl5pPr>
            <a:lvl6pPr lvl="5" algn="r" rtl="0">
              <a:spcBef>
                <a:spcPts val="0"/>
              </a:spcBef>
              <a:spcAft>
                <a:spcPts val="0"/>
              </a:spcAft>
              <a:buSzPts val="1400"/>
              <a:buFont typeface="Ubuntu Condensed"/>
              <a:buNone/>
              <a:defRPr sz="1867">
                <a:latin typeface="Ubuntu Condensed"/>
                <a:ea typeface="Ubuntu Condensed"/>
                <a:cs typeface="Ubuntu Condensed"/>
                <a:sym typeface="Ubuntu Condensed"/>
              </a:defRPr>
            </a:lvl6pPr>
            <a:lvl7pPr lvl="6" algn="r" rtl="0">
              <a:spcBef>
                <a:spcPts val="0"/>
              </a:spcBef>
              <a:spcAft>
                <a:spcPts val="0"/>
              </a:spcAft>
              <a:buSzPts val="1400"/>
              <a:buFont typeface="Ubuntu Condensed"/>
              <a:buNone/>
              <a:defRPr sz="1867">
                <a:latin typeface="Ubuntu Condensed"/>
                <a:ea typeface="Ubuntu Condensed"/>
                <a:cs typeface="Ubuntu Condensed"/>
                <a:sym typeface="Ubuntu Condensed"/>
              </a:defRPr>
            </a:lvl7pPr>
            <a:lvl8pPr lvl="7" algn="r" rtl="0">
              <a:spcBef>
                <a:spcPts val="0"/>
              </a:spcBef>
              <a:spcAft>
                <a:spcPts val="0"/>
              </a:spcAft>
              <a:buSzPts val="1400"/>
              <a:buFont typeface="Ubuntu Condensed"/>
              <a:buNone/>
              <a:defRPr sz="1867">
                <a:latin typeface="Ubuntu Condensed"/>
                <a:ea typeface="Ubuntu Condensed"/>
                <a:cs typeface="Ubuntu Condensed"/>
                <a:sym typeface="Ubuntu Condensed"/>
              </a:defRPr>
            </a:lvl8pPr>
            <a:lvl9pPr lvl="8" algn="r" rtl="0">
              <a:spcBef>
                <a:spcPts val="0"/>
              </a:spcBef>
              <a:spcAft>
                <a:spcPts val="0"/>
              </a:spcAft>
              <a:buSzPts val="1400"/>
              <a:buFont typeface="Ubuntu Condensed"/>
              <a:buNone/>
              <a:defRPr sz="1867">
                <a:latin typeface="Ubuntu Condensed"/>
                <a:ea typeface="Ubuntu Condensed"/>
                <a:cs typeface="Ubuntu Condensed"/>
                <a:sym typeface="Ubuntu Condensed"/>
              </a:defRPr>
            </a:lvl9pPr>
          </a:lstStyle>
          <a:p>
            <a:pPr algn="ctr" rtl="1"/>
            <a:r>
              <a:rPr lang="fa-IR" b="1" dirty="0">
                <a:solidFill>
                  <a:prstClr val="black"/>
                </a:solidFill>
                <a:cs typeface="B Nazanin" panose="00000400000000000000" pitchFamily="2" charset="-78"/>
              </a:rPr>
              <a:t>مثال</a:t>
            </a:r>
            <a:endParaRPr lang="en-US" b="1" dirty="0">
              <a:solidFill>
                <a:prstClr val="black"/>
              </a:solidFill>
              <a:cs typeface="B Nazanin" panose="00000400000000000000" pitchFamily="2" charset="-78"/>
            </a:endParaRPr>
          </a:p>
        </p:txBody>
      </p:sp>
      <p:grpSp>
        <p:nvGrpSpPr>
          <p:cNvPr id="10" name="Group 9">
            <a:extLst>
              <a:ext uri="{FF2B5EF4-FFF2-40B4-BE49-F238E27FC236}">
                <a16:creationId xmlns:a16="http://schemas.microsoft.com/office/drawing/2014/main" xmlns="" id="{C12C110D-1681-4686-AC5D-14D6AB938DDC}"/>
              </a:ext>
            </a:extLst>
          </p:cNvPr>
          <p:cNvGrpSpPr/>
          <p:nvPr/>
        </p:nvGrpSpPr>
        <p:grpSpPr>
          <a:xfrm>
            <a:off x="2140770" y="6288130"/>
            <a:ext cx="8976719" cy="472418"/>
            <a:chOff x="2140770" y="6288130"/>
            <a:chExt cx="8976719" cy="472418"/>
          </a:xfrm>
        </p:grpSpPr>
        <p:sp>
          <p:nvSpPr>
            <p:cNvPr id="11" name="TextBox 10">
              <a:extLst>
                <a:ext uri="{FF2B5EF4-FFF2-40B4-BE49-F238E27FC236}">
                  <a16:creationId xmlns:a16="http://schemas.microsoft.com/office/drawing/2014/main" xmlns="" id="{785A4B01-17A4-46EC-AFBC-4487C3590360}"/>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2" name="TextBox 11">
              <a:extLst>
                <a:ext uri="{FF2B5EF4-FFF2-40B4-BE49-F238E27FC236}">
                  <a16:creationId xmlns:a16="http://schemas.microsoft.com/office/drawing/2014/main" xmlns="" id="{E6FFE24D-400C-4B01-8F40-C955D0C3C562}"/>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3292660652"/>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extBox 3"/>
          <p:cNvSpPr txBox="1"/>
          <p:nvPr/>
        </p:nvSpPr>
        <p:spPr>
          <a:xfrm>
            <a:off x="1366631" y="282348"/>
            <a:ext cx="9458735" cy="830997"/>
          </a:xfrm>
          <a:prstGeom prst="rect">
            <a:avLst/>
          </a:prstGeom>
          <a:solidFill>
            <a:schemeClr val="accent2">
              <a:lumMod val="40000"/>
              <a:lumOff val="60000"/>
            </a:schemeClr>
          </a:solidFill>
        </p:spPr>
        <p:txBody>
          <a:bodyPr wrap="square" rtlCol="0">
            <a:spAutoFit/>
          </a:bodyPr>
          <a:lstStyle/>
          <a:p>
            <a:pPr algn="ctr" defTabSz="914400" rtl="1"/>
            <a:r>
              <a:rPr lang="ar-SA" sz="2400" b="1" dirty="0">
                <a:solidFill>
                  <a:srgbClr val="4472C4">
                    <a:lumMod val="75000"/>
                  </a:srgbClr>
                </a:solidFill>
                <a:cs typeface="B Nazanin" panose="00000400000000000000" pitchFamily="2" charset="-78"/>
              </a:rPr>
              <a:t>آسیب های متعدد از </a:t>
            </a:r>
            <a:r>
              <a:rPr lang="fa-IR" sz="2400" b="1" dirty="0">
                <a:solidFill>
                  <a:srgbClr val="4472C4">
                    <a:lumMod val="75000"/>
                  </a:srgbClr>
                </a:solidFill>
                <a:cs typeface="B Nazanin" panose="00000400000000000000" pitchFamily="2" charset="-78"/>
              </a:rPr>
              <a:t>یک نوع در نواحی مختلف</a:t>
            </a:r>
            <a:endParaRPr lang="en-US" sz="2400" b="1" dirty="0">
              <a:solidFill>
                <a:srgbClr val="4472C4">
                  <a:lumMod val="75000"/>
                </a:srgbClr>
              </a:solidFill>
              <a:cs typeface="B Nazanin" panose="00000400000000000000" pitchFamily="2" charset="-78"/>
            </a:endParaRPr>
          </a:p>
          <a:p>
            <a:pPr algn="ctr" defTabSz="914400" rtl="1"/>
            <a:r>
              <a:rPr lang="en-US" sz="2400" b="1" dirty="0">
                <a:solidFill>
                  <a:srgbClr val="4472C4">
                    <a:lumMod val="75000"/>
                  </a:srgbClr>
                </a:solidFill>
                <a:cs typeface="B Nazanin" panose="00000400000000000000" pitchFamily="2" charset="-78"/>
              </a:rPr>
              <a:t>ND30-ND37</a:t>
            </a:r>
          </a:p>
        </p:txBody>
      </p:sp>
      <p:pic>
        <p:nvPicPr>
          <p:cNvPr id="3" name="Picture 2">
            <a:extLst>
              <a:ext uri="{FF2B5EF4-FFF2-40B4-BE49-F238E27FC236}">
                <a16:creationId xmlns:a16="http://schemas.microsoft.com/office/drawing/2014/main" xmlns="" id="{C7D6F99F-BD8B-466A-97DF-939290B7F6D2}"/>
              </a:ext>
            </a:extLst>
          </p:cNvPr>
          <p:cNvPicPr>
            <a:picLocks noChangeAspect="1"/>
          </p:cNvPicPr>
          <p:nvPr/>
        </p:nvPicPr>
        <p:blipFill>
          <a:blip r:embed="rId2"/>
          <a:stretch>
            <a:fillRect/>
          </a:stretch>
        </p:blipFill>
        <p:spPr>
          <a:xfrm>
            <a:off x="1023510" y="1461950"/>
            <a:ext cx="5072489" cy="4513537"/>
          </a:xfrm>
          <a:prstGeom prst="rect">
            <a:avLst/>
          </a:prstGeom>
        </p:spPr>
      </p:pic>
      <p:grpSp>
        <p:nvGrpSpPr>
          <p:cNvPr id="6" name="Group 5">
            <a:extLst>
              <a:ext uri="{FF2B5EF4-FFF2-40B4-BE49-F238E27FC236}">
                <a16:creationId xmlns:a16="http://schemas.microsoft.com/office/drawing/2014/main" xmlns="" id="{5C7D1A19-21C6-465F-BB42-669149B18984}"/>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84806272-F534-46A7-A9F9-640C5257D508}"/>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EFE3F121-0374-415C-AD10-5B0D58CA3B75}"/>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049496337"/>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3"/>
          <p:cNvSpPr txBox="1">
            <a:spLocks noGrp="1"/>
          </p:cNvSpPr>
          <p:nvPr>
            <p:ph type="ctrTitle"/>
          </p:nvPr>
        </p:nvSpPr>
        <p:spPr>
          <a:xfrm flipH="1">
            <a:off x="1480495" y="2247023"/>
            <a:ext cx="3775920" cy="2207200"/>
          </a:xfrm>
          <a:prstGeom prst="rect">
            <a:avLst/>
          </a:prstGeom>
        </p:spPr>
        <p:txBody>
          <a:bodyPr spcFirstLastPara="1" vert="horz" wrap="square" lIns="121900" tIns="60933" rIns="121900" bIns="60933" rtlCol="0" anchor="ctr" anchorCtr="0">
            <a:noAutofit/>
          </a:bodyPr>
          <a:lstStyle/>
          <a:p>
            <a:pPr lvl="0" algn="just"/>
            <a:r>
              <a:rPr lang="en-US" sz="2667" dirty="0">
                <a:latin typeface="Times New Roman" panose="02020603050405020304" pitchFamily="18" charset="0"/>
              </a:rPr>
              <a:t>for internal injuries recorded with superficial injuries and/or open wounds only, code to internal injuries as the ‘main condition</a:t>
            </a:r>
            <a:endParaRPr sz="2667" dirty="0">
              <a:solidFill>
                <a:srgbClr val="434343"/>
              </a:solidFill>
              <a:latin typeface="Times New Roman" panose="02020603050405020304" pitchFamily="18" charset="0"/>
            </a:endParaRPr>
          </a:p>
        </p:txBody>
      </p:sp>
      <p:sp>
        <p:nvSpPr>
          <p:cNvPr id="2" name="Rectangle 1"/>
          <p:cNvSpPr/>
          <p:nvPr/>
        </p:nvSpPr>
        <p:spPr>
          <a:xfrm>
            <a:off x="6650183" y="2546707"/>
            <a:ext cx="4440183" cy="1405256"/>
          </a:xfrm>
          <a:prstGeom prst="rect">
            <a:avLst/>
          </a:prstGeom>
        </p:spPr>
        <p:txBody>
          <a:bodyPr wrap="square">
            <a:spAutoFit/>
          </a:bodyPr>
          <a:lstStyle/>
          <a:p>
            <a:pPr algn="just" defTabSz="914400" rtl="1"/>
            <a:r>
              <a:rPr lang="fa-IR" sz="2133" b="1" dirty="0">
                <a:solidFill>
                  <a:prstClr val="black"/>
                </a:solidFill>
                <a:ea typeface="Calibri" panose="020F0502020204030204" pitchFamily="34" charset="0"/>
                <a:cs typeface="B Nazanin" panose="00000400000000000000" pitchFamily="2" charset="-78"/>
              </a:rPr>
              <a:t>1- </a:t>
            </a:r>
            <a:r>
              <a:rPr lang="ar-SA" sz="2133" b="1" dirty="0">
                <a:solidFill>
                  <a:prstClr val="black"/>
                </a:solidFill>
                <a:ea typeface="Calibri" panose="020F0502020204030204" pitchFamily="34" charset="0"/>
                <a:cs typeface="B Nazanin" panose="00000400000000000000" pitchFamily="2" charset="-78"/>
              </a:rPr>
              <a:t>هنگامی که آسیب های </a:t>
            </a:r>
            <a:r>
              <a:rPr lang="ar-SA" sz="2133" b="1" dirty="0">
                <a:solidFill>
                  <a:srgbClr val="FF0000"/>
                </a:solidFill>
                <a:ea typeface="Calibri" panose="020F0502020204030204" pitchFamily="34" charset="0"/>
                <a:cs typeface="B Nazanin" panose="00000400000000000000" pitchFamily="2" charset="-78"/>
              </a:rPr>
              <a:t>ارگان های داخلی  </a:t>
            </a:r>
            <a:r>
              <a:rPr lang="ar-SA" sz="2133" b="1" dirty="0">
                <a:solidFill>
                  <a:prstClr val="black"/>
                </a:solidFill>
                <a:ea typeface="Calibri" panose="020F0502020204030204" pitchFamily="34" charset="0"/>
                <a:cs typeface="B Nazanin" panose="00000400000000000000" pitchFamily="2" charset="-78"/>
              </a:rPr>
              <a:t>همراه با </a:t>
            </a:r>
            <a:r>
              <a:rPr lang="ar-SA" sz="2133" b="1" dirty="0">
                <a:solidFill>
                  <a:srgbClr val="FF0000"/>
                </a:solidFill>
                <a:ea typeface="Calibri" panose="020F0502020204030204" pitchFamily="34" charset="0"/>
                <a:cs typeface="B Nazanin" panose="00000400000000000000" pitchFamily="2" charset="-78"/>
              </a:rPr>
              <a:t>آسیب های سطحی </a:t>
            </a:r>
            <a:r>
              <a:rPr lang="ar-SA" sz="2133" b="1" dirty="0">
                <a:solidFill>
                  <a:prstClr val="black"/>
                </a:solidFill>
                <a:ea typeface="Calibri" panose="020F0502020204030204" pitchFamily="34" charset="0"/>
                <a:cs typeface="B Nazanin" panose="00000400000000000000" pitchFamily="2" charset="-78"/>
              </a:rPr>
              <a:t>نظیر زخم باز </a:t>
            </a:r>
            <a:r>
              <a:rPr lang="fa-IR" sz="2133" b="1" dirty="0">
                <a:solidFill>
                  <a:prstClr val="black"/>
                </a:solidFill>
                <a:ea typeface="Calibri" panose="020F0502020204030204" pitchFamily="34" charset="0"/>
                <a:cs typeface="B Nazanin" panose="00000400000000000000" pitchFamily="2" charset="-78"/>
              </a:rPr>
              <a:t>باشند</a:t>
            </a:r>
            <a:r>
              <a:rPr lang="ar-SA" sz="2133" b="1" dirty="0">
                <a:solidFill>
                  <a:prstClr val="black"/>
                </a:solidFill>
                <a:ea typeface="Calibri" panose="020F0502020204030204" pitchFamily="34" charset="0"/>
                <a:cs typeface="B Nazanin" panose="00000400000000000000" pitchFamily="2" charset="-78"/>
              </a:rPr>
              <a:t>،</a:t>
            </a:r>
            <a:r>
              <a:rPr lang="fa-IR" sz="2133" b="1" dirty="0">
                <a:solidFill>
                  <a:prstClr val="black"/>
                </a:solidFill>
                <a:ea typeface="Calibri" panose="020F0502020204030204" pitchFamily="34" charset="0"/>
                <a:cs typeface="B Nazanin" panose="00000400000000000000" pitchFamily="2" charset="-78"/>
              </a:rPr>
              <a:t> </a:t>
            </a:r>
            <a:r>
              <a:rPr lang="ar-SA" sz="2133" b="1" u="sng" dirty="0">
                <a:solidFill>
                  <a:srgbClr val="FF0000"/>
                </a:solidFill>
                <a:ea typeface="Calibri" panose="020F0502020204030204" pitchFamily="34" charset="0"/>
                <a:cs typeface="B Nazanin" panose="00000400000000000000" pitchFamily="2" charset="-78"/>
              </a:rPr>
              <a:t>فقط  به آسیب داخلی </a:t>
            </a:r>
            <a:r>
              <a:rPr lang="ar-SA" sz="2133" b="1" dirty="0">
                <a:solidFill>
                  <a:prstClr val="black"/>
                </a:solidFill>
                <a:ea typeface="Calibri" panose="020F0502020204030204" pitchFamily="34" charset="0"/>
                <a:cs typeface="B Nazanin" panose="00000400000000000000" pitchFamily="2" charset="-78"/>
              </a:rPr>
              <a:t>به عنوان وضعیت اصلی کد داده شود. </a:t>
            </a:r>
            <a:endParaRPr lang="en-US" sz="2133" b="1" dirty="0">
              <a:solidFill>
                <a:prstClr val="black"/>
              </a:solidFill>
              <a:cs typeface="B Nazanin" panose="00000400000000000000" pitchFamily="2" charset="-78"/>
            </a:endParaRPr>
          </a:p>
        </p:txBody>
      </p:sp>
      <p:sp>
        <p:nvSpPr>
          <p:cNvPr id="3" name="TextBox 2"/>
          <p:cNvSpPr txBox="1"/>
          <p:nvPr/>
        </p:nvSpPr>
        <p:spPr>
          <a:xfrm>
            <a:off x="1593274" y="817418"/>
            <a:ext cx="8936181" cy="584775"/>
          </a:xfrm>
          <a:prstGeom prst="rect">
            <a:avLst/>
          </a:prstGeom>
          <a:solidFill>
            <a:schemeClr val="accent2"/>
          </a:solidFill>
        </p:spPr>
        <p:txBody>
          <a:bodyPr wrap="square" rtlCol="0">
            <a:spAutoFit/>
          </a:bodyPr>
          <a:lstStyle/>
          <a:p>
            <a:pPr algn="ctr" defTabSz="914400" rtl="1"/>
            <a:r>
              <a:rPr lang="fa-IR" sz="3200" b="1" dirty="0">
                <a:solidFill>
                  <a:prstClr val="black"/>
                </a:solidFill>
                <a:cs typeface="B Nazanin" panose="00000400000000000000" pitchFamily="2" charset="-78"/>
              </a:rPr>
              <a:t>در چه زمانی به تک تک آسیب ها کد نمی دهیم؟ </a:t>
            </a:r>
            <a:endParaRPr lang="en-US" sz="3200" b="1" dirty="0">
              <a:solidFill>
                <a:prstClr val="black"/>
              </a:solidFill>
              <a:cs typeface="B Nazanin" panose="00000400000000000000" pitchFamily="2" charset="-78"/>
            </a:endParaRPr>
          </a:p>
        </p:txBody>
      </p:sp>
      <p:grpSp>
        <p:nvGrpSpPr>
          <p:cNvPr id="5" name="Group 4">
            <a:extLst>
              <a:ext uri="{FF2B5EF4-FFF2-40B4-BE49-F238E27FC236}">
                <a16:creationId xmlns:a16="http://schemas.microsoft.com/office/drawing/2014/main" xmlns="" id="{C7558298-FAF0-4DC7-ACD7-9093C9AC92CD}"/>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00C49FB3-B1DB-4E98-B082-AB981043372E}"/>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3CFB0695-9041-4C0E-A5A5-61DD487098D0}"/>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31417205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sz="3200" dirty="0"/>
              <a:t>Sequelae of infectious diseases (1G80‑1G8Y)</a:t>
            </a:r>
          </a:p>
        </p:txBody>
      </p:sp>
      <p:sp>
        <p:nvSpPr>
          <p:cNvPr id="3" name="Content Placeholder 2"/>
          <p:cNvSpPr>
            <a:spLocks noGrp="1"/>
          </p:cNvSpPr>
          <p:nvPr>
            <p:ph idx="1"/>
          </p:nvPr>
        </p:nvSpPr>
        <p:spPr/>
        <p:txBody>
          <a:bodyPr/>
          <a:lstStyle/>
          <a:p>
            <a:r>
              <a:rPr lang="fa-IR" dirty="0"/>
              <a:t>پیامدهای بیماری های عفونی و انگلی</a:t>
            </a:r>
          </a:p>
          <a:p>
            <a:r>
              <a:rPr lang="fa-IR" dirty="0"/>
              <a:t>این کدها زمانی  استفاده می شود که عفونت وجود نداشته باشد ولی پیامدهای دراز مدت آن در بیمار</a:t>
            </a:r>
            <a:r>
              <a:rPr lang="en-US" dirty="0"/>
              <a:t> Manifestation </a:t>
            </a:r>
            <a:r>
              <a:rPr lang="fa-IR" dirty="0"/>
              <a:t> ایجاد کرده باشند.</a:t>
            </a:r>
          </a:p>
          <a:p>
            <a:endParaRPr lang="fa-IR" dirty="0"/>
          </a:p>
          <a:p>
            <a:r>
              <a:rPr lang="fa-IR" dirty="0"/>
              <a:t>این کدها برای عفونت های حادی که الان به شکل مزمن درآمده اند نباید استفاده شود. </a:t>
            </a:r>
          </a:p>
          <a:p>
            <a:pPr algn="l" rtl="0"/>
            <a:endParaRPr lang="en-US" dirty="0"/>
          </a:p>
          <a:p>
            <a:pPr algn="l" rtl="0"/>
            <a:endParaRPr lang="en-US"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27</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67363534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3"/>
          <p:cNvSpPr txBox="1">
            <a:spLocks noGrp="1"/>
          </p:cNvSpPr>
          <p:nvPr>
            <p:ph type="ctrTitle"/>
          </p:nvPr>
        </p:nvSpPr>
        <p:spPr>
          <a:xfrm flipH="1">
            <a:off x="2029135" y="2325400"/>
            <a:ext cx="3443411" cy="2207200"/>
          </a:xfrm>
          <a:prstGeom prst="rect">
            <a:avLst/>
          </a:prstGeom>
        </p:spPr>
        <p:txBody>
          <a:bodyPr spcFirstLastPara="1" vert="horz" wrap="square" lIns="121900" tIns="60933" rIns="121900" bIns="60933" rtlCol="0" anchor="ctr" anchorCtr="0">
            <a:noAutofit/>
          </a:bodyPr>
          <a:lstStyle/>
          <a:p>
            <a:pPr lvl="0" algn="just"/>
            <a:r>
              <a:rPr lang="en-US" sz="2667" dirty="0">
                <a:latin typeface="Times New Roman" panose="02020603050405020304" pitchFamily="18" charset="0"/>
              </a:rPr>
              <a:t>for fractures of skull and facial bones with associated intracranial injury, code to the intracranial injury as the ‘main condition’</a:t>
            </a:r>
            <a:endParaRPr sz="2667" dirty="0">
              <a:solidFill>
                <a:srgbClr val="434343"/>
              </a:solidFill>
              <a:latin typeface="Times New Roman" panose="02020603050405020304" pitchFamily="18" charset="0"/>
            </a:endParaRPr>
          </a:p>
        </p:txBody>
      </p:sp>
      <p:sp>
        <p:nvSpPr>
          <p:cNvPr id="2" name="Rectangle 1"/>
          <p:cNvSpPr/>
          <p:nvPr/>
        </p:nvSpPr>
        <p:spPr>
          <a:xfrm>
            <a:off x="6137565" y="2552318"/>
            <a:ext cx="4391890" cy="1569660"/>
          </a:xfrm>
          <a:prstGeom prst="rect">
            <a:avLst/>
          </a:prstGeom>
        </p:spPr>
        <p:txBody>
          <a:bodyPr wrap="square">
            <a:spAutoFit/>
          </a:bodyPr>
          <a:lstStyle/>
          <a:p>
            <a:pPr algn="r" defTabSz="914400" rtl="1"/>
            <a:r>
              <a:rPr lang="fa-IR" sz="2400" dirty="0">
                <a:solidFill>
                  <a:prstClr val="black"/>
                </a:solidFill>
                <a:ea typeface="Calibri" panose="020F0502020204030204" pitchFamily="34" charset="0"/>
                <a:cs typeface="B Nazanin" panose="00000400000000000000" pitchFamily="2" charset="-78"/>
              </a:rPr>
              <a:t>2- </a:t>
            </a:r>
            <a:r>
              <a:rPr lang="ar-SA" sz="2400" dirty="0">
                <a:solidFill>
                  <a:srgbClr val="FF0000"/>
                </a:solidFill>
                <a:ea typeface="Calibri" panose="020F0502020204030204" pitchFamily="34" charset="0"/>
                <a:cs typeface="B Nazanin" panose="00000400000000000000" pitchFamily="2" charset="-78"/>
              </a:rPr>
              <a:t>شکستگی های جمجمه و استخوان های صورت</a:t>
            </a:r>
            <a:r>
              <a:rPr lang="ar-SA" sz="2400" dirty="0">
                <a:solidFill>
                  <a:prstClr val="black"/>
                </a:solidFill>
                <a:ea typeface="Calibri" panose="020F0502020204030204" pitchFamily="34" charset="0"/>
                <a:cs typeface="B Nazanin" panose="00000400000000000000" pitchFamily="2" charset="-78"/>
              </a:rPr>
              <a:t>، اگر همراه با </a:t>
            </a:r>
            <a:r>
              <a:rPr lang="ar-SA" sz="2400" dirty="0">
                <a:solidFill>
                  <a:srgbClr val="FF0000"/>
                </a:solidFill>
                <a:ea typeface="Calibri" panose="020F0502020204030204" pitchFamily="34" charset="0"/>
                <a:cs typeface="B Nazanin" panose="00000400000000000000" pitchFamily="2" charset="-78"/>
              </a:rPr>
              <a:t>آسیب های داخل مغزی </a:t>
            </a:r>
            <a:r>
              <a:rPr lang="ar-SA" sz="2400" dirty="0">
                <a:solidFill>
                  <a:prstClr val="black"/>
                </a:solidFill>
                <a:ea typeface="Calibri" panose="020F0502020204030204" pitchFamily="34" charset="0"/>
                <a:cs typeface="B Nazanin" panose="00000400000000000000" pitchFamily="2" charset="-78"/>
              </a:rPr>
              <a:t>باشند، </a:t>
            </a:r>
            <a:r>
              <a:rPr lang="ar-SA" sz="2400" b="1" dirty="0">
                <a:solidFill>
                  <a:srgbClr val="FF0000"/>
                </a:solidFill>
                <a:ea typeface="Calibri" panose="020F0502020204030204" pitchFamily="34" charset="0"/>
                <a:cs typeface="B Nazanin" panose="00000400000000000000" pitchFamily="2" charset="-78"/>
              </a:rPr>
              <a:t>فقط به آسیب های داخل مغزی </a:t>
            </a:r>
            <a:r>
              <a:rPr lang="ar-SA" sz="2400" dirty="0">
                <a:solidFill>
                  <a:prstClr val="black"/>
                </a:solidFill>
                <a:ea typeface="Calibri" panose="020F0502020204030204" pitchFamily="34" charset="0"/>
                <a:cs typeface="B Nazanin" panose="00000400000000000000" pitchFamily="2" charset="-78"/>
              </a:rPr>
              <a:t>به عنوان وضعیت اصلی کد داده شود</a:t>
            </a:r>
            <a:endParaRPr lang="en-US" sz="2400" dirty="0">
              <a:solidFill>
                <a:prstClr val="black"/>
              </a:solidFill>
              <a:cs typeface="B Nazanin" panose="00000400000000000000" pitchFamily="2" charset="-78"/>
            </a:endParaRPr>
          </a:p>
        </p:txBody>
      </p:sp>
      <p:sp>
        <p:nvSpPr>
          <p:cNvPr id="6" name="TextBox 5"/>
          <p:cNvSpPr txBox="1"/>
          <p:nvPr/>
        </p:nvSpPr>
        <p:spPr>
          <a:xfrm>
            <a:off x="1593274" y="817418"/>
            <a:ext cx="8936181" cy="584775"/>
          </a:xfrm>
          <a:prstGeom prst="rect">
            <a:avLst/>
          </a:prstGeom>
          <a:noFill/>
        </p:spPr>
        <p:txBody>
          <a:bodyPr wrap="square" rtlCol="0">
            <a:spAutoFit/>
          </a:bodyPr>
          <a:lstStyle/>
          <a:p>
            <a:pPr algn="r" defTabSz="914400" rtl="1"/>
            <a:r>
              <a:rPr lang="fa-IR" sz="3200" b="1" dirty="0">
                <a:solidFill>
                  <a:prstClr val="black"/>
                </a:solidFill>
                <a:cs typeface="Times New Roman"/>
              </a:rPr>
              <a:t>در چه زمانی به تک تک آسیب ها کد نمی دهیم؟ </a:t>
            </a:r>
            <a:endParaRPr lang="en-US" sz="3200" b="1" dirty="0">
              <a:solidFill>
                <a:prstClr val="black"/>
              </a:solidFill>
            </a:endParaRPr>
          </a:p>
        </p:txBody>
      </p:sp>
      <p:sp>
        <p:nvSpPr>
          <p:cNvPr id="5" name="TextBox 4">
            <a:extLst>
              <a:ext uri="{FF2B5EF4-FFF2-40B4-BE49-F238E27FC236}">
                <a16:creationId xmlns:a16="http://schemas.microsoft.com/office/drawing/2014/main" xmlns="" id="{B0CFA47B-BE53-448D-B6C2-27A092DDAC9C}"/>
              </a:ext>
            </a:extLst>
          </p:cNvPr>
          <p:cNvSpPr txBox="1"/>
          <p:nvPr/>
        </p:nvSpPr>
        <p:spPr>
          <a:xfrm>
            <a:off x="1593273" y="817417"/>
            <a:ext cx="8936181" cy="584775"/>
          </a:xfrm>
          <a:prstGeom prst="rect">
            <a:avLst/>
          </a:prstGeom>
          <a:solidFill>
            <a:schemeClr val="accent2"/>
          </a:solidFill>
        </p:spPr>
        <p:txBody>
          <a:bodyPr wrap="square" rtlCol="0">
            <a:spAutoFit/>
          </a:bodyPr>
          <a:lstStyle/>
          <a:p>
            <a:pPr algn="ctr" defTabSz="914400" rtl="1"/>
            <a:r>
              <a:rPr lang="fa-IR" sz="3200" b="1" dirty="0">
                <a:solidFill>
                  <a:prstClr val="black"/>
                </a:solidFill>
                <a:cs typeface="B Nazanin" panose="00000400000000000000" pitchFamily="2" charset="-78"/>
              </a:rPr>
              <a:t>در چه زمانی به تک تک آسیب ها کد نمی دهیم؟ </a:t>
            </a:r>
            <a:endParaRPr lang="en-US" sz="3200" b="1" dirty="0">
              <a:solidFill>
                <a:prstClr val="black"/>
              </a:solidFill>
              <a:cs typeface="B Nazanin" panose="00000400000000000000" pitchFamily="2" charset="-78"/>
            </a:endParaRPr>
          </a:p>
        </p:txBody>
      </p:sp>
      <p:grpSp>
        <p:nvGrpSpPr>
          <p:cNvPr id="7" name="Group 6">
            <a:extLst>
              <a:ext uri="{FF2B5EF4-FFF2-40B4-BE49-F238E27FC236}">
                <a16:creationId xmlns:a16="http://schemas.microsoft.com/office/drawing/2014/main" xmlns="" id="{D8E4EA5A-415D-46D7-BAFA-D9EA7072CB2B}"/>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639C348A-9F0A-4F42-9257-E68FA5510B0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A3993F87-96ED-4DE2-891C-C62F67C4904B}"/>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17380916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3"/>
          <p:cNvSpPr txBox="1">
            <a:spLocks noGrp="1"/>
          </p:cNvSpPr>
          <p:nvPr>
            <p:ph type="ctrTitle"/>
          </p:nvPr>
        </p:nvSpPr>
        <p:spPr>
          <a:xfrm flipH="1">
            <a:off x="2029134" y="2325400"/>
            <a:ext cx="3817484" cy="2207200"/>
          </a:xfrm>
          <a:prstGeom prst="rect">
            <a:avLst/>
          </a:prstGeom>
        </p:spPr>
        <p:txBody>
          <a:bodyPr spcFirstLastPara="1" vert="horz" wrap="square" lIns="121900" tIns="60933" rIns="121900" bIns="60933" rtlCol="0" anchor="ctr" anchorCtr="0">
            <a:noAutofit/>
          </a:bodyPr>
          <a:lstStyle/>
          <a:p>
            <a:pPr lvl="0" algn="just"/>
            <a:r>
              <a:rPr lang="en-US" sz="2667" dirty="0">
                <a:latin typeface="Times New Roman" panose="02020603050405020304" pitchFamily="18" charset="0"/>
              </a:rPr>
              <a:t>for intracranial </a:t>
            </a:r>
            <a:r>
              <a:rPr lang="en-US" sz="2667" dirty="0" err="1">
                <a:latin typeface="Times New Roman" panose="02020603050405020304" pitchFamily="18" charset="0"/>
              </a:rPr>
              <a:t>haemorrhage</a:t>
            </a:r>
            <a:r>
              <a:rPr lang="en-US" sz="2667" dirty="0">
                <a:latin typeface="Times New Roman" panose="02020603050405020304" pitchFamily="18" charset="0"/>
              </a:rPr>
              <a:t> recorded with other injuries to the head only, code to intracranial </a:t>
            </a:r>
            <a:r>
              <a:rPr lang="en-US" sz="2667" dirty="0" err="1">
                <a:latin typeface="Times New Roman" panose="02020603050405020304" pitchFamily="18" charset="0"/>
              </a:rPr>
              <a:t>haemorrhage</a:t>
            </a:r>
            <a:r>
              <a:rPr lang="en-US" sz="2667" dirty="0">
                <a:latin typeface="Times New Roman" panose="02020603050405020304" pitchFamily="18" charset="0"/>
              </a:rPr>
              <a:t> as the ‘main condition</a:t>
            </a:r>
            <a:r>
              <a:rPr lang="en-US" sz="1600" dirty="0">
                <a:latin typeface="Times New Roman" panose="02020603050405020304" pitchFamily="18" charset="0"/>
              </a:rPr>
              <a:t>’</a:t>
            </a:r>
            <a:endParaRPr sz="1600" dirty="0">
              <a:solidFill>
                <a:srgbClr val="434343"/>
              </a:solidFill>
              <a:latin typeface="Times New Roman" panose="02020603050405020304" pitchFamily="18" charset="0"/>
            </a:endParaRPr>
          </a:p>
        </p:txBody>
      </p:sp>
      <p:sp>
        <p:nvSpPr>
          <p:cNvPr id="2" name="Rectangle 1"/>
          <p:cNvSpPr/>
          <p:nvPr/>
        </p:nvSpPr>
        <p:spPr>
          <a:xfrm>
            <a:off x="6329154" y="2521059"/>
            <a:ext cx="4839589" cy="1815882"/>
          </a:xfrm>
          <a:prstGeom prst="rect">
            <a:avLst/>
          </a:prstGeom>
        </p:spPr>
        <p:txBody>
          <a:bodyPr wrap="square">
            <a:spAutoFit/>
          </a:bodyPr>
          <a:lstStyle/>
          <a:p>
            <a:pPr algn="r" defTabSz="914400" rtl="1"/>
            <a:r>
              <a:rPr lang="fa-IR" sz="2800" dirty="0">
                <a:solidFill>
                  <a:prstClr val="black"/>
                </a:solidFill>
                <a:cs typeface="B Nazanin" panose="00000400000000000000" pitchFamily="2" charset="-78"/>
              </a:rPr>
              <a:t>3- </a:t>
            </a:r>
            <a:r>
              <a:rPr lang="ar-SA" sz="2800" dirty="0">
                <a:solidFill>
                  <a:prstClr val="black"/>
                </a:solidFill>
                <a:cs typeface="B Nazanin" panose="00000400000000000000" pitchFamily="2" charset="-78"/>
              </a:rPr>
              <a:t>برای </a:t>
            </a:r>
            <a:r>
              <a:rPr lang="ar-SA" sz="2800" dirty="0">
                <a:solidFill>
                  <a:srgbClr val="FF0000"/>
                </a:solidFill>
                <a:cs typeface="B Nazanin" panose="00000400000000000000" pitchFamily="2" charset="-78"/>
              </a:rPr>
              <a:t>خونریزی های داخل مغزی </a:t>
            </a:r>
            <a:r>
              <a:rPr lang="ar-SA" sz="2800" dirty="0">
                <a:solidFill>
                  <a:prstClr val="black"/>
                </a:solidFill>
                <a:cs typeface="B Nazanin" panose="00000400000000000000" pitchFamily="2" charset="-78"/>
              </a:rPr>
              <a:t>که همراه با </a:t>
            </a:r>
            <a:r>
              <a:rPr lang="ar-SA" sz="2800" dirty="0">
                <a:solidFill>
                  <a:srgbClr val="FF0000"/>
                </a:solidFill>
                <a:cs typeface="B Nazanin" panose="00000400000000000000" pitchFamily="2" charset="-78"/>
              </a:rPr>
              <a:t>سایر آسیب ها به سر </a:t>
            </a:r>
            <a:r>
              <a:rPr lang="ar-SA" sz="2800" dirty="0">
                <a:solidFill>
                  <a:prstClr val="black"/>
                </a:solidFill>
                <a:cs typeface="B Nazanin" panose="00000400000000000000" pitchFamily="2" charset="-78"/>
              </a:rPr>
              <a:t>هستند، فقط به </a:t>
            </a:r>
            <a:r>
              <a:rPr lang="ar-SA" sz="2800" dirty="0">
                <a:solidFill>
                  <a:srgbClr val="FF0000"/>
                </a:solidFill>
                <a:cs typeface="B Nazanin" panose="00000400000000000000" pitchFamily="2" charset="-78"/>
              </a:rPr>
              <a:t>خونریزی داخلی مغزی </a:t>
            </a:r>
            <a:r>
              <a:rPr lang="ar-SA" sz="2800" dirty="0">
                <a:solidFill>
                  <a:prstClr val="black"/>
                </a:solidFill>
                <a:cs typeface="B Nazanin" panose="00000400000000000000" pitchFamily="2" charset="-78"/>
              </a:rPr>
              <a:t>به عنوان کد اصلی کد داده شود</a:t>
            </a:r>
            <a:endParaRPr lang="en-US" sz="2800" dirty="0">
              <a:solidFill>
                <a:prstClr val="black"/>
              </a:solidFill>
              <a:cs typeface="B Nazanin" panose="00000400000000000000" pitchFamily="2" charset="-78"/>
            </a:endParaRPr>
          </a:p>
        </p:txBody>
      </p:sp>
      <p:sp>
        <p:nvSpPr>
          <p:cNvPr id="6" name="TextBox 5"/>
          <p:cNvSpPr txBox="1"/>
          <p:nvPr/>
        </p:nvSpPr>
        <p:spPr>
          <a:xfrm>
            <a:off x="1593274" y="817418"/>
            <a:ext cx="8936181" cy="584775"/>
          </a:xfrm>
          <a:prstGeom prst="rect">
            <a:avLst/>
          </a:prstGeom>
          <a:noFill/>
        </p:spPr>
        <p:txBody>
          <a:bodyPr wrap="square" rtlCol="0">
            <a:spAutoFit/>
          </a:bodyPr>
          <a:lstStyle/>
          <a:p>
            <a:pPr algn="r" defTabSz="914400" rtl="1"/>
            <a:r>
              <a:rPr lang="fa-IR" sz="3200" b="1" dirty="0">
                <a:solidFill>
                  <a:prstClr val="black"/>
                </a:solidFill>
                <a:cs typeface="Times New Roman"/>
              </a:rPr>
              <a:t>در چه زمانی به تک تک آسیب ها کد نمی دهیم؟ </a:t>
            </a:r>
            <a:endParaRPr lang="en-US" sz="3200" b="1" dirty="0">
              <a:solidFill>
                <a:prstClr val="black"/>
              </a:solidFill>
            </a:endParaRPr>
          </a:p>
        </p:txBody>
      </p:sp>
      <p:sp>
        <p:nvSpPr>
          <p:cNvPr id="5" name="TextBox 4">
            <a:extLst>
              <a:ext uri="{FF2B5EF4-FFF2-40B4-BE49-F238E27FC236}">
                <a16:creationId xmlns:a16="http://schemas.microsoft.com/office/drawing/2014/main" xmlns="" id="{1D35C4BB-029E-4CD7-933E-905FA0D7E138}"/>
              </a:ext>
            </a:extLst>
          </p:cNvPr>
          <p:cNvSpPr txBox="1"/>
          <p:nvPr/>
        </p:nvSpPr>
        <p:spPr>
          <a:xfrm>
            <a:off x="1662545" y="817418"/>
            <a:ext cx="8936181" cy="584775"/>
          </a:xfrm>
          <a:prstGeom prst="rect">
            <a:avLst/>
          </a:prstGeom>
          <a:solidFill>
            <a:schemeClr val="accent2"/>
          </a:solidFill>
        </p:spPr>
        <p:txBody>
          <a:bodyPr wrap="square" rtlCol="0">
            <a:spAutoFit/>
          </a:bodyPr>
          <a:lstStyle/>
          <a:p>
            <a:pPr algn="ctr" defTabSz="914400" rtl="1"/>
            <a:r>
              <a:rPr lang="fa-IR" sz="3200" b="1" dirty="0">
                <a:solidFill>
                  <a:prstClr val="black"/>
                </a:solidFill>
                <a:cs typeface="B Nazanin" panose="00000400000000000000" pitchFamily="2" charset="-78"/>
              </a:rPr>
              <a:t>در چه زمانی به تک تک آسیب ها کد نمی دهیم؟ </a:t>
            </a:r>
            <a:endParaRPr lang="en-US" sz="3200" b="1" dirty="0">
              <a:solidFill>
                <a:prstClr val="black"/>
              </a:solidFill>
              <a:cs typeface="B Nazanin" panose="00000400000000000000" pitchFamily="2" charset="-78"/>
            </a:endParaRPr>
          </a:p>
        </p:txBody>
      </p:sp>
      <p:grpSp>
        <p:nvGrpSpPr>
          <p:cNvPr id="7" name="Group 6">
            <a:extLst>
              <a:ext uri="{FF2B5EF4-FFF2-40B4-BE49-F238E27FC236}">
                <a16:creationId xmlns:a16="http://schemas.microsoft.com/office/drawing/2014/main" xmlns="" id="{A97CD152-E7D6-4F87-8DCE-49F3D30ADA3F}"/>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6DD490A4-6DCC-43A5-9AFE-E569D619D24F}"/>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1662ABCE-D5CF-43F2-A910-23588B65E17C}"/>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3426709007"/>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3"/>
          <p:cNvSpPr txBox="1">
            <a:spLocks noGrp="1"/>
          </p:cNvSpPr>
          <p:nvPr>
            <p:ph type="ctrTitle"/>
          </p:nvPr>
        </p:nvSpPr>
        <p:spPr>
          <a:xfrm flipH="1">
            <a:off x="744583" y="2260085"/>
            <a:ext cx="4618709" cy="2207200"/>
          </a:xfrm>
          <a:prstGeom prst="rect">
            <a:avLst/>
          </a:prstGeom>
        </p:spPr>
        <p:txBody>
          <a:bodyPr spcFirstLastPara="1" vert="horz" wrap="square" lIns="121900" tIns="60933" rIns="121900" bIns="60933" rtlCol="0" anchor="ctr" anchorCtr="0">
            <a:noAutofit/>
          </a:bodyPr>
          <a:lstStyle/>
          <a:p>
            <a:pPr lvl="0" algn="just"/>
            <a:r>
              <a:rPr lang="en-US" sz="2800" dirty="0">
                <a:latin typeface="Times New Roman" panose="02020603050405020304" pitchFamily="18" charset="0"/>
              </a:rPr>
              <a:t>for fractures recorded with open wounds of the same location only, code to fracture as the ‘main condition</a:t>
            </a:r>
            <a:endParaRPr sz="1200" dirty="0">
              <a:solidFill>
                <a:srgbClr val="434343"/>
              </a:solidFill>
              <a:latin typeface="Times New Roman" panose="02020603050405020304" pitchFamily="18" charset="0"/>
            </a:endParaRPr>
          </a:p>
        </p:txBody>
      </p:sp>
      <p:sp>
        <p:nvSpPr>
          <p:cNvPr id="2" name="Rectangle 1"/>
          <p:cNvSpPr/>
          <p:nvPr/>
        </p:nvSpPr>
        <p:spPr>
          <a:xfrm>
            <a:off x="6179919" y="2534406"/>
            <a:ext cx="4936572" cy="1200329"/>
          </a:xfrm>
          <a:prstGeom prst="rect">
            <a:avLst/>
          </a:prstGeom>
        </p:spPr>
        <p:txBody>
          <a:bodyPr wrap="square">
            <a:spAutoFit/>
          </a:bodyPr>
          <a:lstStyle/>
          <a:p>
            <a:pPr algn="r" defTabSz="914400" rtl="1"/>
            <a:r>
              <a:rPr lang="fa-IR" sz="2400" b="1" dirty="0">
                <a:solidFill>
                  <a:prstClr val="black"/>
                </a:solidFill>
                <a:cs typeface="B Nazanin" panose="00000400000000000000" pitchFamily="2" charset="-78"/>
              </a:rPr>
              <a:t>4- </a:t>
            </a:r>
            <a:r>
              <a:rPr lang="ar-SA" sz="2400" b="1" dirty="0">
                <a:solidFill>
                  <a:prstClr val="black"/>
                </a:solidFill>
                <a:cs typeface="B Nazanin" panose="00000400000000000000" pitchFamily="2" charset="-78"/>
              </a:rPr>
              <a:t>برای </a:t>
            </a:r>
            <a:r>
              <a:rPr lang="ar-SA" sz="2400" b="1" dirty="0">
                <a:solidFill>
                  <a:srgbClr val="FF0000"/>
                </a:solidFill>
                <a:cs typeface="B Nazanin" panose="00000400000000000000" pitchFamily="2" charset="-78"/>
              </a:rPr>
              <a:t>شکستگی هایی که به همراه زخم باز در همان محل </a:t>
            </a:r>
            <a:r>
              <a:rPr lang="ar-SA" sz="2400" b="1" dirty="0">
                <a:solidFill>
                  <a:prstClr val="black"/>
                </a:solidFill>
                <a:cs typeface="B Nazanin" panose="00000400000000000000" pitchFamily="2" charset="-78"/>
              </a:rPr>
              <a:t>هستند، </a:t>
            </a:r>
            <a:r>
              <a:rPr lang="ar-SA" sz="2400" b="1" dirty="0">
                <a:solidFill>
                  <a:srgbClr val="FF0000"/>
                </a:solidFill>
                <a:cs typeface="B Nazanin" panose="00000400000000000000" pitchFamily="2" charset="-78"/>
              </a:rPr>
              <a:t>فقط به شکستگی </a:t>
            </a:r>
            <a:r>
              <a:rPr lang="ar-SA" sz="2400" b="1" dirty="0">
                <a:solidFill>
                  <a:prstClr val="black"/>
                </a:solidFill>
                <a:cs typeface="B Nazanin" panose="00000400000000000000" pitchFamily="2" charset="-78"/>
              </a:rPr>
              <a:t>به عنوان کد اصلی کد داده شود.</a:t>
            </a:r>
            <a:endParaRPr lang="en-US" sz="4000" b="1" dirty="0">
              <a:solidFill>
                <a:prstClr val="black"/>
              </a:solidFill>
              <a:cs typeface="B Nazanin" panose="00000400000000000000" pitchFamily="2" charset="-78"/>
            </a:endParaRPr>
          </a:p>
        </p:txBody>
      </p:sp>
      <p:sp>
        <p:nvSpPr>
          <p:cNvPr id="6" name="TextBox 5"/>
          <p:cNvSpPr txBox="1"/>
          <p:nvPr/>
        </p:nvSpPr>
        <p:spPr>
          <a:xfrm>
            <a:off x="1593274" y="817418"/>
            <a:ext cx="8936181" cy="584775"/>
          </a:xfrm>
          <a:prstGeom prst="rect">
            <a:avLst/>
          </a:prstGeom>
          <a:noFill/>
        </p:spPr>
        <p:txBody>
          <a:bodyPr wrap="square" rtlCol="0">
            <a:spAutoFit/>
          </a:bodyPr>
          <a:lstStyle/>
          <a:p>
            <a:pPr algn="r" defTabSz="914400" rtl="1"/>
            <a:r>
              <a:rPr lang="fa-IR" sz="3200" b="1" dirty="0">
                <a:solidFill>
                  <a:prstClr val="black"/>
                </a:solidFill>
                <a:cs typeface="Times New Roman"/>
              </a:rPr>
              <a:t>در چه زمانی به تک تک آسیب ها کد نمی دهیم؟ </a:t>
            </a:r>
            <a:endParaRPr lang="en-US" sz="3200" b="1" dirty="0">
              <a:solidFill>
                <a:prstClr val="black"/>
              </a:solidFill>
            </a:endParaRPr>
          </a:p>
        </p:txBody>
      </p:sp>
      <p:sp>
        <p:nvSpPr>
          <p:cNvPr id="5" name="TextBox 4">
            <a:extLst>
              <a:ext uri="{FF2B5EF4-FFF2-40B4-BE49-F238E27FC236}">
                <a16:creationId xmlns:a16="http://schemas.microsoft.com/office/drawing/2014/main" xmlns="" id="{3D08B9A0-E886-4109-A0D6-4E035A94CB2E}"/>
              </a:ext>
            </a:extLst>
          </p:cNvPr>
          <p:cNvSpPr txBox="1"/>
          <p:nvPr/>
        </p:nvSpPr>
        <p:spPr>
          <a:xfrm>
            <a:off x="1711828" y="817418"/>
            <a:ext cx="8936181" cy="584775"/>
          </a:xfrm>
          <a:prstGeom prst="rect">
            <a:avLst/>
          </a:prstGeom>
          <a:solidFill>
            <a:schemeClr val="accent2"/>
          </a:solidFill>
        </p:spPr>
        <p:txBody>
          <a:bodyPr wrap="square" rtlCol="0">
            <a:spAutoFit/>
          </a:bodyPr>
          <a:lstStyle/>
          <a:p>
            <a:pPr algn="ctr" defTabSz="914400" rtl="1"/>
            <a:r>
              <a:rPr lang="fa-IR" sz="3200" b="1" dirty="0">
                <a:solidFill>
                  <a:prstClr val="black"/>
                </a:solidFill>
                <a:cs typeface="B Nazanin" panose="00000400000000000000" pitchFamily="2" charset="-78"/>
              </a:rPr>
              <a:t>در چه زمانی به تک تک آسیب ها کد نمی دهیم؟ </a:t>
            </a:r>
            <a:endParaRPr lang="en-US" sz="3200" b="1" dirty="0">
              <a:solidFill>
                <a:prstClr val="black"/>
              </a:solidFill>
              <a:cs typeface="B Nazanin" panose="00000400000000000000" pitchFamily="2" charset="-78"/>
            </a:endParaRPr>
          </a:p>
        </p:txBody>
      </p:sp>
      <p:grpSp>
        <p:nvGrpSpPr>
          <p:cNvPr id="7" name="Group 6">
            <a:extLst>
              <a:ext uri="{FF2B5EF4-FFF2-40B4-BE49-F238E27FC236}">
                <a16:creationId xmlns:a16="http://schemas.microsoft.com/office/drawing/2014/main" xmlns="" id="{EDDBB6BD-7729-4398-9931-23F124C98447}"/>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AF20BFA3-4A59-4BA1-85A5-ABC86B8A236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AA73A98E-F07B-409C-804B-06BE618C2E43}"/>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3877852335"/>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773A9D-316E-43D2-8833-D4E2CEB7E156}"/>
              </a:ext>
            </a:extLst>
          </p:cNvPr>
          <p:cNvSpPr>
            <a:spLocks noGrp="1"/>
          </p:cNvSpPr>
          <p:nvPr>
            <p:ph type="title"/>
          </p:nvPr>
        </p:nvSpPr>
        <p:spPr>
          <a:xfrm>
            <a:off x="838200" y="365126"/>
            <a:ext cx="10515600" cy="740344"/>
          </a:xfrm>
          <a:solidFill>
            <a:srgbClr val="CC3399"/>
          </a:solidFill>
        </p:spPr>
        <p:txBody>
          <a:bodyPr/>
          <a:lstStyle/>
          <a:p>
            <a:pPr algn="ctr"/>
            <a:r>
              <a:rPr lang="fa-IR" b="1" dirty="0">
                <a:solidFill>
                  <a:schemeClr val="bg1"/>
                </a:solidFill>
                <a:cs typeface="B Nazanin" panose="00000400000000000000" pitchFamily="2" charset="-78"/>
              </a:rPr>
              <a:t>سوختگی ها</a:t>
            </a:r>
            <a:r>
              <a:rPr lang="en-US" b="1" dirty="0">
                <a:solidFill>
                  <a:schemeClr val="bg1"/>
                </a:solidFill>
                <a:cs typeface="B Nazanin" panose="00000400000000000000" pitchFamily="2" charset="-78"/>
              </a:rPr>
              <a:t> </a:t>
            </a:r>
          </a:p>
        </p:txBody>
      </p:sp>
      <p:sp>
        <p:nvSpPr>
          <p:cNvPr id="3" name="Content Placeholder 2">
            <a:extLst>
              <a:ext uri="{FF2B5EF4-FFF2-40B4-BE49-F238E27FC236}">
                <a16:creationId xmlns:a16="http://schemas.microsoft.com/office/drawing/2014/main" xmlns="" id="{A29216D7-01D5-474C-A60A-9499C2F35383}"/>
              </a:ext>
            </a:extLst>
          </p:cNvPr>
          <p:cNvSpPr>
            <a:spLocks noGrp="1"/>
          </p:cNvSpPr>
          <p:nvPr>
            <p:ph idx="1"/>
          </p:nvPr>
        </p:nvSpPr>
        <p:spPr>
          <a:xfrm>
            <a:off x="838199" y="1278208"/>
            <a:ext cx="10515600" cy="4351338"/>
          </a:xfrm>
        </p:spPr>
        <p:txBody>
          <a:bodyPr/>
          <a:lstStyle/>
          <a:p>
            <a:pPr algn="r" rtl="1"/>
            <a:r>
              <a:rPr lang="fa-IR" dirty="0">
                <a:cs typeface="B Nazanin" panose="00000400000000000000" pitchFamily="2" charset="-78"/>
              </a:rPr>
              <a:t>تفکیک </a:t>
            </a:r>
            <a:r>
              <a:rPr lang="en-US" dirty="0">
                <a:cs typeface="B Nazanin" panose="00000400000000000000" pitchFamily="2" charset="-78"/>
              </a:rPr>
              <a:t>corrosion </a:t>
            </a:r>
            <a:r>
              <a:rPr lang="fa-IR" dirty="0">
                <a:cs typeface="B Nazanin" panose="00000400000000000000" pitchFamily="2" charset="-78"/>
              </a:rPr>
              <a:t> و </a:t>
            </a:r>
            <a:r>
              <a:rPr lang="en-US" dirty="0">
                <a:cs typeface="B Nazanin" panose="00000400000000000000" pitchFamily="2" charset="-78"/>
              </a:rPr>
              <a:t>burn</a:t>
            </a:r>
            <a:r>
              <a:rPr lang="fa-IR" dirty="0">
                <a:cs typeface="B Nazanin" panose="00000400000000000000" pitchFamily="2" charset="-78"/>
              </a:rPr>
              <a:t> مطابق آنچه در </a:t>
            </a:r>
            <a:r>
              <a:rPr lang="en-US" dirty="0">
                <a:cs typeface="B Nazanin" panose="00000400000000000000" pitchFamily="2" charset="-78"/>
              </a:rPr>
              <a:t>ICD-10</a:t>
            </a:r>
            <a:r>
              <a:rPr lang="fa-IR" dirty="0">
                <a:cs typeface="B Nazanin" panose="00000400000000000000" pitchFamily="2" charset="-78"/>
              </a:rPr>
              <a:t> بود در این طبقه بندی وجود ندارد.</a:t>
            </a:r>
          </a:p>
          <a:p>
            <a:pPr algn="r" rtl="1"/>
            <a:endParaRPr lang="en-US" dirty="0">
              <a:cs typeface="B Nazanin" panose="00000400000000000000" pitchFamily="2" charset="-78"/>
            </a:endParaRPr>
          </a:p>
        </p:txBody>
      </p:sp>
      <p:pic>
        <p:nvPicPr>
          <p:cNvPr id="5" name="Picture 4">
            <a:extLst>
              <a:ext uri="{FF2B5EF4-FFF2-40B4-BE49-F238E27FC236}">
                <a16:creationId xmlns:a16="http://schemas.microsoft.com/office/drawing/2014/main" xmlns="" id="{66C26BC0-7D42-44A6-8072-BBC59DCF4FC6}"/>
              </a:ext>
            </a:extLst>
          </p:cNvPr>
          <p:cNvPicPr>
            <a:picLocks noChangeAspect="1"/>
          </p:cNvPicPr>
          <p:nvPr/>
        </p:nvPicPr>
        <p:blipFill>
          <a:blip r:embed="rId2"/>
          <a:stretch>
            <a:fillRect/>
          </a:stretch>
        </p:blipFill>
        <p:spPr>
          <a:xfrm>
            <a:off x="1544472" y="5594297"/>
            <a:ext cx="9576682" cy="997571"/>
          </a:xfrm>
          <a:prstGeom prst="rect">
            <a:avLst/>
          </a:prstGeom>
        </p:spPr>
      </p:pic>
      <p:pic>
        <p:nvPicPr>
          <p:cNvPr id="7" name="Picture 6">
            <a:extLst>
              <a:ext uri="{FF2B5EF4-FFF2-40B4-BE49-F238E27FC236}">
                <a16:creationId xmlns:a16="http://schemas.microsoft.com/office/drawing/2014/main" xmlns="" id="{B7600C12-ECD4-461A-84E4-4B39F3A41E7F}"/>
              </a:ext>
            </a:extLst>
          </p:cNvPr>
          <p:cNvPicPr>
            <a:picLocks noChangeAspect="1"/>
          </p:cNvPicPr>
          <p:nvPr/>
        </p:nvPicPr>
        <p:blipFill>
          <a:blip r:embed="rId3"/>
          <a:stretch>
            <a:fillRect/>
          </a:stretch>
        </p:blipFill>
        <p:spPr>
          <a:xfrm>
            <a:off x="933735" y="2636789"/>
            <a:ext cx="5735036" cy="1634177"/>
          </a:xfrm>
          <a:prstGeom prst="rect">
            <a:avLst/>
          </a:prstGeom>
        </p:spPr>
      </p:pic>
      <p:sp>
        <p:nvSpPr>
          <p:cNvPr id="4" name="TextBox 3">
            <a:extLst>
              <a:ext uri="{FF2B5EF4-FFF2-40B4-BE49-F238E27FC236}">
                <a16:creationId xmlns:a16="http://schemas.microsoft.com/office/drawing/2014/main" xmlns="" id="{310AADD9-C93B-4621-9496-32B16455C08B}"/>
              </a:ext>
            </a:extLst>
          </p:cNvPr>
          <p:cNvSpPr txBox="1"/>
          <p:nvPr/>
        </p:nvSpPr>
        <p:spPr>
          <a:xfrm>
            <a:off x="1170295" y="4863592"/>
            <a:ext cx="9496567" cy="461665"/>
          </a:xfrm>
          <a:prstGeom prst="rect">
            <a:avLst/>
          </a:prstGeom>
          <a:solidFill>
            <a:srgbClr val="FFC000"/>
          </a:solidFill>
        </p:spPr>
        <p:txBody>
          <a:bodyPr wrap="square" rtlCol="0">
            <a:spAutoFit/>
          </a:bodyPr>
          <a:lstStyle/>
          <a:p>
            <a:pPr algn="ctr" defTabSz="914400" rtl="1"/>
            <a:r>
              <a:rPr lang="fa-IR" sz="2400" b="1" dirty="0">
                <a:solidFill>
                  <a:prstClr val="black"/>
                </a:solidFill>
                <a:cs typeface="B Nazanin" panose="00000400000000000000" pitchFamily="2" charset="-78"/>
              </a:rPr>
              <a:t>درجه سوختگی / شدت سوختگی درکدهای </a:t>
            </a:r>
            <a:r>
              <a:rPr lang="en-US" sz="2400" b="1" dirty="0">
                <a:solidFill>
                  <a:prstClr val="black"/>
                </a:solidFill>
                <a:cs typeface="B Nazanin" panose="00000400000000000000" pitchFamily="2" charset="-78"/>
              </a:rPr>
              <a:t>Stem</a:t>
            </a:r>
            <a:r>
              <a:rPr lang="fa-IR" sz="2400" b="1" dirty="0">
                <a:solidFill>
                  <a:prstClr val="black"/>
                </a:solidFill>
                <a:cs typeface="B Nazanin" panose="00000400000000000000" pitchFamily="2" charset="-78"/>
              </a:rPr>
              <a:t>، </a:t>
            </a:r>
            <a:r>
              <a:rPr lang="en-US" sz="2400" b="1" dirty="0" err="1">
                <a:solidFill>
                  <a:prstClr val="black"/>
                </a:solidFill>
                <a:cs typeface="B Nazanin" panose="00000400000000000000" pitchFamily="2" charset="-78"/>
              </a:rPr>
              <a:t>Precoordinate</a:t>
            </a:r>
            <a:r>
              <a:rPr lang="fa-IR" sz="2400" b="1" dirty="0">
                <a:solidFill>
                  <a:prstClr val="black"/>
                </a:solidFill>
                <a:cs typeface="B Nazanin" panose="00000400000000000000" pitchFamily="2" charset="-78"/>
              </a:rPr>
              <a:t> شده </a:t>
            </a:r>
            <a:endParaRPr lang="en-US" sz="2400" b="1" dirty="0">
              <a:solidFill>
                <a:prstClr val="black"/>
              </a:solidFill>
              <a:cs typeface="B Nazanin" panose="00000400000000000000" pitchFamily="2" charset="-78"/>
            </a:endParaRPr>
          </a:p>
        </p:txBody>
      </p:sp>
      <p:pic>
        <p:nvPicPr>
          <p:cNvPr id="8" name="Picture 7">
            <a:extLst>
              <a:ext uri="{FF2B5EF4-FFF2-40B4-BE49-F238E27FC236}">
                <a16:creationId xmlns:a16="http://schemas.microsoft.com/office/drawing/2014/main" xmlns="" id="{02D7D088-C015-4653-A4E0-ECCF5ADEE950}"/>
              </a:ext>
            </a:extLst>
          </p:cNvPr>
          <p:cNvPicPr>
            <a:picLocks noChangeAspect="1"/>
          </p:cNvPicPr>
          <p:nvPr/>
        </p:nvPicPr>
        <p:blipFill>
          <a:blip r:embed="rId4"/>
          <a:stretch>
            <a:fillRect/>
          </a:stretch>
        </p:blipFill>
        <p:spPr>
          <a:xfrm>
            <a:off x="7247103" y="2017068"/>
            <a:ext cx="3324225" cy="2628900"/>
          </a:xfrm>
          <a:prstGeom prst="rect">
            <a:avLst/>
          </a:prstGeom>
        </p:spPr>
      </p:pic>
    </p:spTree>
    <p:extLst>
      <p:ext uri="{BB962C8B-B14F-4D97-AF65-F5344CB8AC3E}">
        <p14:creationId xmlns:p14="http://schemas.microsoft.com/office/powerpoint/2010/main" xmlns="" val="251793070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2577" y="261257"/>
            <a:ext cx="10770303" cy="5273751"/>
          </a:xfrm>
          <a:prstGeom prst="rect">
            <a:avLst/>
          </a:prstGeom>
        </p:spPr>
        <p:txBody>
          <a:bodyPr wrap="square">
            <a:spAutoFit/>
          </a:bodyPr>
          <a:lstStyle/>
          <a:p>
            <a:pPr marL="1341086" indent="-1341086" defTabSz="914400">
              <a:lnSpc>
                <a:spcPct val="200000"/>
              </a:lnSpc>
              <a:spcBef>
                <a:spcPts val="800"/>
              </a:spcBef>
              <a:spcAft>
                <a:spcPts val="533"/>
              </a:spcAft>
            </a:pP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ND90.0</a:t>
            </a:r>
            <a:r>
              <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Burn of head or neck except face, epidermal burn</a:t>
            </a:r>
            <a:endPar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a:p>
            <a:pPr defTabSz="914400">
              <a:lnSpc>
                <a:spcPct val="200000"/>
              </a:lnSpc>
            </a:pPr>
            <a:r>
              <a:rPr lang="en-US" sz="667"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p>
          <a:p>
            <a:pPr marL="1341086" indent="-1341086" defTabSz="914400">
              <a:lnSpc>
                <a:spcPct val="200000"/>
              </a:lnSpc>
              <a:spcBef>
                <a:spcPts val="800"/>
              </a:spcBef>
              <a:spcAft>
                <a:spcPts val="533"/>
              </a:spcAft>
            </a:pP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ND90.1</a:t>
            </a:r>
            <a:r>
              <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Burn of head or neck except face, superficial partial thickness burn</a:t>
            </a:r>
            <a:endPar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a:p>
            <a:pPr defTabSz="914400">
              <a:lnSpc>
                <a:spcPct val="200000"/>
              </a:lnSpc>
            </a:pPr>
            <a:r>
              <a:rPr lang="en-US" sz="667"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p>
          <a:p>
            <a:pPr marL="1341086" indent="-1341086" defTabSz="914400">
              <a:lnSpc>
                <a:spcPct val="200000"/>
              </a:lnSpc>
              <a:spcBef>
                <a:spcPts val="800"/>
              </a:spcBef>
              <a:spcAft>
                <a:spcPts val="533"/>
              </a:spcAft>
            </a:pP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ND90.2</a:t>
            </a:r>
            <a:r>
              <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Burn of head or neck except face, deep partial thickness burn</a:t>
            </a:r>
            <a:endPar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a:p>
            <a:pPr defTabSz="914400">
              <a:lnSpc>
                <a:spcPct val="200000"/>
              </a:lnSpc>
            </a:pPr>
            <a:r>
              <a:rPr lang="en-US" sz="667"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p>
          <a:p>
            <a:pPr marL="1341086" indent="-1341086" defTabSz="914400">
              <a:lnSpc>
                <a:spcPct val="200000"/>
              </a:lnSpc>
              <a:spcBef>
                <a:spcPts val="800"/>
              </a:spcBef>
              <a:spcAft>
                <a:spcPts val="533"/>
              </a:spcAft>
            </a:pP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ND90.3</a:t>
            </a:r>
            <a:r>
              <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Burn of head and neck except face, full thickness burn</a:t>
            </a:r>
            <a:endPar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a:p>
            <a:pPr defTabSz="914400">
              <a:lnSpc>
                <a:spcPct val="200000"/>
              </a:lnSpc>
            </a:pPr>
            <a:r>
              <a:rPr lang="en-US" sz="667"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p>
          <a:p>
            <a:pPr marL="1341086" indent="-1341086" defTabSz="914400">
              <a:lnSpc>
                <a:spcPct val="200000"/>
              </a:lnSpc>
              <a:spcBef>
                <a:spcPts val="800"/>
              </a:spcBef>
              <a:spcAft>
                <a:spcPts val="533"/>
              </a:spcAft>
            </a:pP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ND90.4</a:t>
            </a:r>
            <a:r>
              <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Burn of head or neck except face, deep full thickness or complex burn</a:t>
            </a:r>
            <a:endParaRPr lang="en-US" sz="24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Oval 4"/>
          <p:cNvSpPr/>
          <p:nvPr/>
        </p:nvSpPr>
        <p:spPr>
          <a:xfrm>
            <a:off x="6682661" y="536101"/>
            <a:ext cx="2254864" cy="4513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400"/>
            <a:endParaRPr lang="en-US" sz="2400">
              <a:solidFill>
                <a:prstClr val="white"/>
              </a:solidFill>
              <a:latin typeface="Times New Roman" panose="02020603050405020304" pitchFamily="18" charset="0"/>
              <a:cs typeface="Times New Roman" panose="02020603050405020304" pitchFamily="18" charset="0"/>
            </a:endParaRPr>
          </a:p>
        </p:txBody>
      </p:sp>
      <p:sp>
        <p:nvSpPr>
          <p:cNvPr id="6" name="Oval 5"/>
          <p:cNvSpPr/>
          <p:nvPr/>
        </p:nvSpPr>
        <p:spPr>
          <a:xfrm>
            <a:off x="6712156" y="1521701"/>
            <a:ext cx="4116437" cy="6161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400"/>
            <a:endParaRPr lang="en-US" sz="2400">
              <a:solidFill>
                <a:prstClr val="white"/>
              </a:solidFill>
              <a:latin typeface="Times New Roman" panose="02020603050405020304" pitchFamily="18" charset="0"/>
              <a:cs typeface="Times New Roman" panose="02020603050405020304" pitchFamily="18" charset="0"/>
            </a:endParaRPr>
          </a:p>
        </p:txBody>
      </p:sp>
      <p:sp>
        <p:nvSpPr>
          <p:cNvPr id="7" name="Oval 6"/>
          <p:cNvSpPr/>
          <p:nvPr/>
        </p:nvSpPr>
        <p:spPr>
          <a:xfrm>
            <a:off x="6682661" y="2550736"/>
            <a:ext cx="3769035" cy="6479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400"/>
            <a:endParaRPr lang="en-US" sz="2400">
              <a:solidFill>
                <a:prstClr val="white"/>
              </a:solidFill>
              <a:latin typeface="Times New Roman" panose="02020603050405020304" pitchFamily="18" charset="0"/>
              <a:cs typeface="Times New Roman" panose="02020603050405020304" pitchFamily="18" charset="0"/>
            </a:endParaRPr>
          </a:p>
        </p:txBody>
      </p:sp>
      <p:sp>
        <p:nvSpPr>
          <p:cNvPr id="8" name="Oval 7"/>
          <p:cNvSpPr/>
          <p:nvPr/>
        </p:nvSpPr>
        <p:spPr>
          <a:xfrm>
            <a:off x="6682661" y="3812297"/>
            <a:ext cx="4116437" cy="6161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400"/>
            <a:endParaRPr lang="en-US" sz="2400">
              <a:solidFill>
                <a:prstClr val="white"/>
              </a:solidFill>
              <a:latin typeface="Times New Roman" panose="02020603050405020304" pitchFamily="18" charset="0"/>
              <a:cs typeface="Times New Roman" panose="02020603050405020304" pitchFamily="18" charset="0"/>
            </a:endParaRPr>
          </a:p>
        </p:txBody>
      </p:sp>
      <p:sp>
        <p:nvSpPr>
          <p:cNvPr id="9" name="Oval 8"/>
          <p:cNvSpPr/>
          <p:nvPr/>
        </p:nvSpPr>
        <p:spPr>
          <a:xfrm>
            <a:off x="6484378" y="4762016"/>
            <a:ext cx="4513001" cy="7715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400"/>
            <a:endParaRPr lang="en-US" sz="240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8937525" y="499814"/>
            <a:ext cx="1188720" cy="369332"/>
          </a:xfrm>
          <a:prstGeom prst="rect">
            <a:avLst/>
          </a:prstGeom>
          <a:noFill/>
        </p:spPr>
        <p:txBody>
          <a:bodyPr wrap="square" rtlCol="0">
            <a:spAutoFit/>
          </a:bodyPr>
          <a:lstStyle/>
          <a:p>
            <a:pPr defTabSz="914400"/>
            <a:r>
              <a:rPr lang="fa-IR" dirty="0">
                <a:solidFill>
                  <a:prstClr val="black"/>
                </a:solidFill>
              </a:rPr>
              <a:t>درجه 1</a:t>
            </a:r>
            <a:endParaRPr lang="en-US" dirty="0">
              <a:solidFill>
                <a:prstClr val="black"/>
              </a:solidFill>
            </a:endParaRPr>
          </a:p>
        </p:txBody>
      </p:sp>
      <p:sp>
        <p:nvSpPr>
          <p:cNvPr id="10" name="TextBox 9"/>
          <p:cNvSpPr txBox="1"/>
          <p:nvPr/>
        </p:nvSpPr>
        <p:spPr>
          <a:xfrm>
            <a:off x="10454227" y="1215094"/>
            <a:ext cx="1188720" cy="369332"/>
          </a:xfrm>
          <a:prstGeom prst="rect">
            <a:avLst/>
          </a:prstGeom>
          <a:noFill/>
        </p:spPr>
        <p:txBody>
          <a:bodyPr wrap="square" rtlCol="0">
            <a:spAutoFit/>
          </a:bodyPr>
          <a:lstStyle/>
          <a:p>
            <a:pPr defTabSz="914400"/>
            <a:r>
              <a:rPr lang="fa-IR" dirty="0">
                <a:solidFill>
                  <a:prstClr val="black"/>
                </a:solidFill>
              </a:rPr>
              <a:t>درجه 2</a:t>
            </a:r>
            <a:endParaRPr lang="en-US" dirty="0">
              <a:solidFill>
                <a:prstClr val="black"/>
              </a:solidFill>
            </a:endParaRPr>
          </a:p>
        </p:txBody>
      </p:sp>
      <p:sp>
        <p:nvSpPr>
          <p:cNvPr id="11" name="TextBox 10"/>
          <p:cNvSpPr txBox="1"/>
          <p:nvPr/>
        </p:nvSpPr>
        <p:spPr>
          <a:xfrm>
            <a:off x="10403019" y="2439351"/>
            <a:ext cx="1188720" cy="369332"/>
          </a:xfrm>
          <a:prstGeom prst="rect">
            <a:avLst/>
          </a:prstGeom>
          <a:noFill/>
        </p:spPr>
        <p:txBody>
          <a:bodyPr wrap="square" rtlCol="0">
            <a:spAutoFit/>
          </a:bodyPr>
          <a:lstStyle/>
          <a:p>
            <a:pPr defTabSz="914400"/>
            <a:r>
              <a:rPr lang="fa-IR" dirty="0">
                <a:solidFill>
                  <a:prstClr val="black"/>
                </a:solidFill>
              </a:rPr>
              <a:t>درجه 2</a:t>
            </a:r>
            <a:endParaRPr lang="en-US" dirty="0">
              <a:solidFill>
                <a:prstClr val="black"/>
              </a:solidFill>
            </a:endParaRPr>
          </a:p>
        </p:txBody>
      </p:sp>
      <p:sp>
        <p:nvSpPr>
          <p:cNvPr id="12" name="TextBox 11"/>
          <p:cNvSpPr txBox="1"/>
          <p:nvPr/>
        </p:nvSpPr>
        <p:spPr>
          <a:xfrm>
            <a:off x="10611629" y="3559284"/>
            <a:ext cx="1188720" cy="369332"/>
          </a:xfrm>
          <a:prstGeom prst="rect">
            <a:avLst/>
          </a:prstGeom>
          <a:noFill/>
        </p:spPr>
        <p:txBody>
          <a:bodyPr wrap="square" rtlCol="0">
            <a:spAutoFit/>
          </a:bodyPr>
          <a:lstStyle/>
          <a:p>
            <a:pPr defTabSz="914400"/>
            <a:r>
              <a:rPr lang="fa-IR" dirty="0">
                <a:solidFill>
                  <a:prstClr val="black"/>
                </a:solidFill>
              </a:rPr>
              <a:t>درجه 3</a:t>
            </a:r>
            <a:endParaRPr lang="en-US" dirty="0">
              <a:solidFill>
                <a:prstClr val="black"/>
              </a:solidFill>
            </a:endParaRPr>
          </a:p>
        </p:txBody>
      </p:sp>
      <p:sp>
        <p:nvSpPr>
          <p:cNvPr id="13" name="TextBox 12"/>
          <p:cNvSpPr txBox="1"/>
          <p:nvPr/>
        </p:nvSpPr>
        <p:spPr>
          <a:xfrm>
            <a:off x="10228217" y="4494551"/>
            <a:ext cx="1692414" cy="369332"/>
          </a:xfrm>
          <a:prstGeom prst="rect">
            <a:avLst/>
          </a:prstGeom>
          <a:noFill/>
        </p:spPr>
        <p:txBody>
          <a:bodyPr wrap="square" rtlCol="0">
            <a:spAutoFit/>
          </a:bodyPr>
          <a:lstStyle/>
          <a:p>
            <a:pPr defTabSz="914400"/>
            <a:r>
              <a:rPr lang="fa-IR" dirty="0">
                <a:solidFill>
                  <a:prstClr val="black"/>
                </a:solidFill>
              </a:rPr>
              <a:t>درجه 4 = درجه 3</a:t>
            </a:r>
            <a:endParaRPr lang="en-US" dirty="0">
              <a:solidFill>
                <a:prstClr val="black"/>
              </a:solidFill>
            </a:endParaRPr>
          </a:p>
        </p:txBody>
      </p:sp>
      <p:grpSp>
        <p:nvGrpSpPr>
          <p:cNvPr id="14" name="Group 13">
            <a:extLst>
              <a:ext uri="{FF2B5EF4-FFF2-40B4-BE49-F238E27FC236}">
                <a16:creationId xmlns:a16="http://schemas.microsoft.com/office/drawing/2014/main" xmlns="" id="{1ACFB979-3BF1-495E-864B-7C735B63375D}"/>
              </a:ext>
            </a:extLst>
          </p:cNvPr>
          <p:cNvGrpSpPr/>
          <p:nvPr/>
        </p:nvGrpSpPr>
        <p:grpSpPr>
          <a:xfrm>
            <a:off x="2140770" y="6288130"/>
            <a:ext cx="8976719" cy="472418"/>
            <a:chOff x="2140770" y="6288130"/>
            <a:chExt cx="8976719" cy="472418"/>
          </a:xfrm>
        </p:grpSpPr>
        <p:sp>
          <p:nvSpPr>
            <p:cNvPr id="15" name="TextBox 14">
              <a:extLst>
                <a:ext uri="{FF2B5EF4-FFF2-40B4-BE49-F238E27FC236}">
                  <a16:creationId xmlns:a16="http://schemas.microsoft.com/office/drawing/2014/main" xmlns="" id="{9DDFF3D6-1DCB-4714-BD23-124FCC20DCCD}"/>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16" name="TextBox 15">
              <a:extLst>
                <a:ext uri="{FF2B5EF4-FFF2-40B4-BE49-F238E27FC236}">
                  <a16:creationId xmlns:a16="http://schemas.microsoft.com/office/drawing/2014/main" xmlns="" id="{BF363A5F-003B-48D1-B3D1-DCFB79073AA4}"/>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48192991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7A66DA9-F93E-4939-B591-88A865371FF9}"/>
              </a:ext>
            </a:extLst>
          </p:cNvPr>
          <p:cNvSpPr>
            <a:spLocks noGrp="1"/>
          </p:cNvSpPr>
          <p:nvPr>
            <p:ph type="title"/>
          </p:nvPr>
        </p:nvSpPr>
        <p:spPr>
          <a:solidFill>
            <a:schemeClr val="accent1">
              <a:lumMod val="40000"/>
              <a:lumOff val="60000"/>
            </a:schemeClr>
          </a:solidFill>
        </p:spPr>
        <p:txBody>
          <a:bodyPr/>
          <a:lstStyle/>
          <a:p>
            <a:pPr algn="ctr" rtl="1"/>
            <a:r>
              <a:rPr lang="fa-IR" b="1" dirty="0">
                <a:cs typeface="B Nazanin" panose="00000400000000000000" pitchFamily="2" charset="-78"/>
              </a:rPr>
              <a:t>برای جستجودر </a:t>
            </a:r>
            <a:r>
              <a:rPr lang="en-US" b="1" dirty="0">
                <a:cs typeface="B Nazanin" panose="00000400000000000000" pitchFamily="2" charset="-78"/>
              </a:rPr>
              <a:t>Coding tool</a:t>
            </a:r>
          </a:p>
        </p:txBody>
      </p:sp>
      <p:sp>
        <p:nvSpPr>
          <p:cNvPr id="4" name="Content Placeholder 3">
            <a:extLst>
              <a:ext uri="{FF2B5EF4-FFF2-40B4-BE49-F238E27FC236}">
                <a16:creationId xmlns:a16="http://schemas.microsoft.com/office/drawing/2014/main" xmlns="" id="{7FB5693D-0296-469B-9399-738BB4D26CA3}"/>
              </a:ext>
            </a:extLst>
          </p:cNvPr>
          <p:cNvSpPr>
            <a:spLocks noGrp="1"/>
          </p:cNvSpPr>
          <p:nvPr>
            <p:ph idx="1"/>
          </p:nvPr>
        </p:nvSpPr>
        <p:spPr/>
        <p:txBody>
          <a:bodyPr/>
          <a:lstStyle/>
          <a:p>
            <a:pPr marL="514350" indent="-514350" algn="r" rtl="1">
              <a:buFont typeface="+mj-lt"/>
              <a:buAutoNum type="arabicPeriod"/>
            </a:pPr>
            <a:r>
              <a:rPr lang="en-US" dirty="0"/>
              <a:t>Burn</a:t>
            </a:r>
          </a:p>
          <a:p>
            <a:pPr marL="514350" indent="-514350" algn="r" rtl="1">
              <a:buFont typeface="+mj-lt"/>
              <a:buAutoNum type="arabicPeriod"/>
            </a:pPr>
            <a:r>
              <a:rPr lang="fa-IR" dirty="0"/>
              <a:t>موضع </a:t>
            </a:r>
          </a:p>
          <a:p>
            <a:pPr marL="514350" indent="-514350" algn="r" rtl="1">
              <a:buFont typeface="+mj-lt"/>
              <a:buAutoNum type="arabicPeriod"/>
            </a:pPr>
            <a:r>
              <a:rPr lang="en-US" dirty="0"/>
              <a:t>Partial / deep/ full </a:t>
            </a:r>
          </a:p>
        </p:txBody>
      </p:sp>
      <p:grpSp>
        <p:nvGrpSpPr>
          <p:cNvPr id="5" name="Group 4">
            <a:extLst>
              <a:ext uri="{FF2B5EF4-FFF2-40B4-BE49-F238E27FC236}">
                <a16:creationId xmlns:a16="http://schemas.microsoft.com/office/drawing/2014/main" xmlns="" id="{8CC35D22-DA24-4B8D-9EE4-EC2F1506F765}"/>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122FBB32-B3EB-412C-9C83-EB9F5975E195}"/>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858AA77C-AC5F-4020-A663-7B3F78F5FDE4}"/>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144056579"/>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72902" y="542504"/>
            <a:ext cx="9569269" cy="5442516"/>
          </a:xfrm>
          <a:prstGeom prst="rect">
            <a:avLst/>
          </a:prstGeom>
        </p:spPr>
        <p:txBody>
          <a:bodyPr wrap="square">
            <a:spAutoFit/>
          </a:bodyPr>
          <a:lstStyle/>
          <a:p>
            <a:pPr defTabSz="914400">
              <a:lnSpc>
                <a:spcPct val="150000"/>
              </a:lnSpc>
            </a:pPr>
            <a:r>
              <a:rPr lang="en-US" dirty="0">
                <a:solidFill>
                  <a:srgbClr val="2E45B1"/>
                </a:solidFill>
                <a:latin typeface="Helvetica Neue"/>
              </a:rPr>
              <a:t>Extent of burn by body surface </a:t>
            </a:r>
            <a:r>
              <a:rPr lang="en-US" i="1" dirty="0">
                <a:solidFill>
                  <a:srgbClr val="000000"/>
                </a:solidFill>
                <a:latin typeface="Helvetica Neue"/>
              </a:rPr>
              <a:t>(use additional code, if desired .)</a:t>
            </a:r>
            <a:endParaRPr lang="en-US" dirty="0">
              <a:solidFill>
                <a:srgbClr val="2E45B1"/>
              </a:solidFill>
              <a:latin typeface="Helvetica Neue"/>
            </a:endParaRPr>
          </a:p>
          <a:p>
            <a:pPr defTabSz="914400">
              <a:lnSpc>
                <a:spcPct val="150000"/>
              </a:lnSpc>
              <a:buFont typeface="Arial" panose="020B0604020202020204" pitchFamily="34" charset="0"/>
              <a:buChar char="•"/>
            </a:pPr>
            <a:r>
              <a:rPr lang="en-US" b="1" dirty="0">
                <a:solidFill>
                  <a:srgbClr val="000000"/>
                </a:solidFill>
                <a:latin typeface="Helvetica Neue"/>
              </a:rPr>
              <a:t>XJ4NH</a:t>
            </a:r>
            <a:r>
              <a:rPr lang="en-US" dirty="0">
                <a:solidFill>
                  <a:srgbClr val="000000"/>
                </a:solidFill>
                <a:latin typeface="Helvetica Neue"/>
              </a:rPr>
              <a:t>Burns involving less than 5% of body surface</a:t>
            </a:r>
          </a:p>
          <a:p>
            <a:pPr defTabSz="914400">
              <a:lnSpc>
                <a:spcPct val="150000"/>
              </a:lnSpc>
              <a:buFont typeface="Arial" panose="020B0604020202020204" pitchFamily="34" charset="0"/>
              <a:buChar char="•"/>
            </a:pPr>
            <a:r>
              <a:rPr lang="en-US" b="1" dirty="0">
                <a:solidFill>
                  <a:srgbClr val="000000"/>
                </a:solidFill>
                <a:latin typeface="Helvetica Neue"/>
              </a:rPr>
              <a:t>XJ7TR</a:t>
            </a:r>
            <a:r>
              <a:rPr lang="en-US" dirty="0">
                <a:solidFill>
                  <a:srgbClr val="000000"/>
                </a:solidFill>
                <a:latin typeface="Helvetica Neue"/>
              </a:rPr>
              <a:t>Burns involving 5-9% of body surface</a:t>
            </a:r>
          </a:p>
          <a:p>
            <a:pPr defTabSz="914400">
              <a:lnSpc>
                <a:spcPct val="150000"/>
              </a:lnSpc>
              <a:buFont typeface="Arial" panose="020B0604020202020204" pitchFamily="34" charset="0"/>
              <a:buChar char="•"/>
            </a:pPr>
            <a:r>
              <a:rPr lang="en-US" b="1" dirty="0">
                <a:solidFill>
                  <a:srgbClr val="000000"/>
                </a:solidFill>
                <a:latin typeface="Helvetica Neue"/>
              </a:rPr>
              <a:t>XJ4PF</a:t>
            </a:r>
            <a:r>
              <a:rPr lang="en-US" dirty="0">
                <a:solidFill>
                  <a:srgbClr val="000000"/>
                </a:solidFill>
                <a:latin typeface="Helvetica Neue"/>
              </a:rPr>
              <a:t>Burns involving less than 10% of body surface</a:t>
            </a:r>
          </a:p>
          <a:p>
            <a:pPr defTabSz="914400">
              <a:lnSpc>
                <a:spcPct val="150000"/>
              </a:lnSpc>
              <a:buFont typeface="Arial" panose="020B0604020202020204" pitchFamily="34" charset="0"/>
              <a:buChar char="•"/>
            </a:pPr>
            <a:r>
              <a:rPr lang="en-US" b="1" dirty="0">
                <a:solidFill>
                  <a:srgbClr val="000000"/>
                </a:solidFill>
                <a:latin typeface="Helvetica Neue"/>
              </a:rPr>
              <a:t>XJ257</a:t>
            </a:r>
            <a:r>
              <a:rPr lang="en-US" dirty="0">
                <a:solidFill>
                  <a:srgbClr val="000000"/>
                </a:solidFill>
                <a:latin typeface="Helvetica Neue"/>
              </a:rPr>
              <a:t>Burns involving 10-19% of body surface</a:t>
            </a:r>
          </a:p>
          <a:p>
            <a:pPr defTabSz="914400">
              <a:lnSpc>
                <a:spcPct val="150000"/>
              </a:lnSpc>
              <a:buFont typeface="Arial" panose="020B0604020202020204" pitchFamily="34" charset="0"/>
              <a:buChar char="•"/>
            </a:pPr>
            <a:r>
              <a:rPr lang="en-US" b="1" dirty="0">
                <a:solidFill>
                  <a:srgbClr val="000000"/>
                </a:solidFill>
                <a:latin typeface="Helvetica Neue"/>
              </a:rPr>
              <a:t>XJ5GA</a:t>
            </a:r>
            <a:r>
              <a:rPr lang="en-US" dirty="0">
                <a:solidFill>
                  <a:srgbClr val="000000"/>
                </a:solidFill>
                <a:latin typeface="Helvetica Neue"/>
              </a:rPr>
              <a:t>Burns involving 20-29% of body surface</a:t>
            </a:r>
          </a:p>
          <a:p>
            <a:pPr defTabSz="914400">
              <a:lnSpc>
                <a:spcPct val="150000"/>
              </a:lnSpc>
              <a:buFont typeface="Arial" panose="020B0604020202020204" pitchFamily="34" charset="0"/>
              <a:buChar char="•"/>
            </a:pPr>
            <a:r>
              <a:rPr lang="en-US" b="1" dirty="0">
                <a:solidFill>
                  <a:srgbClr val="000000"/>
                </a:solidFill>
                <a:latin typeface="Helvetica Neue"/>
              </a:rPr>
              <a:t>XJ7ZW</a:t>
            </a:r>
            <a:r>
              <a:rPr lang="en-US" dirty="0">
                <a:solidFill>
                  <a:srgbClr val="000000"/>
                </a:solidFill>
                <a:latin typeface="Helvetica Neue"/>
              </a:rPr>
              <a:t>Burns involving 30-39% of body surface</a:t>
            </a:r>
          </a:p>
          <a:p>
            <a:pPr defTabSz="914400">
              <a:lnSpc>
                <a:spcPct val="150000"/>
              </a:lnSpc>
              <a:buFont typeface="Arial" panose="020B0604020202020204" pitchFamily="34" charset="0"/>
              <a:buChar char="•"/>
            </a:pPr>
            <a:r>
              <a:rPr lang="en-US" b="1" dirty="0">
                <a:solidFill>
                  <a:srgbClr val="000000"/>
                </a:solidFill>
                <a:latin typeface="Helvetica Neue"/>
              </a:rPr>
              <a:t>XJ3R2</a:t>
            </a:r>
            <a:r>
              <a:rPr lang="en-US" dirty="0">
                <a:solidFill>
                  <a:srgbClr val="000000"/>
                </a:solidFill>
                <a:latin typeface="Helvetica Neue"/>
              </a:rPr>
              <a:t>Burns involving 40-49% of body surface</a:t>
            </a:r>
          </a:p>
          <a:p>
            <a:pPr defTabSz="914400">
              <a:lnSpc>
                <a:spcPct val="150000"/>
              </a:lnSpc>
              <a:buFont typeface="Arial" panose="020B0604020202020204" pitchFamily="34" charset="0"/>
              <a:buChar char="•"/>
            </a:pPr>
            <a:r>
              <a:rPr lang="en-US" b="1" dirty="0">
                <a:solidFill>
                  <a:srgbClr val="000000"/>
                </a:solidFill>
                <a:latin typeface="Helvetica Neue"/>
              </a:rPr>
              <a:t>XJ19C</a:t>
            </a:r>
            <a:r>
              <a:rPr lang="en-US" dirty="0">
                <a:solidFill>
                  <a:srgbClr val="000000"/>
                </a:solidFill>
                <a:latin typeface="Helvetica Neue"/>
              </a:rPr>
              <a:t>Burns involving 50-59% of body surface</a:t>
            </a:r>
          </a:p>
          <a:p>
            <a:pPr defTabSz="914400">
              <a:lnSpc>
                <a:spcPct val="150000"/>
              </a:lnSpc>
              <a:buFont typeface="Arial" panose="020B0604020202020204" pitchFamily="34" charset="0"/>
              <a:buChar char="•"/>
            </a:pPr>
            <a:r>
              <a:rPr lang="en-US" b="1" dirty="0">
                <a:solidFill>
                  <a:srgbClr val="000000"/>
                </a:solidFill>
                <a:latin typeface="Helvetica Neue"/>
              </a:rPr>
              <a:t>XJ4B7</a:t>
            </a:r>
            <a:r>
              <a:rPr lang="en-US" dirty="0">
                <a:solidFill>
                  <a:srgbClr val="000000"/>
                </a:solidFill>
                <a:latin typeface="Helvetica Neue"/>
              </a:rPr>
              <a:t>Burns involving 60-69% of body surface</a:t>
            </a:r>
          </a:p>
          <a:p>
            <a:pPr defTabSz="914400">
              <a:lnSpc>
                <a:spcPct val="150000"/>
              </a:lnSpc>
              <a:buFont typeface="Arial" panose="020B0604020202020204" pitchFamily="34" charset="0"/>
              <a:buChar char="•"/>
            </a:pPr>
            <a:r>
              <a:rPr lang="en-US" b="1" dirty="0">
                <a:solidFill>
                  <a:srgbClr val="000000"/>
                </a:solidFill>
                <a:latin typeface="Helvetica Neue"/>
              </a:rPr>
              <a:t>XJ7F7</a:t>
            </a:r>
            <a:r>
              <a:rPr lang="en-US" dirty="0">
                <a:solidFill>
                  <a:srgbClr val="000000"/>
                </a:solidFill>
                <a:latin typeface="Helvetica Neue"/>
              </a:rPr>
              <a:t>Burns involving 70-79% of body surface</a:t>
            </a:r>
          </a:p>
          <a:p>
            <a:pPr defTabSz="914400">
              <a:lnSpc>
                <a:spcPct val="150000"/>
              </a:lnSpc>
              <a:buFont typeface="Arial" panose="020B0604020202020204" pitchFamily="34" charset="0"/>
              <a:buChar char="•"/>
            </a:pPr>
            <a:r>
              <a:rPr lang="en-US" b="1" dirty="0">
                <a:solidFill>
                  <a:srgbClr val="000000"/>
                </a:solidFill>
                <a:latin typeface="Helvetica Neue"/>
              </a:rPr>
              <a:t>XJ1HD</a:t>
            </a:r>
            <a:r>
              <a:rPr lang="en-US" dirty="0">
                <a:solidFill>
                  <a:srgbClr val="000000"/>
                </a:solidFill>
                <a:latin typeface="Helvetica Neue"/>
              </a:rPr>
              <a:t>Burns involving 80-89% of body surface</a:t>
            </a:r>
          </a:p>
          <a:p>
            <a:pPr defTabSz="914400">
              <a:lnSpc>
                <a:spcPct val="150000"/>
              </a:lnSpc>
              <a:buFont typeface="Arial" panose="020B0604020202020204" pitchFamily="34" charset="0"/>
              <a:buChar char="•"/>
            </a:pPr>
            <a:r>
              <a:rPr lang="en-US" b="1" dirty="0">
                <a:solidFill>
                  <a:srgbClr val="000000"/>
                </a:solidFill>
                <a:latin typeface="Helvetica Neue"/>
              </a:rPr>
              <a:t>XJ9JX</a:t>
            </a:r>
            <a:r>
              <a:rPr lang="en-US" dirty="0">
                <a:solidFill>
                  <a:srgbClr val="000000"/>
                </a:solidFill>
                <a:latin typeface="Helvetica Neue"/>
              </a:rPr>
              <a:t>Burns involving 90% or more of body surface</a:t>
            </a:r>
          </a:p>
        </p:txBody>
      </p:sp>
    </p:spTree>
    <p:extLst>
      <p:ext uri="{BB962C8B-B14F-4D97-AF65-F5344CB8AC3E}">
        <p14:creationId xmlns:p14="http://schemas.microsoft.com/office/powerpoint/2010/main" xmlns="" val="32875837"/>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3" name="Picture 2"/>
          <p:cNvPicPr>
            <a:picLocks noChangeAspect="1"/>
          </p:cNvPicPr>
          <p:nvPr/>
        </p:nvPicPr>
        <p:blipFill>
          <a:blip r:embed="rId2"/>
          <a:stretch>
            <a:fillRect/>
          </a:stretch>
        </p:blipFill>
        <p:spPr>
          <a:xfrm>
            <a:off x="1254034" y="398145"/>
            <a:ext cx="9469075" cy="5890304"/>
          </a:xfrm>
          <a:prstGeom prst="rect">
            <a:avLst/>
          </a:prstGeom>
        </p:spPr>
      </p:pic>
      <p:grpSp>
        <p:nvGrpSpPr>
          <p:cNvPr id="4" name="Group 3">
            <a:extLst>
              <a:ext uri="{FF2B5EF4-FFF2-40B4-BE49-F238E27FC236}">
                <a16:creationId xmlns:a16="http://schemas.microsoft.com/office/drawing/2014/main" xmlns="" id="{940FF2FB-C855-470D-9C5B-3CE8A53B337F}"/>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3C14B98D-5ED5-4CD2-A757-E0CB6DDFF9F8}"/>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0CDD02A4-CCE3-4FE3-A065-D073AAF97772}"/>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393324577"/>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graphicFrame>
        <p:nvGraphicFramePr>
          <p:cNvPr id="3" name="Content Placeholder 3"/>
          <p:cNvGraphicFramePr>
            <a:graphicFrameLocks/>
          </p:cNvGraphicFramePr>
          <p:nvPr>
            <p:extLst>
              <p:ext uri="{D42A27DB-BD31-4B8C-83A1-F6EECF244321}">
                <p14:modId xmlns:p14="http://schemas.microsoft.com/office/powerpoint/2010/main" xmlns="" val="3370812077"/>
              </p:ext>
            </p:extLst>
          </p:nvPr>
        </p:nvGraphicFramePr>
        <p:xfrm>
          <a:off x="1460863" y="2196153"/>
          <a:ext cx="9270274" cy="2194560"/>
        </p:xfrm>
        <a:graphic>
          <a:graphicData uri="http://schemas.openxmlformats.org/drawingml/2006/table">
            <a:tbl>
              <a:tblPr firstRow="1" bandRow="1">
                <a:tableStyleId>{5C22544A-7EE6-4342-B048-85BDC9FD1C3A}</a:tableStyleId>
              </a:tblPr>
              <a:tblGrid>
                <a:gridCol w="5692286">
                  <a:extLst>
                    <a:ext uri="{9D8B030D-6E8A-4147-A177-3AD203B41FA5}">
                      <a16:colId xmlns:a16="http://schemas.microsoft.com/office/drawing/2014/main" xmlns="" val="20000"/>
                    </a:ext>
                  </a:extLst>
                </a:gridCol>
                <a:gridCol w="3577988">
                  <a:extLst>
                    <a:ext uri="{9D8B030D-6E8A-4147-A177-3AD203B41FA5}">
                      <a16:colId xmlns:a16="http://schemas.microsoft.com/office/drawing/2014/main" xmlns="" val="20001"/>
                    </a:ext>
                  </a:extLst>
                </a:gridCol>
              </a:tblGrid>
              <a:tr h="370840">
                <a:tc>
                  <a:txBody>
                    <a:bodyPr/>
                    <a:lstStyle/>
                    <a:p>
                      <a:pPr algn="ctr" rtl="1"/>
                      <a:r>
                        <a:rPr lang="fa-IR" sz="2000" b="1" dirty="0">
                          <a:solidFill>
                            <a:schemeClr val="bg2">
                              <a:lumMod val="75000"/>
                              <a:lumOff val="25000"/>
                            </a:schemeClr>
                          </a:solidFill>
                          <a:cs typeface="B Lotus" pitchFamily="2" charset="-78"/>
                        </a:rPr>
                        <a:t>کدگذاری ماهیت</a:t>
                      </a:r>
                      <a:r>
                        <a:rPr lang="fa-IR" sz="2000" b="1" baseline="0" dirty="0">
                          <a:solidFill>
                            <a:schemeClr val="bg2">
                              <a:lumMod val="75000"/>
                              <a:lumOff val="25000"/>
                            </a:schemeClr>
                          </a:solidFill>
                          <a:cs typeface="B Lotus" pitchFamily="2" charset="-78"/>
                        </a:rPr>
                        <a:t> سوختگی</a:t>
                      </a:r>
                      <a:endParaRPr lang="en-US" sz="2000" b="1" dirty="0">
                        <a:solidFill>
                          <a:schemeClr val="bg2">
                            <a:lumMod val="75000"/>
                            <a:lumOff val="25000"/>
                          </a:schemeClr>
                        </a:solidFill>
                        <a:cs typeface="B Lotus" pitchFamily="2" charset="-78"/>
                      </a:endParaRPr>
                    </a:p>
                  </a:txBody>
                  <a:tcPr marL="82894" marR="82894"/>
                </a:tc>
                <a:tc>
                  <a:txBody>
                    <a:bodyPr/>
                    <a:lstStyle/>
                    <a:p>
                      <a:pPr algn="r" rtl="1"/>
                      <a:r>
                        <a:rPr lang="fa-IR" sz="2000" b="1" dirty="0">
                          <a:solidFill>
                            <a:schemeClr val="bg2">
                              <a:lumMod val="75000"/>
                              <a:lumOff val="25000"/>
                            </a:schemeClr>
                          </a:solidFill>
                          <a:cs typeface="B Lotus" pitchFamily="2" charset="-78"/>
                        </a:rPr>
                        <a:t>شرایط</a:t>
                      </a:r>
                      <a:endParaRPr lang="en-US" sz="2000" b="1" dirty="0">
                        <a:solidFill>
                          <a:schemeClr val="bg2">
                            <a:lumMod val="75000"/>
                            <a:lumOff val="25000"/>
                          </a:schemeClr>
                        </a:solidFill>
                        <a:cs typeface="B Lotus" pitchFamily="2" charset="-78"/>
                      </a:endParaRPr>
                    </a:p>
                  </a:txBody>
                  <a:tcPr marL="82894" marR="82894"/>
                </a:tc>
                <a:extLst>
                  <a:ext uri="{0D108BD9-81ED-4DB2-BD59-A6C34878D82A}">
                    <a16:rowId xmlns:a16="http://schemas.microsoft.com/office/drawing/2014/main" xmlns="" val="10000"/>
                  </a:ext>
                </a:extLst>
              </a:tr>
              <a:tr h="370840">
                <a:tc>
                  <a:txBody>
                    <a:bodyPr/>
                    <a:lstStyle/>
                    <a:p>
                      <a:pPr algn="r" rtl="1"/>
                      <a:r>
                        <a:rPr lang="fa-IR" sz="2000" b="1" dirty="0">
                          <a:cs typeface="B Lotus" pitchFamily="2" charset="-78"/>
                        </a:rPr>
                        <a:t>یک کد می گیرد. کد سوختگی آن مکان با بیشترین شدت</a:t>
                      </a:r>
                      <a:endParaRPr lang="en-US" sz="2000" b="1" dirty="0">
                        <a:cs typeface="B Lotus" pitchFamily="2" charset="-78"/>
                      </a:endParaRPr>
                    </a:p>
                  </a:txBody>
                  <a:tcPr marL="82894" marR="82894">
                    <a:solidFill>
                      <a:srgbClr val="F9BEFA"/>
                    </a:solidFill>
                  </a:tcPr>
                </a:tc>
                <a:tc>
                  <a:txBody>
                    <a:bodyPr/>
                    <a:lstStyle/>
                    <a:p>
                      <a:pPr algn="r" rtl="1"/>
                      <a:r>
                        <a:rPr lang="fa-IR" sz="2000" b="1" dirty="0">
                          <a:cs typeface="B Lotus" pitchFamily="2" charset="-78"/>
                        </a:rPr>
                        <a:t>سوختگی در یک مکان با درجات مختلف</a:t>
                      </a:r>
                      <a:endParaRPr lang="en-US" sz="2000" b="1" dirty="0">
                        <a:cs typeface="B Lotus" pitchFamily="2" charset="-78"/>
                      </a:endParaRPr>
                    </a:p>
                  </a:txBody>
                  <a:tcPr marL="82894" marR="82894">
                    <a:solidFill>
                      <a:srgbClr val="F9BEFA"/>
                    </a:solidFill>
                  </a:tcPr>
                </a:tc>
                <a:extLst>
                  <a:ext uri="{0D108BD9-81ED-4DB2-BD59-A6C34878D82A}">
                    <a16:rowId xmlns:a16="http://schemas.microsoft.com/office/drawing/2014/main" xmlns="" val="10003"/>
                  </a:ext>
                </a:extLst>
              </a:tr>
              <a:tr h="370840">
                <a:tc>
                  <a:txBody>
                    <a:bodyPr/>
                    <a:lstStyle/>
                    <a:p>
                      <a:pPr algn="r" rtl="1"/>
                      <a:r>
                        <a:rPr lang="fa-IR" sz="2000" b="1" dirty="0">
                          <a:cs typeface="B Lotus" pitchFamily="2" charset="-78"/>
                        </a:rPr>
                        <a:t>کد </a:t>
                      </a:r>
                      <a:r>
                        <a:rPr lang="en-US" sz="1800" b="1" i="0" kern="1200" dirty="0">
                          <a:solidFill>
                            <a:schemeClr val="dk1"/>
                          </a:solidFill>
                          <a:effectLst/>
                          <a:latin typeface="+mn-lt"/>
                          <a:ea typeface="+mn-ea"/>
                          <a:cs typeface="+mn-cs"/>
                        </a:rPr>
                        <a:t>NE10</a:t>
                      </a:r>
                      <a:r>
                        <a:rPr lang="fa-IR" sz="1800" b="1" i="0" kern="1200" dirty="0">
                          <a:solidFill>
                            <a:schemeClr val="dk1"/>
                          </a:solidFill>
                          <a:effectLst/>
                          <a:latin typeface="+mn-lt"/>
                          <a:ea typeface="+mn-ea"/>
                          <a:cs typeface="+mn-cs"/>
                        </a:rPr>
                        <a:t> + </a:t>
                      </a:r>
                      <a:r>
                        <a:rPr lang="fa-IR" sz="2000" b="1" dirty="0">
                          <a:cs typeface="B Lotus" pitchFamily="2" charset="-78"/>
                        </a:rPr>
                        <a:t>کد سوختگی هر کدام از مکان ها</a:t>
                      </a:r>
                      <a:endParaRPr lang="en-US" sz="2000" b="1" dirty="0">
                        <a:cs typeface="B Lotus" pitchFamily="2" charset="-78"/>
                      </a:endParaRPr>
                    </a:p>
                  </a:txBody>
                  <a:tcPr marL="82894" marR="82894"/>
                </a:tc>
                <a:tc>
                  <a:txBody>
                    <a:bodyPr/>
                    <a:lstStyle/>
                    <a:p>
                      <a:pPr algn="r" rtl="1"/>
                      <a:r>
                        <a:rPr lang="fa-IR" sz="2000" b="1" dirty="0">
                          <a:cs typeface="B Lotus" pitchFamily="2" charset="-78"/>
                        </a:rPr>
                        <a:t>سوختگی مکانهای مختلف با درجات</a:t>
                      </a:r>
                      <a:r>
                        <a:rPr lang="fa-IR" sz="2000" b="1" baseline="0" dirty="0">
                          <a:cs typeface="B Lotus" pitchFamily="2" charset="-78"/>
                        </a:rPr>
                        <a:t> مختلف</a:t>
                      </a:r>
                      <a:endParaRPr lang="en-US" sz="2000" b="1" dirty="0">
                        <a:cs typeface="B Lotus" pitchFamily="2" charset="-78"/>
                      </a:endParaRPr>
                    </a:p>
                  </a:txBody>
                  <a:tcPr marL="82894" marR="82894"/>
                </a:tc>
                <a:extLst>
                  <a:ext uri="{0D108BD9-81ED-4DB2-BD59-A6C34878D82A}">
                    <a16:rowId xmlns:a16="http://schemas.microsoft.com/office/drawing/2014/main" xmlns="" val="10004"/>
                  </a:ext>
                </a:extLst>
              </a:tr>
              <a:tr h="370840">
                <a:tc>
                  <a:txBody>
                    <a:bodyPr/>
                    <a:lstStyle/>
                    <a:p>
                      <a:pPr algn="r" rtl="1"/>
                      <a:r>
                        <a:rPr lang="fa-IR" sz="2000" b="1" dirty="0">
                          <a:cs typeface="B Lotus" pitchFamily="2" charset="-78"/>
                        </a:rPr>
                        <a:t>کد </a:t>
                      </a:r>
                      <a:r>
                        <a:rPr lang="en-US" sz="1800" b="1" i="0" kern="1200" dirty="0">
                          <a:solidFill>
                            <a:schemeClr val="dk1"/>
                          </a:solidFill>
                          <a:effectLst/>
                          <a:latin typeface="+mn-lt"/>
                          <a:ea typeface="+mn-ea"/>
                          <a:cs typeface="+mn-cs"/>
                        </a:rPr>
                        <a:t>NE10</a:t>
                      </a:r>
                      <a:r>
                        <a:rPr lang="fa-IR" sz="1800" b="1" i="0" kern="1200" dirty="0">
                          <a:solidFill>
                            <a:schemeClr val="dk1"/>
                          </a:solidFill>
                          <a:effectLst/>
                          <a:latin typeface="+mn-lt"/>
                          <a:ea typeface="+mn-ea"/>
                          <a:cs typeface="+mn-cs"/>
                        </a:rPr>
                        <a:t> + </a:t>
                      </a:r>
                      <a:r>
                        <a:rPr lang="fa-IR" sz="2000" b="1" dirty="0">
                          <a:cs typeface="B Lotus" pitchFamily="2" charset="-78"/>
                        </a:rPr>
                        <a:t>کد سوختگی هر کدام از مکان ها</a:t>
                      </a:r>
                      <a:endParaRPr lang="en-US" sz="2000" b="1" dirty="0">
                        <a:cs typeface="B Lotus" pitchFamily="2" charset="-78"/>
                      </a:endParaRPr>
                    </a:p>
                  </a:txBody>
                  <a:tcPr marL="82894" marR="82894"/>
                </a:tc>
                <a:tc>
                  <a:txBody>
                    <a:bodyPr/>
                    <a:lstStyle/>
                    <a:p>
                      <a:pPr algn="r" rtl="1"/>
                      <a:r>
                        <a:rPr lang="fa-IR" sz="2000" b="1" dirty="0">
                          <a:solidFill>
                            <a:schemeClr val="tx1"/>
                          </a:solidFill>
                          <a:cs typeface="B Lotus" pitchFamily="2" charset="-78"/>
                        </a:rPr>
                        <a:t>سوختگی مکانهای مختلف با درجات</a:t>
                      </a:r>
                      <a:r>
                        <a:rPr lang="fa-IR" sz="2000" b="1" baseline="0" dirty="0">
                          <a:solidFill>
                            <a:schemeClr val="tx1"/>
                          </a:solidFill>
                          <a:cs typeface="B Lotus" pitchFamily="2" charset="-78"/>
                        </a:rPr>
                        <a:t> یکسان</a:t>
                      </a:r>
                      <a:endParaRPr lang="en-US" sz="2000" b="1" dirty="0">
                        <a:solidFill>
                          <a:schemeClr val="tx1"/>
                        </a:solidFill>
                        <a:cs typeface="B Lotus" pitchFamily="2" charset="-78"/>
                      </a:endParaRPr>
                    </a:p>
                  </a:txBody>
                  <a:tcPr marL="82894" marR="82894"/>
                </a:tc>
                <a:extLst>
                  <a:ext uri="{0D108BD9-81ED-4DB2-BD59-A6C34878D82A}">
                    <a16:rowId xmlns:a16="http://schemas.microsoft.com/office/drawing/2014/main" xmlns="" val="2776447556"/>
                  </a:ext>
                </a:extLst>
              </a:tr>
            </a:tbl>
          </a:graphicData>
        </a:graphic>
      </p:graphicFrame>
      <p:sp>
        <p:nvSpPr>
          <p:cNvPr id="4" name="Rectangle 3"/>
          <p:cNvSpPr/>
          <p:nvPr/>
        </p:nvSpPr>
        <p:spPr>
          <a:xfrm>
            <a:off x="4222750" y="719741"/>
            <a:ext cx="3406702" cy="707886"/>
          </a:xfrm>
          <a:prstGeom prst="rect">
            <a:avLst/>
          </a:prstGeom>
        </p:spPr>
        <p:txBody>
          <a:bodyPr wrap="none">
            <a:spAutoFit/>
          </a:bodyPr>
          <a:lstStyle/>
          <a:p>
            <a:pPr defTabSz="914400"/>
            <a:r>
              <a:rPr lang="en-US" sz="4000" b="1" dirty="0">
                <a:solidFill>
                  <a:srgbClr val="404040"/>
                </a:solidFill>
                <a:latin typeface="Times New Roman" panose="02020603050405020304" pitchFamily="18" charset="0"/>
                <a:cs typeface="Times New Roman" panose="02020603050405020304" pitchFamily="18" charset="0"/>
              </a:rPr>
              <a:t>Multiple burn </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EF1621FC-0418-46BD-9A50-B0B9C6C758B3}"/>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FAC7F212-1A94-4504-9484-3BCFB60E5072}"/>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3EA8D40B-7B03-4944-A9BE-FCC950E701D7}"/>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4190069237"/>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742" y="536332"/>
            <a:ext cx="6848863" cy="502766"/>
          </a:xfrm>
          <a:prstGeom prst="rect">
            <a:avLst/>
          </a:prstGeom>
        </p:spPr>
        <p:txBody>
          <a:bodyPr wrap="none">
            <a:spAutoFit/>
          </a:bodyPr>
          <a:lstStyle/>
          <a:p>
            <a:pPr defTabSz="914400"/>
            <a:r>
              <a:rPr lang="en-US" sz="2667" b="1" dirty="0">
                <a:solidFill>
                  <a:srgbClr val="404040"/>
                </a:solidFill>
                <a:latin typeface="Times New Roman" panose="02020603050405020304" pitchFamily="18" charset="0"/>
                <a:cs typeface="Times New Roman" panose="02020603050405020304" pitchFamily="18" charset="0"/>
              </a:rPr>
              <a:t>Burns of multiple or unspecified body regions</a:t>
            </a:r>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84663" y="1118230"/>
            <a:ext cx="9744891" cy="1200329"/>
          </a:xfrm>
          <a:prstGeom prst="rect">
            <a:avLst/>
          </a:prstGeom>
        </p:spPr>
        <p:txBody>
          <a:bodyPr wrap="square">
            <a:spAutoFit/>
          </a:bodyPr>
          <a:lstStyle/>
          <a:p>
            <a:pPr defTabSz="914400"/>
            <a:r>
              <a:rPr lang="en-US" sz="2400" dirty="0">
                <a:solidFill>
                  <a:prstClr val="black"/>
                </a:solidFill>
                <a:latin typeface="Times New Roman" panose="02020603050405020304" pitchFamily="18" charset="0"/>
                <a:cs typeface="Times New Roman" panose="02020603050405020304" pitchFamily="18" charset="0"/>
              </a:rPr>
              <a:t>Each burn should be coded separately. This code should be used only when the detail of the specific injuries is unknown, or it is not possible to code each injury.</a:t>
            </a:r>
          </a:p>
        </p:txBody>
      </p:sp>
      <p:pic>
        <p:nvPicPr>
          <p:cNvPr id="2" name="Picture 1"/>
          <p:cNvPicPr>
            <a:picLocks noChangeAspect="1"/>
          </p:cNvPicPr>
          <p:nvPr/>
        </p:nvPicPr>
        <p:blipFill>
          <a:blip r:embed="rId2"/>
          <a:stretch>
            <a:fillRect/>
          </a:stretch>
        </p:blipFill>
        <p:spPr>
          <a:xfrm>
            <a:off x="1698029" y="4466799"/>
            <a:ext cx="7981950" cy="2247900"/>
          </a:xfrm>
          <a:prstGeom prst="rect">
            <a:avLst/>
          </a:prstGeom>
        </p:spPr>
      </p:pic>
      <p:sp>
        <p:nvSpPr>
          <p:cNvPr id="7" name="Content Placeholder 2"/>
          <p:cNvSpPr txBox="1">
            <a:spLocks/>
          </p:cNvSpPr>
          <p:nvPr/>
        </p:nvSpPr>
        <p:spPr>
          <a:xfrm>
            <a:off x="812800" y="2318558"/>
            <a:ext cx="10566400" cy="1834341"/>
          </a:xfrm>
          <a:prstGeom prst="rect">
            <a:avLst/>
          </a:prstGeom>
          <a:solidFill>
            <a:schemeClr val="accent2">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50000"/>
              </a:lnSpc>
            </a:pPr>
            <a:r>
              <a:rPr lang="fa-IR" sz="2000" b="1" dirty="0">
                <a:solidFill>
                  <a:prstClr val="black"/>
                </a:solidFill>
                <a:cs typeface="B Nazanin" panose="00000400000000000000" pitchFamily="2" charset="-78"/>
              </a:rPr>
              <a:t>هنگامی که چندین سوختگی در مکان های مختلف وجود دارد، باید به هر سوختگی بطور مجزا کد داده شود.  از کد </a:t>
            </a:r>
            <a:r>
              <a:rPr lang="en-US" sz="2000" b="1" dirty="0">
                <a:solidFill>
                  <a:prstClr val="black"/>
                </a:solidFill>
                <a:cs typeface="B Nazanin" panose="00000400000000000000" pitchFamily="2" charset="-78"/>
              </a:rPr>
              <a:t>NE10</a:t>
            </a:r>
            <a:r>
              <a:rPr lang="fa-IR" sz="2000" b="1" dirty="0">
                <a:solidFill>
                  <a:prstClr val="black"/>
                </a:solidFill>
                <a:cs typeface="B Nazanin" panose="00000400000000000000" pitchFamily="2" charset="-78"/>
              </a:rPr>
              <a:t> می توان به صورت </a:t>
            </a:r>
            <a:r>
              <a:rPr lang="en-US" sz="2000" b="1" dirty="0" err="1">
                <a:solidFill>
                  <a:prstClr val="black"/>
                </a:solidFill>
                <a:cs typeface="B Nazanin" panose="00000400000000000000" pitchFamily="2" charset="-78"/>
              </a:rPr>
              <a:t>Postcoordination</a:t>
            </a:r>
            <a:r>
              <a:rPr lang="fa-IR" sz="2000" b="1" dirty="0">
                <a:solidFill>
                  <a:prstClr val="black"/>
                </a:solidFill>
                <a:cs typeface="B Nazanin" panose="00000400000000000000" pitchFamily="2" charset="-78"/>
              </a:rPr>
              <a:t> به همراه کد هر کدام از سوختگی ها، استفاده کرد و فقط زمانی می تواند به تنهایی استفاده شود که امکان کد دادن به هر کدام از سوختگی وجود نداشته باشد یا جزئیات سوختگی مشخص نباشد.  </a:t>
            </a:r>
            <a:endParaRPr lang="en-US" sz="2000" b="1" dirty="0">
              <a:solidFill>
                <a:prstClr val="black"/>
              </a:solidFill>
              <a:cs typeface="B Nazanin" panose="00000400000000000000" pitchFamily="2" charset="-78"/>
            </a:endParaRPr>
          </a:p>
        </p:txBody>
      </p:sp>
    </p:spTree>
    <p:extLst>
      <p:ext uri="{BB962C8B-B14F-4D97-AF65-F5344CB8AC3E}">
        <p14:creationId xmlns:p14="http://schemas.microsoft.com/office/powerpoint/2010/main" xmlns="" val="3337796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itle 1"/>
          <p:cNvSpPr>
            <a:spLocks noGrp="1"/>
          </p:cNvSpPr>
          <p:nvPr>
            <p:ph type="title"/>
          </p:nvPr>
        </p:nvSpPr>
        <p:spPr/>
        <p:txBody>
          <a:bodyPr/>
          <a:lstStyle/>
          <a:p>
            <a:pPr eaLnBrk="1" hangingPunct="1"/>
            <a:r>
              <a:rPr lang="fa-IR" altLang="en-US"/>
              <a:t>مثال</a:t>
            </a:r>
            <a:endParaRPr lang="en-US" altLang="en-US"/>
          </a:p>
        </p:txBody>
      </p:sp>
      <p:sp>
        <p:nvSpPr>
          <p:cNvPr id="293891" name="Content Placeholder 2"/>
          <p:cNvSpPr>
            <a:spLocks noGrp="1"/>
          </p:cNvSpPr>
          <p:nvPr>
            <p:ph idx="1"/>
          </p:nvPr>
        </p:nvSpPr>
        <p:spPr/>
        <p:txBody>
          <a:bodyPr/>
          <a:lstStyle/>
          <a:p>
            <a:pPr algn="l" rtl="0" eaLnBrk="1" hangingPunct="1"/>
            <a:r>
              <a:rPr lang="en-US" altLang="en-US"/>
              <a:t>Beef tapeworm infection</a:t>
            </a:r>
          </a:p>
        </p:txBody>
      </p:sp>
      <p:sp>
        <p:nvSpPr>
          <p:cNvPr id="29389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rtl="0" fontAlgn="base">
              <a:spcBef>
                <a:spcPct val="0"/>
              </a:spcBef>
              <a:spcAft>
                <a:spcPct val="0"/>
              </a:spcAft>
              <a:buNone/>
              <a:defRPr/>
            </a:pPr>
            <a:fld id="{A42CC6CE-A901-40A5-8743-966B5E27BBDB}" type="slidenum">
              <a:rPr lang="en-US" altLang="en-US" sz="1200">
                <a:solidFill>
                  <a:srgbClr val="898989"/>
                </a:solidFill>
                <a:cs typeface="Arial" panose="020B0604020202020204" pitchFamily="34" charset="0"/>
              </a:rPr>
              <a:pPr algn="l" defTabSz="914400" rtl="0" fontAlgn="base">
                <a:spcBef>
                  <a:spcPct val="0"/>
                </a:spcBef>
                <a:spcAft>
                  <a:spcPct val="0"/>
                </a:spcAft>
                <a:buNone/>
                <a:defRPr/>
              </a:pPr>
              <a:t>28</a:t>
            </a:fld>
            <a:endParaRPr lang="en-US" altLang="en-US" sz="1200">
              <a:solidFill>
                <a:srgbClr val="898989"/>
              </a:solidFill>
              <a:cs typeface="Arial" panose="020B0604020202020204" pitchFamily="34" charset="0"/>
            </a:endParaRPr>
          </a:p>
        </p:txBody>
      </p:sp>
      <p:sp>
        <p:nvSpPr>
          <p:cNvPr id="293893" name="AutoShape 2" descr="data:image/jpeg;base64,/9j/4AAQSkZJRgABAQAAAQABAAD/2wCEAAkGBxISEhUSEhIWFhUVFhUVGBgXFhcYFxcYFRcYGBUYFxoYHSggGBolHRYaITEiJSkrMC4uGB8zODMtNygtLisBCgoKDg0OGhAQFy0dHR8vLS0tLS0tLS0tLS0tKy0tLS0tLS0tKy0tLS0tLS0tLS0tLS03LS0tLS0tLS0tLS0tN//AABEIAMQBAgMBIgACEQEDEQH/xAAbAAACAgMBAAAAAAAAAAAAAAAABgUHAQIEA//EAFAQAAIBAwEDCAYECQoEBQUAAAECAwAEERIFITEGBxNBUWFxgRQiIzKRoUJScoIVQ2KSk6KxwdIWJTM0U1Rjg7LCc3TR8Bcko7PxJjVk0+H/xAAXAQEBAQEAAAAAAAAAAAAAAAAAAQID/8QAHREBAQADAQEBAQEAAAAAAAAAAAECETFBIVEyQv/aAAwDAQACEQMRAD8ApbpRWOkrXFGKis9JWddZggZ2VEUszEKqqMlmY4AAHEknFM219iWliOiuHae63iSOFwkcH5LSFG1ydwGBvznrBX10a6mtobEQwelWshkhUqsqsAJbd290SAbmRjuWQbjwODuqE00GddGusYoxQZ10aqxipbZmwjLEbiSRIIFcRmRw51SEatEaopZ2A3ngBuyRkUEVqo1U1WOyNk/jdoy56tNs6gfHVkfCu3a3N+vor3ljdLdQxb5QBh0Uby2ATnAOSDggb8UTZH1UaqCtYxRWdVGqsaaY+TnI6a6QzsywWy5zPKdKEg40oPpnPZuGN5B3VQu5o1U43trsa2xHqnu23F5I2SOMbs4Tjnjv3tw48a4ptg288Ms9jJIegUPLDMFEqx5AMqMh0yKCQDuUjOd9RC3qFGoVjTWNNFbahWdVaaRWdNUbahRrFaaaNNQb6xWdYrz00Yqj01is6xXlijTQe2sUaxXjijFB7hxWdYrnxRig6NY7azXNiig3rFZooGvkVaGOO62iRus4wI/+ZnPRwnv0ai/cVWlUnO+rKs7LHJeZsb2vBKMZzhWSLf2gYO7zqtRTSS7T/IC6WO/gD46KV+glU+68c3qMrjrXJB38CAequXlZsn0S8ntt+IpGVc8dJ9ZM9+kivHk7aGa6t4gCS80S7uO91zjy30189lvo2vOw4SJDJ/6aofmlQIlYrasUV2bH2bJczxW8Qy8rqi+Z3k9wGSe4GmTnI2jCZksrX+rWKtCn5cmfbyntLMMZ68ZG41IcmmTZVk19KD6VdxyR2a4OUT3ZJ2zwySMdZA3bm3IAogNWRzXRra2l9tSViUiXoUj1MEkkdcDpFUjWPaKoByB0jHqBqtqs7aDLbcmoI8Ye7lMh7yJSQ35kKDzpSqyY92O4cB3DPVWKDW8UTOwRQWZiFUDeSScAAdZJOKKnuQfJ3067SN90Ce1uG4BYU3vk5GC2NI8c9Rrn5U8oZb2ZmZiIgxEMQ3RxRgkIqINwwuBnGabeVMibMsRs2I+3mAe5dTxzuZc/V+iB2Bj9LfXJok+inTmj2X6TfNDr0q9rdIw+uskZj0/Fw33KSqdOaG8EW04c5y6uikb8MRkZ7vVI86FJrKRkHiNx8RuNO1jcPs7Z1rdwpGXup7gSM6hvUg0qkQ6wpJdiVwchd+4VFc4GyhbbQuYl90v0ifZlAcAeGor92p622f6bsDKDMuzp5nI6zBKFeTG/qPreEZqbGn8urSQaZ9mxsCcnSUIzv3gFO89fXXldXew7gH2U1rIRudV1IDuwSisQR2gAddI5oq6NJnavJ/o4hcQzJcQFtBkQMuh8ZCSI4DISN4PA9vVULirD5E7J6XZG0iQ2ZOjCcNOq29qMdpy2PA0j7KsGuJUhQgFzjJ4KoGXduxVUFj3A0WVx17eiSYz0b4450tj44qZueUHRnRZKsMa7lfQpnkx9OSQgsCeOlcKMgY3ZrjflDeHjdTn/ADX/AHGgjKKcLG2F/YXTsM3VkEmEgHrTQMdMiyn6TJgMGOTjI7MKBFUYoooooooooCiis0GaKKKiLdtZSnJjUoOGWZG8WuCCR3Yaqjq5dkMv8lnzgjF1xOMMZGCgd+dJ86pqraxj6kOTk/R3ds/1J4W38PVkU76fefuyK3sU30ZIdA8YmOc+TrVZoxBBG4ggjxG8Vc/Orm92RaX6rvHRyP8AkiVSr47R0mkeG+i3sUua7+T+zDdXUFuM+2lRDjiAzDUfJcnyrhNWHzG7PD7QM7D1LeJm1dQeT2a5+60h+7UWvHnqvkfaIhiwI7aGKBVG5VxliAO4Mo8qQakeUV/6RdXE44SSyOPsljp492KjhSKwas/nsKRGys0P9XiIxjgoCIh8T0bGqw8adueWYtte4zwAgAHYDBG2PixqBJNPPNTYp0099Ljo7GBpe/W2VTA6zgOR3haRqddjWuNhX8oJ9e5tYz3rH62D3ZlB+FVKWNt7Ue6neeTcznOBwUAYVR4AVwUGiiim7mpic7UgKfR6Qtv+j0bAjvzqApRp+5mLDXfGU59jGzDHDU/qDJz2Fvh3VYzlx4c7752k+/hFEPDcf/nzrfmc2msW0Vik3x3SPbuD7p14K5HX7pX75qD5b3omv7mQHIMhUHtCAJu7vVqL2ZJIs0TRAmRZEKADJLhgUAHWScVNL46OUWymtbma3YYMUjKO9c5Q+BUqfOo6nvnrKfhaXRxEcIfubowcfmlaRKRVqc2y/wA1XmASdUvXx9iuAKgOaOzWS9bWMqLaccMj2q9Fg+Uh+FTvIv1NiXbesM+kHI4+4FBG/djFQ3NC+Lxx2wnr7HTcO3/+U/WN9IxUjceI3HxHGsV27aj03E6/VmlHwdhXFRuH3mudVj2mzbwbGWPTvwdYY7wPsfOke1t3kZURSzNwA7hknuAAJJ6gCae+amLWt9H9aAY8dMoH7aXNiSLHZ3rnId1gt0P/ABJOkkHmkJB7jjrok6jxsmY+6ofujdJD8I2JridSDgjBG4g8QRxBoNMu0ohNs6G7Ye2S4a1duuVOj6SJm7WXDJniQF7Kqlmig0UUUUVmgzRRWDURdHK2NLbk3bwp+NW2bfxLTe3k+efLFUyatDnx2iiyW1jFjRBDG5I62ZdKAb8ABAD9+quNW1nGajNXZyFnW85PzWv04FniPXnXrljYebaR9iqTq5eYyULZ3hyd0isRuwAsZOc9p3/AUiZ8U31VbPNxN6Jsa9u9PrM8mCc+sI4lEY3b8a5GHxqpi2cnt3/GrbinA5LZIx78e4cS1yQD499FyVHWKyaxUadeyIOknhTGrXLGunt1OBjzzTXzzXCvti50ger0SEjrKxJknv6vKl7klIFvrRjwFzbk+AlQ1Mc6xH4XvMDHtB/7aZPnxoFKrD5JyGXYO04FTLQyRXGTw0vp1Y71Fux8xVeVaXMqrGLaSgZDRRDvLHpgoHkWpUqrTWKBwoooq3dhMNkbI9IlX210dSLwY6l9mN43AL6x7NXfVZcn9nC5uYbctpEsioT1gE78d+Kb+ee8LX4gBxHbQQxooO5dSB23dpyB4KKM2buiDTtzPRK20kLYyscjL44C7u/DGkmnTmfz+E0I4COXPhp6vPFFvEXzgTM+0rwuQT08i7vqodKfqgUv0z85a/zndbgMup3Y60Unh19ZpYNCLT2cDFydkOCpZZOviJJdIPcCCPHzpd5q0zf+EUhP6o/fTLyhAg5PQRsDmXoAO4s3THV3YU+eKhOZ62LXrvnckLZ37/XZQP2GjHlLXKxs3t0R/by930jURUjygmD3Vw44NNKR4azio+jpFjc3y+jbOvr3rKMi5G46V0r4+vLjypb23biKwsFGQ0vpNy/fqdIo/wBWHI+0e2mXaa+j8n4o+LXDod2QfXYzeeAijzFRHOeui5iiG4RWsEYH1QNRx86MTpOps2qOj2RaRnc00804H5KDSCfHWMUpmm3l62lLGA8YrRM+LE/w1Wr2FE0UUVGhRRRQbUUV17IsjPPFCoyZZI4wO3WwH76qJ3l/blHtAeJ2fYk/osfIADypXp054yPwvcqvup0KKOpQsEfqgdQBzSXQBq3ebZBFsS/uDgZ6feSRnRCAi7u9j+dVRGrYtWROSr+t/SSsDpIOH6dMI3ZlUB8CO2kumcptVAFW5ymnVOTNqgAXpDCABne2Xdjv7SpJ8aqNqt3nIZPwFs9VwADblRnOQbd87+vjmrOJl2KhNFBoqNprkZapJeQ9LuijJnlP+HbqZpPiEx5iuPbm1HuriW5k9+V2cjqGTuUdwGAPCp20X0TZjzEe12gxgiPWtvCwa4cfbfQngrUqGgKt7moiEWy7y4BGp2fq4CCIlc7u2QmqhNW7yKVE2BdFicP6UTp3kezVAACRv9X50YyVEOFFFFGzhzR2Zk2pBgZEfSSN3AIyg/nMtc/OXfLNtO5ZVwFfovtGECMt5lfhinDmMsgnpF4SNwEIHWBukcnuOF6/onuqrby6aV3lc5eRmkY9rOSzH4mjM68asDmUttV7JJjdHC3kzuoHyDVX9WjzNyJFb39yxPsxGWwOCqsr5HaTg/DvqVcuEvlxPr2hdNp0+2dcfY9XPnpz51BNWzuWJYkkkkkk5JJ3kk9Zr2sLQzSxxLxd1X844oLJ50JybCxABVW0sV+riIaQe3GT8K8eaJ+iiv523KkatnGf6NJXbHbgY3d4ry54J1DW0A4ojtx3AMQq7u31DWeRQ6HZV7M29ZFlXAOPxfR4PZktRifyrgcBXRs6yaeWOFPekdUHixxnwHHyrnpv5vWSD0naLrr9CjXo4841TXDGKMn8lfWJo2YuVUiy7Sstmxf0VqYwwHDUqhyPKNQPEmkzl1fCa/uHByA4jH+WoQ481J86mOQErG4udozHV0MckrseLSS5PV24b4ikpmJ3k5JOSe0neaSfEnXXsWz6a4hi6nkRT9nPrfLNSfLu76S+m37kYRDu6MBWA+8GPnXVzYwhtoxM3uxpPK3gkL/vIpaurgyO0jcXZnPixJP7a14es3NtowQyupyAy5wSuMjDAEHeDvHWK8K79oDSkMe7ITpGx2zYYfqCOuGo0xWaKKgzTbzTQh9r2YJxiRm80jdgPAlcedKVNHNhdxxbVs3lJCdLpyPrOrJHnu1sue7NUQu3bqWW5mknOZWkfpDwGoEg4HUN1cNS3K3Z/o99cwZZujnkUM2NTDUSrNjdkgg1E0AatzYNkk3JuSIHB1TzEk7ukjcFfAaUUedVVZWjzSJFGup5GCKB1ljgVb214Ytj7Le2MmqWYOB+W8gCsyqfdRQP+yaa+MZXimjwq4Oe1kS1tIVwBqyg6wiR6R/qFVpyWt0kvbWOQZR54VYdoLgEHPVTxz5XGqe3Un1hHIx8GZcf6TTwv9RWRr1tLcyyJGvvOyoPFyFHDxryNNHNdbrJtazV+HTBvONWdP1lFG3bzuTgXwtI90VlDDaxjOdyIGYn8rLYP2RSVXbtu/ee4mnkzrkkdzniCzE438McMdWK4agzVtckn/8Ap26wurHpIIPeqb/IHPlVSVZ3M7ykVXOzp8dHMWMZ6tbLhkYY3hgNxPWMde4zkrI0VM8rOT72Fy9u51AYZHHB0b3W+RB7wahjVaW1yMYQ7BuZgp1N6QT16vVCKe4Dh5Gqlq39r5suT6RArqkRVzuOfSGLuB3hWIB7qqA1GcRVpcjrB7TY20LiVjGLmMCJSMH1VdUff9YygAdgz10gcmdli7uobckqJGwSBkhQCzY78A0+c8e2AOisIzhUCyOB1biIk8APWx3rSlv3SsKYub61Eu0bdSMgMXP+WjOD8QKXasHmZtdVzNIVBCRBc9YLt1DwQ/8AZqmXEXzo3BfaMoIx0axoPDQHz8XNTG2PZbCgUfjTFndj3maU+O9eNJXKK76W5uJPrSyEeGohfkBT1zojobSxtlyFA4bj/RRooyes+ufjUT8Vsad4bRY9gSPwe4uo2yOJSMuioe0Bg7edI9WJyn3bDslHXJGcZ/w5j8Mn9lK1S7DtDRsqSJBvmugJW3bkSJWiQ/abWc/4Z7aXKmY1K2EhOMS3UKj/ACIpi/8A76fOoaqGfkJcCP06XOCmz59J/KkeKJfnJUHsi1Es8MTe7JLGhx2M4U/I1KXlubayiGcPe5lYdYgicrEPB5FZ/wDLSo3YefSYMHB6aLB7DrXBoPC+uTLI8h4uxbHUMncB3DgPCvCtpCCSQMAk4HYOoVrRRWaxWaAr2s59EiP9R1bjj3WB4jhwrxooGbnIkL7TupN2HkEiEHIaN1VonB6wyFT50tGmrbsAl2bY3esM6GWzkHWBGxkt9X3GI8AtKtBafNhs6G0sbjbNwuTETHD25ICEqO1mcJnqAbtqu9tbXmu5WnnfU7fBR1Ko6lHZ++m7ad7o5P2kLEZluJpEXrxHIwLeGWYb+0dlIVNsyemTm3C/hO018OlyPthWMf6+mprno/r6Htt4/wDXJUts/kdZWLbOnurtkmkEd4AwRIQItEjwlt51+sMHIBxjiwpa509pRT37PC6ugjjXUpDKTgscEbjjVjxzTfie7KFM/NhcrHtWyZuBmCecgKL82FLFb21w0brIhwyMrqexlIYH4ijaS5V2DW97cwv7yTSDxBYlT4EEHzqJqxOfPZ3R7S6cA6bmKOUHq1KOjYDyRT96q7ogr0t5mRldCVZCGUjiGU5UjvBFedSvJbZBvLuC2H42RVO/Hq8XPkoNFWJzvNFcWVjfqpVpSVUMCrNGVLHIPUGAweHr5GQaqfSTuG8ncB2k8KfueLlAtzeC3ix0NmGiXHAuSOlI7hpVR9jvpW5KQl722UceniPkHBPyBqRmfIsDnkkWOC0thkEHVgcAEQJ8ctj41VVWDzzSk3UIPAQk+Zc5/YKr2hjxYPMdBr2lw92CVvmi/wC6lDlHfNPdTzNxeWQ7jkAaiFAPWAAB5VOc2N8YrqRQCWmtLuFcHB1GIuuO8mMDxIpRHCi6Zq0+aePRZXk4XLAtvzvIji1Be7e3zqq6tGwXoOTsrBQGmzkg7yJZVjye/R1d1KmStLO3MrpGDguypk8BrIGT8afueS5Bmt4QP6ONmP8AmMAB/wCn86UOS7kXtqR/eIR28XUfvqc513H4RkUE5RIlbuOnVgdu5h8aHpONWHzjnorPZ9sT6yx5OOHqRon7SfgaQ7KDpJET67ov5zAfvpw52bjVdomd0cCjHYWZ2Py00L2I6W2P4GSXqG0JVH3raM/7PlSy1O0hH4AVf/zNY8QGTd5E/CklqLDTzjMBcxwjhBa28I7tKaj82J86hthjEnSnhCpmPiuBGPORkHnUvzjpi+ZuqSOFx4GMD91RFucWs3fNbr4jROxHhkKfIVUnEdRRRRoVmsUUGaKzWKgbuTsHS7K2mp/EtZ3C5zgMHkibf1ErIfHFLmy7Jp5o4V96R1QHjjUcE+AG/wAqe9ms9tybuXOR6bdpEnDeqAFyO49G6+VRPNXAGvwxGejjkfwJwg/11Yzbqbd3OwyI9paxjCW9vpUdzNjJ7yUJPeTSC1MnOBetLfzauCERqOxVH/Uk+dLlSLOLd53IzdWFhdwjMUceG3b1EqR6WOOGChU9hxVRGrV5pdqieCfZ0u9dLlR/hy+rKo8GbP3zVb7a2W9rM8EnvIcZ6mHFWHcRvqs4/jhoNZoUZOO3d8aNrV52Yc7N2TIzanESrnIIYNDGxOcb96jf31VRq2ueeNIbSxtQf6HUq/YSNUye/IHxNVKaM48Ypy5ubSRGn2kE1LYwvIAc4aVlKxjdxC6i57lHbSbVt8i9EWwrmQcXS61+OgoF8NOPiaLbpUoFOPNTZa74OVJESM+epWOFXPbuLbvPqpO6qszmcTC3Umd3s1PZ6odiT8aJlwp8vb7pr+ds5Ct0Y/yxpP6wPxper2vJCzuxOSzsSe3LE5868aLDPzZIp2nba/dV2bGcZKoxA+IqO5U7LFrdz26tqWNyFJ4lSAy578ECurkDOU2hbEDOZNPhrUrnyzUnzr2+m/L7vaRox7cjKZI+6Kib+k2rP26vRcn4F0+/0Jz2F2MmeG/s86rA1Z3Ox7K0sbfcMAkgcPZxqu7u9Y0peq72WpM8QXiZYwPHWMVNc5F4JtqXjgYAndB156LEWfA6M+defN7aCXadmh4dPGx8Izrx56cedQt9OZJJHPF3dj4sxP76K6+TSZvLYYz7eHd3B1J+VSnOPMW2hNk5CiNR3ARqf2k1nm2tOk2hCMZ0iR+vqRgOHeRUZynvOmu55OoyuB9lTpX5AUT1O3+7Ylvj6VyxPfjpv+gpNam/aR/ma1/47/tnpQaqsM3Ls5lg/wCTth8FIPzqGjP/AJZx2TRH85Jf4fnUty3PtYP+Vg/Y1Rmyk6QSw9boXT7cOX+adIviwq3qTiPoooqNCiiigzRRRUDVtq9dtk7OjLeosl9hRuBw8bBj2n2rgHszUnzO49KmGPxBPhiROPxqE5YZiNvZ78WsCA565bgC4m4dQMgQdyVKc0VyFv8AQx3SwyIO8rpcfJDVx6zl/KA5WzF724JGD0rjGMe6dIPmBnzqIpg5ej+cLndj1xu3/UXfv7ePnS/RZxK8mNtNZXKTqM6dzL9ZG98DsOOB7QKfedbZQmihv4fWXQNRA3mNwGjc46hkj71VbVqcjbg3uyprPPtIleNcniHDND5ZyvlRnL5dqsNN3NbsT0q/jLLmKHMshPDKg9ECcY3vjd1hWpTkQqSrAggkEHcQRuII6jVk7F9It9gvJbtpkkmklLL7whXETYPUwKMc9Qzjed0t01UJzpbZFzfMqHKQAxA/WYElyO7O7ypOrZyTvJyTvJPXmtaEmhVr8jZg2wroFcBBdK2PpZjD538D62Pu1VFW3yCLnYtwIxl83IUcSW6MY3fD4UTJUtWlyBHR7HvZCuc9ORvxkCFVPhvBqreqrT26PQdhx2+orLMFBXrJc9JMD3AHSaGSq6KDRRpO8hv6/bbs+0H7Dv8ALj5VNc7in05cjjAngfWfhUXzeD+cbf7T/KJ66+dCcNtB8EnSkansUhc4HaPWB8SaM/6LmyrUzTRRDGXkRd/DewFO3PDdhriCLG+OIsT/AMRsAY7hHn71QXN1bdJtG3G7czP+YpP/AEo5w7vpNoXBGMKwjGP8NQp+YNT09a838vR30UxzpgEtw2BnCwxO5z44A8xS8zE5J4nefE8adeSEAXZW1p8HWI7eFT2LJKvSAeOFz4Ukmq0fObUdDFeXpH9FCUQ/lYLtj4IPvUiU83y+i7GSI7nunDkdeklX/wBKoPvUimjMOBxJsXvguP8AUx//AHUnmm/ZCfzNensmh/1RZ/aKgOT1l011DERkNIoI7VBy3yBqk9d/K4EG1DbnFnAHHWDlyAew6Sp868OSqHpXcfire6k8xA4X9Zlrm29f9PcSzdTuxH2RuT9UCurkgc3IizgTpLb+c0bIn65WnpyIWig0UaFFFFBtU1yL2Kt7ewWzMVWR/WI46VUu+O8hSM9WahKduaEgbQDYGpYZiu/GDpAOO06Sw8zSJlxGc4t0su07xlGFE7oB/wAL2fw9TPnWebicJtO1JOA0nR+cqtGPmwrn5bLi/ut+cysd35WCf2158j7J5762ijbSzTR4b6ulgxbyCk+VInYkuc9Au07hRnI6MNn63RrnHdjA8qVameWc5k2heOTnNzPv7hIwX5AVDU2smoKceay+KXhi6pkZfvJ66n4Kw86ThUvyQuDHfWzD+2jU+DsEb5MaTqZTcdPLu2Md/OCD6zBxnrDqDn45+FSPIPlT6O3o87ewfOM7xGx/2Hfkdpz257+eVVF3Fp4dFjhjg56+ukCoT7DhzhcmFtXWWEexl4gb1R+OB2KRwHce4UnVZ/JS8jvtntZSZ1xJp39mT0TL9nCjy76rW5t2jdo3GGUlSO8VTG+POrV5qGMmz76EEZXUVzwBkiI37+GU/bVVVY3NounZ22JM4xbhQe/o58fEsBUMuF3m+2N6TdJkepFiVuw6SNC+Z+IBrt5ztsme56IEFId2R1swBbf3bh8altg38WztmJMRmW56R0XOGOl2jU9yDQTnvquGYneeJ3nx66dJPu2KKKKNHPmptS170gIAijckdZ1jQAPM58qhuWU/SX1ww/tWX8zC/wC2m3mijwtzKV4dGobuGpmUfqn4VXlxLrZnP0mZvziT++p6zOnDmf8A/ukROAqpOz5+qsTE+G8D50pXlyZZHkbjI7OfF2LH9tTezZjZ20kv467ieGIdawMdM8p7NWkxr/mHqGV2qqxeQMY/Be0tQyHRlO/+ziLqfic+VV03CmXZd08GzLsgjF1NBb9+I1eWQjyZF++eylqkIcudW5BvehU5SGONVxjHtEEmRjuZR92k2prlZFiSE53vaWbH9Aij9VQfOoWkDhsTfsi+UcRJE3kGiP8AtNRPIucJf2xPAyoh7hIdGfLVnyqU2NJo2ReN9eVI/j0f7iaWtmzKk0Tt7qyIx8FYE/IUT9c8kZUlTxUkHxG41vZ3BjkSReKOrjxUgj9leu1I2WaRX94O2e8kk5HceIPYa5arSX5V2wS6lKb45GM0RHBo5fXQjwBwewqR1VEVK7SI9GtPrBZx36elJXy1F/nUVRBRRRRWadOaEj8JJn+ynx49Gf3ZpLrt2NtJ7aeOeP3o2DY4ZHBlPcVJB8aiXiY5xYQm0JwDxKtwxgsinz7fOpPmd6MbRDuQGSGd48nALhcHx9QufKu3nH2bFPGu0YDkOqFt3vKQArHsZdynw7qr6CZkZXRirKQyspwVIOQQRwIppJ9jV3LEsxyTkk9pO8mtaYYrm0utXpH/AJeY4xLGvsXbrMsY9wnjlMDOdwraz5ISs/tZIYYBvNw0imErnjGRvlJ6lG/O44ou0PsvZk1xIIoI2kc79Kjq6yTwUd53U6Rci47LRNeXyQyoVkEaKJGBVsr9IFzkDgMd/XXjecs4rWFrTZUZjRt0lzJ/WJiPpDH9GvHA3kA9RzSPJIWJZiSTvJJySe8njVT7TFy65Si+nEiIUjRAiKeJPF3IydJY9WTgADJ40uViiipfkttf0S5SY7092QdqNubzG5h3qKZOcHk/IZGvIvXjZVLad+kBQA3ehAByOFIlT+xeV93bKERwyDgsg1Be5d4IHdnFRLPYgqeL6QWOyFtt63O0HWeYHitvET0AI4jWfWHaM91Q67et1l9ISyQS8QhfVbB+txEVz3hS+AfDFQ1/eyTyPNK5eRyWZm4kn/vh1UUx8pNnyz+jyW8bSxC0tYwY8yaXSIdKrBclGEhfIPbnrpcvrCWFtMsbRtxwwIz4Z4+VeMTlSGUkMOBBwR4EbxTHFy0uTGYZ1juIzuKzKScdzIQQ3Y3EUC1RTR+AbW5ANjcBXKgtb3DBXBxlhHJpCyAYPVnAycVwScmp0IExiiXPvPNHjA4kKrFn8FBNNhs5s5ALS9JbHRL0hyNwXQQDntyOHdVddVNG1+UMaWx2fZg+jlg0krjElw4OdRH0EBAwu84Az10r0hIneW8pN7MpBVIiIYl6lhiGiLHcVAbPXqz11BVPWO04ZUWC8DYUaYrhd8kK9SsufbRD6vvLv0nqrk2zsSW20s2GjkGY5kOqKQfkt27t6nBHWKKm9ubKEWybJ8nU8ssjA8PboujHgsC/nGlBqsflmmnY9hkH1uhIOeyFvjxquTSJDTy/A12hHXY23wCkKe/cB8KVqnJNpR3MEUU7FJYFMccoUsrRZLLHKB6w0knS653HBHXXlbGzhwz6rlxvCAGOHPY7H12HXuA7M9dCOyZ+i2WkTHD3FyZlXr6KNNGs9gZ8gduhqWzXRf3jzOZHxk9QGFUAYVUUblVQAABwAFc9B3Peo6qJYyzIAodX0sVG5VfKsGwNwO44AG8AY8lkiBz0bnuMgx56UB+BFc1FFe13ctI2psbgAABhVUcFUdQ/6knJJNeNFFUFFFFBmitc0aqgkfw1P0AthIRENXqjdnUckMRvIz1HdvNR9a6u6s6qozRWuqs6qDNFa6qNVBtRWNVY1UG1Fa6qzqoNqbeR3IWbaMbSRMRpk6MgR6voggk6xjj10oaq7LLa9xCCIZ5YwTkiOR0BPaQpGTQWIvMxeHPrncQN6IBkkDcTLv3k8Ozvrf8A8Fb3hq3/AGY+vVj8d3fOkD+U17/fLn9PL/FR/Ka9/vlz+nl/ioh+/wDBa8+vu3D3Y+sgD8d3n4Vkcyt7w1b8A+7H15x+O7R86QP5TXv98uf08v8AFR/Ka94+mXP6eX+Kgf8A/wAFrzjr3bt+mPrIA/HVgcyt7w1b8A40x9YOPx3aMUg/ymvf75c/p5f4qP5T3398uf08v8VA/LzLXhwde44wdMfWcf23ZvpGtNtXNr0kMcns9RDRuqyRkqSCdDggHwryHKa9/vlz+nl/iqLZ87zvJoJPbO3Z7rQJnysS6Y0UBURd25QPAbz2DsqNrGqsaqK2orXVRqoNqK11UaqDaitdVGqg2orXVRqoNqK1zRQZoooqAooooMGiiiiCiiiqooooqArNFFEFFFFFFFFFAUUUUBRRRQFFFFAUUUUBRRRVBRRRUBRRRQFYxWaKoxiiiioP/9k="/>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rtl="0" eaLnBrk="0" fontAlgn="base" hangingPunct="0">
              <a:spcBef>
                <a:spcPct val="0"/>
              </a:spcBef>
              <a:spcAft>
                <a:spcPct val="0"/>
              </a:spcAft>
              <a:buNone/>
              <a:defRPr/>
            </a:pPr>
            <a:endParaRPr lang="en-US" altLang="en-US" sz="1800">
              <a:solidFill>
                <a:prstClr val="black"/>
              </a:solidFill>
              <a:cs typeface="Arial" panose="020B0604020202020204" pitchFamily="34" charset="0"/>
            </a:endParaRPr>
          </a:p>
        </p:txBody>
      </p:sp>
      <p:pic>
        <p:nvPicPr>
          <p:cNvPr id="29389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24200" y="2590800"/>
            <a:ext cx="245745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5" name="Footer Placeholder 1"/>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ctr" defTabSz="914400" rtl="0">
              <a:spcBef>
                <a:spcPct val="0"/>
              </a:spcBef>
              <a:buNone/>
              <a:defRPr/>
            </a:pPr>
            <a:r>
              <a:rPr lang="fa-IR" altLang="en-US" sz="1200">
                <a:solidFill>
                  <a:srgbClr val="898989"/>
                </a:solidFill>
                <a:cs typeface="Arial" panose="020B0604020202020204" pitchFamily="34" charset="0"/>
              </a:rPr>
              <a:t>دکتر زارعی</a:t>
            </a:r>
            <a:endParaRPr lang="en-US" altLang="en-US" sz="1200">
              <a:solidFill>
                <a:srgbClr val="898989"/>
              </a:solidFill>
              <a:cs typeface="Arial" panose="020B0604020202020204" pitchFamily="34" charset="0"/>
            </a:endParaRPr>
          </a:p>
        </p:txBody>
      </p:sp>
    </p:spTree>
    <p:extLst>
      <p:ext uri="{BB962C8B-B14F-4D97-AF65-F5344CB8AC3E}">
        <p14:creationId xmlns:p14="http://schemas.microsoft.com/office/powerpoint/2010/main" xmlns="" val="1354784644"/>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E6CE08C-4AF1-43DC-92E4-211B067335CC}"/>
              </a:ext>
            </a:extLst>
          </p:cNvPr>
          <p:cNvSpPr>
            <a:spLocks noGrp="1"/>
          </p:cNvSpPr>
          <p:nvPr>
            <p:ph type="title"/>
          </p:nvPr>
        </p:nvSpPr>
        <p:spPr/>
        <p:txBody>
          <a:bodyPr>
            <a:normAutofit/>
          </a:bodyPr>
          <a:lstStyle/>
          <a:p>
            <a:pPr algn="ctr"/>
            <a:r>
              <a:rPr lang="fa-IR" b="1" i="0" dirty="0">
                <a:solidFill>
                  <a:srgbClr val="333333"/>
                </a:solidFill>
                <a:effectLst/>
                <a:latin typeface="Helvetica Neue"/>
                <a:cs typeface="B Nazanin" panose="00000400000000000000" pitchFamily="2" charset="-78"/>
              </a:rPr>
              <a:t>اثرات زیان آور داروها و مواد بیولوژیکی غیردارویی</a:t>
            </a:r>
            <a:br>
              <a:rPr lang="fa-IR" b="1" i="0" dirty="0">
                <a:solidFill>
                  <a:srgbClr val="333333"/>
                </a:solidFill>
                <a:effectLst/>
                <a:latin typeface="Helvetica Neue"/>
                <a:cs typeface="B Nazanin" panose="00000400000000000000" pitchFamily="2" charset="-78"/>
              </a:rPr>
            </a:br>
            <a:r>
              <a:rPr lang="en-US" b="1" i="0" dirty="0">
                <a:solidFill>
                  <a:srgbClr val="333333"/>
                </a:solidFill>
                <a:effectLst/>
                <a:latin typeface="Helvetica Neue"/>
                <a:cs typeface="B Nazanin" panose="00000400000000000000" pitchFamily="2" charset="-78"/>
              </a:rPr>
              <a:t>Harmful effects of substances</a:t>
            </a:r>
            <a:endParaRPr lang="en-US" b="1" dirty="0">
              <a:cs typeface="B Nazanin" panose="00000400000000000000" pitchFamily="2" charset="-78"/>
            </a:endParaRPr>
          </a:p>
        </p:txBody>
      </p:sp>
      <p:sp>
        <p:nvSpPr>
          <p:cNvPr id="4" name="Content Placeholder 3">
            <a:extLst>
              <a:ext uri="{FF2B5EF4-FFF2-40B4-BE49-F238E27FC236}">
                <a16:creationId xmlns:a16="http://schemas.microsoft.com/office/drawing/2014/main" xmlns="" id="{E581DE6D-5338-4157-B8B0-20F318E89EAE}"/>
              </a:ext>
            </a:extLst>
          </p:cNvPr>
          <p:cNvSpPr>
            <a:spLocks noGrp="1"/>
          </p:cNvSpPr>
          <p:nvPr>
            <p:ph idx="1"/>
          </p:nvPr>
        </p:nvSpPr>
        <p:spPr>
          <a:xfrm>
            <a:off x="838200" y="2141537"/>
            <a:ext cx="10515600" cy="4351338"/>
          </a:xfrm>
        </p:spPr>
        <p:txBody>
          <a:bodyPr/>
          <a:lstStyle/>
          <a:p>
            <a:pPr algn="l">
              <a:buFont typeface="Arial" panose="020B0604020202020204" pitchFamily="34" charset="0"/>
              <a:buChar char="•"/>
            </a:pPr>
            <a:r>
              <a:rPr lang="en-US" b="1" i="0" dirty="0">
                <a:solidFill>
                  <a:srgbClr val="333333"/>
                </a:solidFill>
                <a:effectLst/>
                <a:latin typeface="Helvetica Neue"/>
                <a:cs typeface="B Nazanin" panose="00000400000000000000" pitchFamily="2" charset="-78"/>
              </a:rPr>
              <a:t>NE60</a:t>
            </a:r>
            <a:r>
              <a:rPr lang="en-US" b="0" i="0" dirty="0">
                <a:solidFill>
                  <a:srgbClr val="333333"/>
                </a:solidFill>
                <a:effectLst/>
                <a:latin typeface="Helvetica Neue"/>
                <a:cs typeface="B Nazanin" panose="00000400000000000000" pitchFamily="2" charset="-78"/>
              </a:rPr>
              <a:t> Harmful effects of drugs, </a:t>
            </a:r>
            <a:r>
              <a:rPr lang="en-US" b="0" i="0" dirty="0">
                <a:solidFill>
                  <a:srgbClr val="FF0000"/>
                </a:solidFill>
                <a:effectLst/>
                <a:latin typeface="Helvetica Neue"/>
                <a:cs typeface="B Nazanin" panose="00000400000000000000" pitchFamily="2" charset="-78"/>
              </a:rPr>
              <a:t>medicaments or biological substances</a:t>
            </a:r>
            <a:r>
              <a:rPr lang="en-US" b="0" i="0" dirty="0">
                <a:solidFill>
                  <a:srgbClr val="333333"/>
                </a:solidFill>
                <a:effectLst/>
                <a:latin typeface="Helvetica Neue"/>
                <a:cs typeface="B Nazanin" panose="00000400000000000000" pitchFamily="2" charset="-78"/>
              </a:rPr>
              <a:t>, not elsewhere classified</a:t>
            </a:r>
            <a:endParaRPr lang="fa-IR" b="0" i="0" dirty="0">
              <a:solidFill>
                <a:srgbClr val="333333"/>
              </a:solidFill>
              <a:effectLst/>
              <a:latin typeface="Helvetica Neue"/>
              <a:cs typeface="B Nazanin" panose="00000400000000000000" pitchFamily="2" charset="-78"/>
            </a:endParaRPr>
          </a:p>
          <a:p>
            <a:pPr algn="r" rtl="1">
              <a:buFont typeface="Arial" panose="020B0604020202020204" pitchFamily="34" charset="0"/>
              <a:buChar char="•"/>
            </a:pPr>
            <a:r>
              <a:rPr lang="fa-IR" dirty="0">
                <a:solidFill>
                  <a:srgbClr val="333333"/>
                </a:solidFill>
                <a:latin typeface="Helvetica Neue"/>
                <a:cs typeface="B Nazanin" panose="00000400000000000000" pitchFamily="2" charset="-78"/>
              </a:rPr>
              <a:t>برای داروها</a:t>
            </a:r>
            <a:endParaRPr lang="en-US" b="0" i="0" dirty="0">
              <a:solidFill>
                <a:srgbClr val="333333"/>
              </a:solidFill>
              <a:effectLst/>
              <a:latin typeface="Helvetica Neue"/>
              <a:cs typeface="B Nazanin" panose="00000400000000000000" pitchFamily="2" charset="-78"/>
            </a:endParaRPr>
          </a:p>
          <a:p>
            <a:pPr algn="l">
              <a:buFont typeface="Arial" panose="020B0604020202020204" pitchFamily="34" charset="0"/>
              <a:buChar char="•"/>
            </a:pPr>
            <a:r>
              <a:rPr lang="en-US" b="0" i="0" dirty="0">
                <a:solidFill>
                  <a:srgbClr val="333333"/>
                </a:solidFill>
                <a:effectLst/>
                <a:latin typeface="Helvetica Neue"/>
                <a:cs typeface="B Nazanin" panose="00000400000000000000" pitchFamily="2" charset="-78"/>
              </a:rPr>
              <a:t> </a:t>
            </a:r>
            <a:r>
              <a:rPr lang="en-US" b="1" i="0" dirty="0">
                <a:solidFill>
                  <a:srgbClr val="333333"/>
                </a:solidFill>
                <a:effectLst/>
                <a:latin typeface="Helvetica Neue"/>
                <a:cs typeface="B Nazanin" panose="00000400000000000000" pitchFamily="2" charset="-78"/>
              </a:rPr>
              <a:t>NE61</a:t>
            </a:r>
            <a:r>
              <a:rPr lang="en-US" b="0" i="0" dirty="0">
                <a:solidFill>
                  <a:srgbClr val="333333"/>
                </a:solidFill>
                <a:effectLst/>
                <a:latin typeface="Helvetica Neue"/>
                <a:cs typeface="B Nazanin" panose="00000400000000000000" pitchFamily="2" charset="-78"/>
              </a:rPr>
              <a:t> Harmful effects of or exposure to </a:t>
            </a:r>
            <a:r>
              <a:rPr lang="en-US" b="0" i="0" dirty="0">
                <a:solidFill>
                  <a:srgbClr val="FF0000"/>
                </a:solidFill>
                <a:effectLst/>
                <a:latin typeface="Helvetica Neue"/>
                <a:cs typeface="B Nazanin" panose="00000400000000000000" pitchFamily="2" charset="-78"/>
              </a:rPr>
              <a:t>noxious substances, chiefly nonmedicinal </a:t>
            </a:r>
            <a:r>
              <a:rPr lang="en-US" b="0" i="0" dirty="0">
                <a:solidFill>
                  <a:srgbClr val="333333"/>
                </a:solidFill>
                <a:effectLst/>
                <a:latin typeface="Helvetica Neue"/>
                <a:cs typeface="B Nazanin" panose="00000400000000000000" pitchFamily="2" charset="-78"/>
              </a:rPr>
              <a:t>as to source, not elsewhere classified</a:t>
            </a:r>
            <a:endParaRPr lang="fa-IR" b="0" i="0" dirty="0">
              <a:solidFill>
                <a:srgbClr val="333333"/>
              </a:solidFill>
              <a:effectLst/>
              <a:latin typeface="Helvetica Neue"/>
              <a:cs typeface="B Nazanin" panose="00000400000000000000" pitchFamily="2" charset="-78"/>
            </a:endParaRPr>
          </a:p>
          <a:p>
            <a:pPr algn="r" rtl="1">
              <a:buFont typeface="Arial" panose="020B0604020202020204" pitchFamily="34" charset="0"/>
              <a:buChar char="•"/>
            </a:pPr>
            <a:r>
              <a:rPr lang="fa-IR" dirty="0">
                <a:solidFill>
                  <a:srgbClr val="333333"/>
                </a:solidFill>
                <a:latin typeface="Helvetica Neue"/>
                <a:cs typeface="B Nazanin" panose="00000400000000000000" pitchFamily="2" charset="-78"/>
              </a:rPr>
              <a:t>برای مواد غیردارویی</a:t>
            </a:r>
            <a:endParaRPr lang="en-US" b="0" i="0" dirty="0">
              <a:solidFill>
                <a:srgbClr val="333333"/>
              </a:solidFill>
              <a:effectLst/>
              <a:latin typeface="Helvetica Neue"/>
              <a:cs typeface="B Nazanin" panose="00000400000000000000" pitchFamily="2" charset="-78"/>
            </a:endParaRPr>
          </a:p>
          <a:p>
            <a:endParaRPr lang="en-US" dirty="0">
              <a:cs typeface="B Nazanin" panose="00000400000000000000" pitchFamily="2" charset="-78"/>
            </a:endParaRPr>
          </a:p>
        </p:txBody>
      </p:sp>
      <p:grpSp>
        <p:nvGrpSpPr>
          <p:cNvPr id="5" name="Group 4">
            <a:extLst>
              <a:ext uri="{FF2B5EF4-FFF2-40B4-BE49-F238E27FC236}">
                <a16:creationId xmlns:a16="http://schemas.microsoft.com/office/drawing/2014/main" xmlns="" id="{2A6CAFA9-6DE8-49DE-9B5F-BF15CC258D4B}"/>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FC282AFA-1446-486E-B548-71BEB7AD6142}"/>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2DD8EEE8-5457-4870-B9FB-8032436E5729}"/>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265347090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B9D4E46-8C00-44A8-966E-45E5C570FC5C}"/>
              </a:ext>
            </a:extLst>
          </p:cNvPr>
          <p:cNvSpPr>
            <a:spLocks noGrp="1"/>
          </p:cNvSpPr>
          <p:nvPr>
            <p:ph type="title"/>
          </p:nvPr>
        </p:nvSpPr>
        <p:spPr>
          <a:solidFill>
            <a:schemeClr val="accent1">
              <a:lumMod val="40000"/>
              <a:lumOff val="60000"/>
            </a:schemeClr>
          </a:solidFill>
        </p:spPr>
        <p:txBody>
          <a:bodyPr/>
          <a:lstStyle/>
          <a:p>
            <a:r>
              <a:rPr lang="en-US" b="1" dirty="0"/>
              <a:t>Coding note</a:t>
            </a:r>
          </a:p>
        </p:txBody>
      </p:sp>
      <p:sp>
        <p:nvSpPr>
          <p:cNvPr id="5" name="Content Placeholder 4">
            <a:extLst>
              <a:ext uri="{FF2B5EF4-FFF2-40B4-BE49-F238E27FC236}">
                <a16:creationId xmlns:a16="http://schemas.microsoft.com/office/drawing/2014/main" xmlns="" id="{A2D1928D-D5E9-4CC6-99D6-3FCF3261F794}"/>
              </a:ext>
            </a:extLst>
          </p:cNvPr>
          <p:cNvSpPr>
            <a:spLocks noGrp="1"/>
          </p:cNvSpPr>
          <p:nvPr>
            <p:ph idx="1"/>
          </p:nvPr>
        </p:nvSpPr>
        <p:spPr/>
        <p:txBody>
          <a:bodyPr/>
          <a:lstStyle/>
          <a:p>
            <a:pPr algn="r" rtl="1"/>
            <a:r>
              <a:rPr lang="fa-IR" b="1" dirty="0">
                <a:cs typeface="B Nazanin" panose="00000400000000000000" pitchFamily="2" charset="-78"/>
              </a:rPr>
              <a:t>وقتی ماهیت مسمومیت و اثرات زیان بار مشخص است، باید به ماهیت مسمومیت یا اثرات زیان بار کد داد و از این کدها برای نشان دادن رابطه آنها با دارو یا ماده شیمیایی به عنوان </a:t>
            </a:r>
            <a:r>
              <a:rPr lang="en-US" b="1" dirty="0" err="1">
                <a:cs typeface="B Nazanin" panose="00000400000000000000" pitchFamily="2" charset="-78"/>
              </a:rPr>
              <a:t>Postcoordination</a:t>
            </a:r>
            <a:r>
              <a:rPr lang="en-US" b="1" dirty="0">
                <a:cs typeface="B Nazanin" panose="00000400000000000000" pitchFamily="2" charset="-78"/>
              </a:rPr>
              <a:t> </a:t>
            </a:r>
            <a:r>
              <a:rPr lang="fa-IR" b="1" dirty="0">
                <a:cs typeface="B Nazanin" panose="00000400000000000000" pitchFamily="2" charset="-78"/>
              </a:rPr>
              <a:t> استفاده کرد.</a:t>
            </a:r>
          </a:p>
          <a:p>
            <a:pPr algn="r" rtl="1"/>
            <a:endParaRPr lang="fa-IR" b="1" dirty="0">
              <a:cs typeface="B Nazanin" panose="00000400000000000000" pitchFamily="2" charset="-78"/>
            </a:endParaRPr>
          </a:p>
          <a:p>
            <a:pPr algn="r" rtl="1"/>
            <a:endParaRPr lang="en-US" b="1" dirty="0">
              <a:cs typeface="B Nazanin" panose="00000400000000000000" pitchFamily="2" charset="-78"/>
            </a:endParaRPr>
          </a:p>
        </p:txBody>
      </p:sp>
      <p:sp>
        <p:nvSpPr>
          <p:cNvPr id="7" name="TextBox 6">
            <a:extLst>
              <a:ext uri="{FF2B5EF4-FFF2-40B4-BE49-F238E27FC236}">
                <a16:creationId xmlns:a16="http://schemas.microsoft.com/office/drawing/2014/main" xmlns="" id="{7D4B9CEF-4B10-4AD0-B88A-658669C4A97F}"/>
              </a:ext>
            </a:extLst>
          </p:cNvPr>
          <p:cNvSpPr txBox="1"/>
          <p:nvPr/>
        </p:nvSpPr>
        <p:spPr>
          <a:xfrm>
            <a:off x="1504666" y="3564566"/>
            <a:ext cx="6093724" cy="1200329"/>
          </a:xfrm>
          <a:prstGeom prst="rect">
            <a:avLst/>
          </a:prstGeom>
          <a:noFill/>
        </p:spPr>
        <p:txBody>
          <a:bodyPr wrap="square">
            <a:spAutoFit/>
          </a:bodyPr>
          <a:lstStyle/>
          <a:p>
            <a:pPr defTabSz="914400"/>
            <a:r>
              <a:rPr lang="en-US" b="1" dirty="0" err="1">
                <a:solidFill>
                  <a:srgbClr val="333333"/>
                </a:solidFill>
                <a:latin typeface="Helvetica Neue"/>
              </a:rPr>
              <a:t>Postcoordinations</a:t>
            </a:r>
            <a:endParaRPr lang="fa-IR" b="1" dirty="0">
              <a:solidFill>
                <a:srgbClr val="333333"/>
              </a:solidFill>
              <a:latin typeface="Helvetica Neue"/>
            </a:endParaRPr>
          </a:p>
          <a:p>
            <a:pPr defTabSz="914400"/>
            <a:endParaRPr lang="fa-IR" b="1" dirty="0">
              <a:solidFill>
                <a:srgbClr val="333333"/>
              </a:solidFill>
              <a:latin typeface="Helvetica Neue"/>
            </a:endParaRPr>
          </a:p>
          <a:p>
            <a:pPr marL="285750" indent="-285750" defTabSz="914400">
              <a:buFont typeface="Arial" panose="020B0604020202020204" pitchFamily="34" charset="0"/>
              <a:buChar char="•"/>
            </a:pPr>
            <a:r>
              <a:rPr lang="en-US" dirty="0">
                <a:solidFill>
                  <a:srgbClr val="B96021"/>
                </a:solidFill>
                <a:latin typeface="Helvetica Neue"/>
              </a:rPr>
              <a:t>Medication</a:t>
            </a:r>
            <a:endParaRPr lang="fa-IR" b="1" dirty="0">
              <a:solidFill>
                <a:srgbClr val="333333"/>
              </a:solidFill>
              <a:latin typeface="Helvetica Neue"/>
            </a:endParaRPr>
          </a:p>
          <a:p>
            <a:pPr marL="285750" indent="-285750" defTabSz="914400">
              <a:buFont typeface="Arial" panose="020B0604020202020204" pitchFamily="34" charset="0"/>
              <a:buChar char="•"/>
            </a:pPr>
            <a:r>
              <a:rPr lang="en-US" dirty="0">
                <a:solidFill>
                  <a:srgbClr val="B96021"/>
                </a:solidFill>
                <a:latin typeface="Helvetica Neue"/>
              </a:rPr>
              <a:t>Associated with</a:t>
            </a:r>
            <a:r>
              <a:rPr lang="en-US" b="1" dirty="0">
                <a:solidFill>
                  <a:srgbClr val="333333"/>
                </a:solidFill>
                <a:latin typeface="Helvetica Neue"/>
              </a:rPr>
              <a:t>  </a:t>
            </a:r>
            <a:endParaRPr lang="en-US" dirty="0">
              <a:solidFill>
                <a:prstClr val="black"/>
              </a:solidFill>
            </a:endParaRPr>
          </a:p>
        </p:txBody>
      </p:sp>
      <p:pic>
        <p:nvPicPr>
          <p:cNvPr id="6" name="Picture 5">
            <a:extLst>
              <a:ext uri="{FF2B5EF4-FFF2-40B4-BE49-F238E27FC236}">
                <a16:creationId xmlns:a16="http://schemas.microsoft.com/office/drawing/2014/main" xmlns="" id="{C99A6888-88D5-40BE-ADA8-3647C8296CD8}"/>
              </a:ext>
            </a:extLst>
          </p:cNvPr>
          <p:cNvPicPr>
            <a:picLocks noChangeAspect="1"/>
          </p:cNvPicPr>
          <p:nvPr/>
        </p:nvPicPr>
        <p:blipFill>
          <a:blip r:embed="rId2"/>
          <a:stretch>
            <a:fillRect/>
          </a:stretch>
        </p:blipFill>
        <p:spPr>
          <a:xfrm>
            <a:off x="4087504" y="3256349"/>
            <a:ext cx="4401404" cy="301709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3D8731DB-6217-483B-9E57-0FB089B8F33E}"/>
              </a:ext>
            </a:extLst>
          </p:cNvPr>
          <p:cNvPicPr>
            <a:picLocks noChangeAspect="1"/>
          </p:cNvPicPr>
          <p:nvPr/>
        </p:nvPicPr>
        <p:blipFill>
          <a:blip r:embed="rId3"/>
          <a:stretch>
            <a:fillRect/>
          </a:stretch>
        </p:blipFill>
        <p:spPr>
          <a:xfrm>
            <a:off x="7099252" y="3608231"/>
            <a:ext cx="4514850" cy="2962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0917467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333DEA9-10D6-4C74-9020-B06E07A5A2EC}"/>
              </a:ext>
            </a:extLst>
          </p:cNvPr>
          <p:cNvSpPr>
            <a:spLocks noGrp="1"/>
          </p:cNvSpPr>
          <p:nvPr>
            <p:ph type="title"/>
          </p:nvPr>
        </p:nvSpPr>
        <p:spPr/>
        <p:txBody>
          <a:bodyPr>
            <a:normAutofit/>
          </a:bodyPr>
          <a:lstStyle/>
          <a:p>
            <a:pPr algn="ctr"/>
            <a:r>
              <a:rPr lang="en-US" sz="3600" b="0" i="0" u="none" strike="noStrike" dirty="0">
                <a:solidFill>
                  <a:srgbClr val="000000"/>
                </a:solidFill>
                <a:effectLst/>
                <a:latin typeface="Helvetica Neue"/>
              </a:rPr>
              <a:t>Injury or harm arising from surgical or medical care, not elsewhere classified </a:t>
            </a:r>
            <a:r>
              <a:rPr lang="en-US" sz="3600" b="0" i="0" dirty="0">
                <a:solidFill>
                  <a:srgbClr val="000000"/>
                </a:solidFill>
                <a:effectLst/>
                <a:latin typeface="Helvetica Neue"/>
              </a:rPr>
              <a:t> </a:t>
            </a:r>
            <a:endParaRPr lang="en-US" sz="3600" dirty="0"/>
          </a:p>
        </p:txBody>
      </p:sp>
      <p:sp>
        <p:nvSpPr>
          <p:cNvPr id="4" name="Content Placeholder 3">
            <a:extLst>
              <a:ext uri="{FF2B5EF4-FFF2-40B4-BE49-F238E27FC236}">
                <a16:creationId xmlns:a16="http://schemas.microsoft.com/office/drawing/2014/main" xmlns="" id="{0D341EEC-0001-47D8-B458-1597AD8B7585}"/>
              </a:ext>
            </a:extLst>
          </p:cNvPr>
          <p:cNvSpPr>
            <a:spLocks noGrp="1"/>
          </p:cNvSpPr>
          <p:nvPr>
            <p:ph idx="1"/>
          </p:nvPr>
        </p:nvSpPr>
        <p:spPr>
          <a:xfrm>
            <a:off x="6096000" y="1825625"/>
            <a:ext cx="5257799" cy="4425050"/>
          </a:xfrm>
        </p:spPr>
        <p:txBody>
          <a:bodyPr>
            <a:normAutofit fontScale="92500" lnSpcReduction="20000"/>
          </a:bodyPr>
          <a:lstStyle/>
          <a:p>
            <a:pPr algn="r" rtl="1"/>
            <a:r>
              <a:rPr lang="fa-IR" dirty="0">
                <a:cs typeface="B Nazanin" panose="00000400000000000000" pitchFamily="2" charset="-78"/>
              </a:rPr>
              <a:t>تروما در اثر انتقال خون، تزریق</a:t>
            </a:r>
          </a:p>
          <a:p>
            <a:pPr algn="r" rtl="1"/>
            <a:r>
              <a:rPr lang="fa-IR" dirty="0">
                <a:cs typeface="B Nazanin" panose="00000400000000000000" pitchFamily="2" charset="-78"/>
              </a:rPr>
              <a:t>تروما در اثر اقدامات </a:t>
            </a:r>
          </a:p>
          <a:p>
            <a:pPr algn="r" rtl="1"/>
            <a:r>
              <a:rPr lang="fa-IR" dirty="0">
                <a:cs typeface="B Nazanin" panose="00000400000000000000" pitchFamily="2" charset="-78"/>
              </a:rPr>
              <a:t>نقص عملکرد یا عارضه ابزارهای قابل کاشت قلب و عروق </a:t>
            </a:r>
          </a:p>
          <a:p>
            <a:pPr algn="r" rtl="1"/>
            <a:r>
              <a:rPr lang="fa-IR" dirty="0">
                <a:cs typeface="B Nazanin" panose="00000400000000000000" pitchFamily="2" charset="-78"/>
              </a:rPr>
              <a:t>تروما ناشی از سایر وسایل، گرفت ها و ایمپلنت ها </a:t>
            </a:r>
          </a:p>
          <a:p>
            <a:pPr algn="r" rtl="1"/>
            <a:r>
              <a:rPr lang="fa-IR" dirty="0">
                <a:cs typeface="B Nazanin" panose="00000400000000000000" pitchFamily="2" charset="-78"/>
              </a:rPr>
              <a:t>ناموفق بودن یا پس زدن پیوند ارگان یا بافت </a:t>
            </a:r>
          </a:p>
          <a:p>
            <a:pPr algn="r" rtl="1"/>
            <a:r>
              <a:rPr lang="fa-IR" dirty="0">
                <a:cs typeface="B Nazanin" panose="00000400000000000000" pitchFamily="2" charset="-78"/>
              </a:rPr>
              <a:t>عوارض خاص ناشی از پیوند عضو قطع شده </a:t>
            </a:r>
          </a:p>
          <a:p>
            <a:pPr algn="r" rtl="1"/>
            <a:r>
              <a:rPr lang="fa-IR" dirty="0">
                <a:cs typeface="B Nazanin" panose="00000400000000000000" pitchFamily="2" charset="-78"/>
              </a:rPr>
              <a:t>اینتوبه کردن ناموفق </a:t>
            </a:r>
          </a:p>
          <a:p>
            <a:pPr algn="r" rtl="1"/>
            <a:r>
              <a:rPr lang="fa-IR" dirty="0">
                <a:cs typeface="B Nazanin" panose="00000400000000000000" pitchFamily="2" charset="-78"/>
              </a:rPr>
              <a:t>هایپرترمی بدخیم ناشی از داروی بیهوشی </a:t>
            </a:r>
          </a:p>
          <a:p>
            <a:pPr algn="r" rtl="1"/>
            <a:r>
              <a:rPr lang="fa-IR" dirty="0">
                <a:cs typeface="B Nazanin" panose="00000400000000000000" pitchFamily="2" charset="-78"/>
              </a:rPr>
              <a:t>درک و آگاهی تحت بیهوشی عمومی </a:t>
            </a:r>
            <a:endParaRPr lang="en-US" dirty="0">
              <a:cs typeface="B Nazanin" panose="00000400000000000000" pitchFamily="2" charset="-78"/>
            </a:endParaRPr>
          </a:p>
        </p:txBody>
      </p:sp>
      <p:pic>
        <p:nvPicPr>
          <p:cNvPr id="6" name="Picture 5">
            <a:extLst>
              <a:ext uri="{FF2B5EF4-FFF2-40B4-BE49-F238E27FC236}">
                <a16:creationId xmlns:a16="http://schemas.microsoft.com/office/drawing/2014/main" xmlns="" id="{D7464B54-95E4-49E1-8BA6-DB7922C5F8A1}"/>
              </a:ext>
            </a:extLst>
          </p:cNvPr>
          <p:cNvPicPr>
            <a:picLocks noChangeAspect="1"/>
          </p:cNvPicPr>
          <p:nvPr/>
        </p:nvPicPr>
        <p:blipFill>
          <a:blip r:embed="rId2"/>
          <a:stretch>
            <a:fillRect/>
          </a:stretch>
        </p:blipFill>
        <p:spPr>
          <a:xfrm>
            <a:off x="641658" y="1549400"/>
            <a:ext cx="3648075" cy="4943475"/>
          </a:xfrm>
          <a:prstGeom prst="rect">
            <a:avLst/>
          </a:prstGeom>
        </p:spPr>
      </p:pic>
      <p:grpSp>
        <p:nvGrpSpPr>
          <p:cNvPr id="7" name="Group 6">
            <a:extLst>
              <a:ext uri="{FF2B5EF4-FFF2-40B4-BE49-F238E27FC236}">
                <a16:creationId xmlns:a16="http://schemas.microsoft.com/office/drawing/2014/main" xmlns="" id="{3F668492-079E-4ED7-A50A-65967FE5F461}"/>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FE2E4653-B3AA-4915-BD0A-C7136735C26D}"/>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5296B9F7-7AFC-4104-BF2B-BD0CB8C5153E}"/>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810124288"/>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B Nazanin" panose="00000400000000000000" pitchFamily="2" charset="-78"/>
              </a:rPr>
              <a:t> </a:t>
            </a:r>
          </a:p>
        </p:txBody>
      </p:sp>
      <p:sp>
        <p:nvSpPr>
          <p:cNvPr id="3" name="Content Placeholder 2">
            <a:extLst>
              <a:ext uri="{FF2B5EF4-FFF2-40B4-BE49-F238E27FC236}">
                <a16:creationId xmlns:a16="http://schemas.microsoft.com/office/drawing/2014/main" xmlns="" id="{3859DDC3-B05C-4778-8283-E8BEF82E9B08}"/>
              </a:ext>
            </a:extLst>
          </p:cNvPr>
          <p:cNvSpPr>
            <a:spLocks noGrp="1"/>
          </p:cNvSpPr>
          <p:nvPr>
            <p:ph idx="1"/>
          </p:nvPr>
        </p:nvSpPr>
        <p:spPr>
          <a:xfrm>
            <a:off x="933734" y="2644491"/>
            <a:ext cx="10515600" cy="4351338"/>
          </a:xfrm>
        </p:spPr>
        <p:txBody>
          <a:bodyPr/>
          <a:lstStyle/>
          <a:p>
            <a:pPr algn="r" rtl="1"/>
            <a:r>
              <a:rPr lang="fa-IR" dirty="0">
                <a:cs typeface="B Nazanin" panose="00000400000000000000" pitchFamily="2" charset="-78"/>
              </a:rPr>
              <a:t>آمبولی هوا متعاقب اینفیوژن</a:t>
            </a:r>
          </a:p>
          <a:p>
            <a:pPr algn="r" rtl="1"/>
            <a:r>
              <a:rPr lang="fa-IR" dirty="0">
                <a:cs typeface="B Nazanin" panose="00000400000000000000" pitchFamily="2" charset="-78"/>
              </a:rPr>
              <a:t>عفونت محل جراحی </a:t>
            </a:r>
          </a:p>
          <a:p>
            <a:pPr algn="r" rtl="1"/>
            <a:r>
              <a:rPr lang="fa-IR" dirty="0">
                <a:cs typeface="B Nazanin" panose="00000400000000000000" pitchFamily="2" charset="-78"/>
              </a:rPr>
              <a:t> هماتوم پوست محل زخم جراحی  </a:t>
            </a:r>
            <a:r>
              <a:rPr lang="en-US" dirty="0">
                <a:cs typeface="B Nazanin" panose="00000400000000000000" pitchFamily="2" charset="-78"/>
              </a:rPr>
              <a:t/>
            </a:r>
            <a:br>
              <a:rPr lang="en-US" dirty="0">
                <a:cs typeface="B Nazanin" panose="00000400000000000000" pitchFamily="2" charset="-78"/>
              </a:rPr>
            </a:br>
            <a:endParaRPr lang="en-US" dirty="0"/>
          </a:p>
        </p:txBody>
      </p:sp>
      <p:sp>
        <p:nvSpPr>
          <p:cNvPr id="4" name="Title 1">
            <a:extLst>
              <a:ext uri="{FF2B5EF4-FFF2-40B4-BE49-F238E27FC236}">
                <a16:creationId xmlns:a16="http://schemas.microsoft.com/office/drawing/2014/main" xmlns="" id="{3C6C04F3-8DD5-49A5-A61D-7DF3A2C67B9D}"/>
              </a:ext>
            </a:extLst>
          </p:cNvPr>
          <p:cNvSpPr txBox="1">
            <a:spLocks/>
          </p:cNvSpPr>
          <p:nvPr/>
        </p:nvSpPr>
        <p:spPr>
          <a:xfrm flipH="1">
            <a:off x="531222" y="797013"/>
            <a:ext cx="11129555" cy="89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3200" b="1" dirty="0">
                <a:solidFill>
                  <a:srgbClr val="FF0000"/>
                </a:solidFill>
                <a:cs typeface="B Nazanin" panose="00000400000000000000" pitchFamily="2" charset="-78"/>
              </a:rPr>
              <a:t>مثال </a:t>
            </a:r>
            <a:endParaRPr lang="en-US" sz="3200" b="1" dirty="0">
              <a:solidFill>
                <a:srgbClr val="FF0000"/>
              </a:solidFill>
              <a:cs typeface="B Nazanin" panose="00000400000000000000" pitchFamily="2" charset="-78"/>
            </a:endParaRPr>
          </a:p>
        </p:txBody>
      </p:sp>
      <p:grpSp>
        <p:nvGrpSpPr>
          <p:cNvPr id="7" name="Group 6">
            <a:extLst>
              <a:ext uri="{FF2B5EF4-FFF2-40B4-BE49-F238E27FC236}">
                <a16:creationId xmlns:a16="http://schemas.microsoft.com/office/drawing/2014/main" xmlns="" id="{72608C44-E7A2-47D5-820A-F18D6E92C2C9}"/>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D2B48E3D-9CF7-485F-8527-02DDC19E55C4}"/>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29154967-F0DA-4F49-9F46-23E8AC873733}"/>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298902089"/>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5C7B61-B66C-4A96-A088-B1D7454280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81C9898-FA9C-459E-BCD3-97A2222B583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2779CE63-05E5-4F94-9197-841D1F3CF908}"/>
              </a:ext>
            </a:extLst>
          </p:cNvPr>
          <p:cNvPicPr>
            <a:picLocks noChangeAspect="1"/>
          </p:cNvPicPr>
          <p:nvPr/>
        </p:nvPicPr>
        <p:blipFill>
          <a:blip r:embed="rId2"/>
          <a:stretch>
            <a:fillRect/>
          </a:stretch>
        </p:blipFill>
        <p:spPr>
          <a:xfrm>
            <a:off x="2084766" y="162494"/>
            <a:ext cx="9496425" cy="35718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8A30D773-4946-4190-AB43-4BFCABBBC584}"/>
              </a:ext>
            </a:extLst>
          </p:cNvPr>
          <p:cNvPicPr>
            <a:picLocks noChangeAspect="1"/>
          </p:cNvPicPr>
          <p:nvPr/>
        </p:nvPicPr>
        <p:blipFill>
          <a:blip r:embed="rId3"/>
          <a:stretch>
            <a:fillRect/>
          </a:stretch>
        </p:blipFill>
        <p:spPr>
          <a:xfrm>
            <a:off x="460684" y="3624028"/>
            <a:ext cx="6526970" cy="2719571"/>
          </a:xfrm>
          <a:prstGeom prst="rect">
            <a:avLst/>
          </a:prstGeom>
        </p:spPr>
      </p:pic>
      <p:grpSp>
        <p:nvGrpSpPr>
          <p:cNvPr id="7" name="Group 6">
            <a:extLst>
              <a:ext uri="{FF2B5EF4-FFF2-40B4-BE49-F238E27FC236}">
                <a16:creationId xmlns:a16="http://schemas.microsoft.com/office/drawing/2014/main" xmlns="" id="{690C29DB-E4C4-4F52-B9EC-FE8496D25BC6}"/>
              </a:ext>
            </a:extLst>
          </p:cNvPr>
          <p:cNvGrpSpPr/>
          <p:nvPr/>
        </p:nvGrpSpPr>
        <p:grpSpPr>
          <a:xfrm>
            <a:off x="2140770" y="6288130"/>
            <a:ext cx="8976719" cy="472418"/>
            <a:chOff x="2140770" y="6288130"/>
            <a:chExt cx="8976719" cy="472418"/>
          </a:xfrm>
        </p:grpSpPr>
        <p:sp>
          <p:nvSpPr>
            <p:cNvPr id="8" name="TextBox 7">
              <a:extLst>
                <a:ext uri="{FF2B5EF4-FFF2-40B4-BE49-F238E27FC236}">
                  <a16:creationId xmlns:a16="http://schemas.microsoft.com/office/drawing/2014/main" xmlns="" id="{1FDB12F7-DF4B-43A4-86F9-2C5CC4C77020}"/>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9" name="TextBox 8">
              <a:extLst>
                <a:ext uri="{FF2B5EF4-FFF2-40B4-BE49-F238E27FC236}">
                  <a16:creationId xmlns:a16="http://schemas.microsoft.com/office/drawing/2014/main" xmlns="" id="{BB74AA4A-99ED-4F77-8976-CD11BDA148AD}"/>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79962313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7C736-9BA2-49B6-BA89-C2CD67091159}"/>
              </a:ext>
            </a:extLst>
          </p:cNvPr>
          <p:cNvSpPr>
            <a:spLocks noGrp="1"/>
          </p:cNvSpPr>
          <p:nvPr>
            <p:ph type="title"/>
          </p:nvPr>
        </p:nvSpPr>
        <p:spPr>
          <a:solidFill>
            <a:schemeClr val="accent2">
              <a:lumMod val="40000"/>
              <a:lumOff val="60000"/>
            </a:schemeClr>
          </a:solidFill>
        </p:spPr>
        <p:txBody>
          <a:bodyPr/>
          <a:lstStyle/>
          <a:p>
            <a:pPr algn="ctr" rtl="1"/>
            <a:r>
              <a:rPr lang="fa-IR" dirty="0"/>
              <a:t>کدهای فصل 23</a:t>
            </a:r>
            <a:endParaRPr lang="en-US" dirty="0"/>
          </a:p>
        </p:txBody>
      </p:sp>
      <p:sp>
        <p:nvSpPr>
          <p:cNvPr id="3" name="Content Placeholder 2">
            <a:extLst>
              <a:ext uri="{FF2B5EF4-FFF2-40B4-BE49-F238E27FC236}">
                <a16:creationId xmlns:a16="http://schemas.microsoft.com/office/drawing/2014/main" xmlns="" id="{9CAC9971-7F33-4774-A847-AF1A0E34A778}"/>
              </a:ext>
            </a:extLst>
          </p:cNvPr>
          <p:cNvSpPr>
            <a:spLocks noGrp="1"/>
          </p:cNvSpPr>
          <p:nvPr>
            <p:ph idx="1"/>
          </p:nvPr>
        </p:nvSpPr>
        <p:spPr/>
        <p:txBody>
          <a:bodyPr>
            <a:normAutofit/>
          </a:bodyPr>
          <a:lstStyle/>
          <a:p>
            <a:pPr algn="r" rtl="1"/>
            <a:r>
              <a:rPr lang="fa-IR" sz="3200" dirty="0">
                <a:effectLst/>
                <a:latin typeface="Times New Roman" panose="02020603050405020304" pitchFamily="18" charset="0"/>
                <a:ea typeface="Times New Roman" panose="02020603050405020304" pitchFamily="18" charset="0"/>
                <a:cs typeface="B Nazanin" panose="00000400000000000000" pitchFamily="2" charset="-78"/>
              </a:rPr>
              <a:t>این کدها به عنوان کد " وضعیت اصلی " استفاده نمی شوند. بلکه به عنوان کدهای اضافه به منظور شناسایی علت خارجی شرایط طبقه بندی شده در فصل 22 در نظر گرفته شدند و می توانند به عنوان کدهای اضافه اختیاری با شرایط طبقه بندی شده در هر فصل دیگر که علت خارجی داشته باشند همراه شوند.</a:t>
            </a:r>
            <a:endParaRPr lang="en-US" sz="3200" dirty="0">
              <a:effectLst/>
              <a:latin typeface="Times New Roman" panose="02020603050405020304" pitchFamily="18" charset="0"/>
              <a:ea typeface="Times New Roman" panose="02020603050405020304" pitchFamily="18" charset="0"/>
              <a:cs typeface="B Nazanin" panose="00000400000000000000" pitchFamily="2" charset="-78"/>
            </a:endParaRPr>
          </a:p>
          <a:p>
            <a:pPr marL="0" indent="0" algn="r" rtl="1">
              <a:buNone/>
            </a:pPr>
            <a:endParaRPr lang="en-US" sz="32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r" rtl="1"/>
            <a:endParaRPr lang="en-US" sz="4400" dirty="0"/>
          </a:p>
        </p:txBody>
      </p:sp>
      <p:grpSp>
        <p:nvGrpSpPr>
          <p:cNvPr id="4" name="Group 3">
            <a:extLst>
              <a:ext uri="{FF2B5EF4-FFF2-40B4-BE49-F238E27FC236}">
                <a16:creationId xmlns:a16="http://schemas.microsoft.com/office/drawing/2014/main" xmlns="" id="{6F878B6A-4DAC-4557-B61B-DF64752D8E0C}"/>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8DFD6CAA-6A65-4F58-B456-06737F354865}"/>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710E8963-C023-4F36-BFCC-9938F7AF1F1D}"/>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410637024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567B-9299-4AE8-A4E6-AA923E5B4138}"/>
              </a:ext>
            </a:extLst>
          </p:cNvPr>
          <p:cNvSpPr>
            <a:spLocks noGrp="1"/>
          </p:cNvSpPr>
          <p:nvPr>
            <p:ph type="title"/>
          </p:nvPr>
        </p:nvSpPr>
        <p:spPr>
          <a:solidFill>
            <a:schemeClr val="accent2">
              <a:lumMod val="20000"/>
              <a:lumOff val="80000"/>
            </a:schemeClr>
          </a:solidFill>
        </p:spPr>
        <p:txBody>
          <a:bodyPr/>
          <a:lstStyle/>
          <a:p>
            <a:pPr algn="ctr" rtl="1"/>
            <a:r>
              <a:rPr lang="fa-IR" b="1" dirty="0">
                <a:cs typeface="B Nazanin" panose="00000400000000000000" pitchFamily="2" charset="-78"/>
              </a:rPr>
              <a:t>چهار بعد در حوادث حمل ونقل مطرح است</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51A2B00C-A7E9-413A-8CAB-CDE03C9E09AC}"/>
              </a:ext>
            </a:extLst>
          </p:cNvPr>
          <p:cNvSpPr>
            <a:spLocks noGrp="1"/>
          </p:cNvSpPr>
          <p:nvPr>
            <p:ph idx="1"/>
          </p:nvPr>
        </p:nvSpPr>
        <p:spPr/>
        <p:txBody>
          <a:bodyPr>
            <a:normAutofit/>
          </a:bodyPr>
          <a:lstStyle/>
          <a:p>
            <a:pPr algn="just" rtl="1"/>
            <a:r>
              <a:rPr lang="fa-IR" sz="2000" dirty="0">
                <a:effectLst/>
                <a:latin typeface="Times New Roman" panose="02020603050405020304" pitchFamily="18" charset="0"/>
                <a:ea typeface="Times New Roman" panose="02020603050405020304" pitchFamily="18" charset="0"/>
                <a:cs typeface="B Nazanin" panose="00000400000000000000" pitchFamily="2" charset="-78"/>
              </a:rPr>
              <a:t>الف) شیوه نقل و انتقال فرد آسیب دیده (به عنوان مثال موتور سیکلت)</a:t>
            </a:r>
          </a:p>
          <a:p>
            <a:pPr algn="just" rtl="1"/>
            <a:r>
              <a:rPr lang="fa-IR" sz="2000" dirty="0">
                <a:effectLst/>
                <a:latin typeface="Times New Roman" panose="02020603050405020304" pitchFamily="18" charset="0"/>
                <a:ea typeface="Times New Roman" panose="02020603050405020304" pitchFamily="18" charset="0"/>
                <a:cs typeface="B Nazanin" panose="00000400000000000000" pitchFamily="2" charset="-78"/>
              </a:rPr>
              <a:t>ب) اینکه آیا حادثه آسیب زا در ترافیک جاده رخ داده است (اگر چنین است، آسیب حاصله از نوع </a:t>
            </a:r>
            <a:r>
              <a:rPr lang="en-US" sz="2000" dirty="0">
                <a:effectLst/>
                <a:latin typeface="Times New Roman" panose="02020603050405020304" pitchFamily="18" charset="0"/>
                <a:ea typeface="Times New Roman" panose="02020603050405020304" pitchFamily="18" charset="0"/>
                <a:cs typeface="B Nazanin" panose="00000400000000000000" pitchFamily="2" charset="-78"/>
              </a:rPr>
              <a:t>road traffic</a:t>
            </a:r>
            <a:r>
              <a:rPr lang="en-US" sz="2000" dirty="0">
                <a:effectLst/>
                <a:latin typeface="B Nazanin" panose="00000400000000000000" pitchFamily="2" charset="-78"/>
                <a:ea typeface="Times New Roman" panose="02020603050405020304" pitchFamily="18" charset="0"/>
                <a:cs typeface="B Nazanin" panose="00000400000000000000" pitchFamily="2" charset="-78"/>
              </a:rPr>
              <a:t> </a:t>
            </a:r>
            <a:r>
              <a:rPr lang="fa-IR" sz="2000" dirty="0">
                <a:effectLst/>
                <a:latin typeface="B Nazanin" panose="00000400000000000000" pitchFamily="2" charset="-78"/>
                <a:ea typeface="Times New Roman" panose="02020603050405020304" pitchFamily="18" charset="0"/>
                <a:cs typeface="B Nazanin" panose="00000400000000000000" pitchFamily="2" charset="-78"/>
              </a:rPr>
              <a:t>محسوب می شود)</a:t>
            </a:r>
          </a:p>
          <a:p>
            <a:pPr algn="just" rtl="1"/>
            <a:r>
              <a:rPr lang="fa-IR" sz="2000" dirty="0">
                <a:effectLst/>
                <a:latin typeface="B Nazanin" panose="00000400000000000000" pitchFamily="2" charset="-78"/>
                <a:ea typeface="Times New Roman" panose="02020603050405020304" pitchFamily="18" charset="0"/>
                <a:cs typeface="B Nazanin" panose="00000400000000000000" pitchFamily="2" charset="-78"/>
              </a:rPr>
              <a:t> ج) نقش فرد آسیب دیده ( به عنوان مثال مسافر یا راننده )</a:t>
            </a:r>
          </a:p>
          <a:p>
            <a:pPr algn="just" rtl="1"/>
            <a:r>
              <a:rPr lang="fa-IR" sz="2000" dirty="0">
                <a:effectLst/>
                <a:latin typeface="B Nazanin" panose="00000400000000000000" pitchFamily="2" charset="-78"/>
                <a:ea typeface="Times New Roman" panose="02020603050405020304" pitchFamily="18" charset="0"/>
                <a:cs typeface="B Nazanin" panose="00000400000000000000" pitchFamily="2" charset="-78"/>
              </a:rPr>
              <a:t>د) چه نوع وسیله نقلیه دیگری در وقوع آن حادثه دخیل بوده است (درصورت وجود نقطه مقابل).</a:t>
            </a:r>
          </a:p>
          <a:p>
            <a:pPr marL="0" indent="0" algn="just" rtl="1">
              <a:buNone/>
            </a:pP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just" rtl="1">
              <a:buNone/>
            </a:pP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just" rtl="1">
              <a:buNone/>
            </a:pP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just" rtl="1">
              <a:buNone/>
            </a:pPr>
            <a:endParaRPr lang="fa-IR" sz="2000" dirty="0">
              <a:latin typeface="Times New Roman" panose="02020603050405020304" pitchFamily="18" charset="0"/>
              <a:ea typeface="Times New Roman" panose="02020603050405020304" pitchFamily="18" charset="0"/>
              <a:cs typeface="B Nazanin" panose="00000400000000000000" pitchFamily="2" charset="-78"/>
            </a:endParaRPr>
          </a:p>
          <a:p>
            <a:pPr marL="0" indent="0" algn="just" rtl="1">
              <a:buNone/>
            </a:pPr>
            <a:r>
              <a:rPr lang="fa-IR" sz="2400" b="1" dirty="0">
                <a:solidFill>
                  <a:srgbClr val="FF0000"/>
                </a:solidFill>
                <a:effectLst/>
                <a:latin typeface="Times New Roman" panose="02020603050405020304" pitchFamily="18" charset="0"/>
                <a:ea typeface="Times New Roman" panose="02020603050405020304" pitchFamily="18" charset="0"/>
                <a:cs typeface="B Nazanin" panose="00000400000000000000" pitchFamily="2" charset="-78"/>
              </a:rPr>
              <a:t>سه بعد اول در بخش آسیب تصادفی (غیرعمد) ناشی از نقل و انتقال، به عنوان </a:t>
            </a:r>
            <a:r>
              <a:rPr lang="en-US" sz="2400" b="1" dirty="0" err="1">
                <a:solidFill>
                  <a:srgbClr val="FF0000"/>
                </a:solidFill>
                <a:effectLst/>
                <a:latin typeface="Times New Roman" panose="02020603050405020304" pitchFamily="18" charset="0"/>
                <a:ea typeface="Times New Roman" panose="02020603050405020304" pitchFamily="18" charset="0"/>
                <a:cs typeface="B Nazanin" panose="00000400000000000000" pitchFamily="2" charset="-78"/>
              </a:rPr>
              <a:t>Precoordination</a:t>
            </a:r>
            <a:r>
              <a:rPr lang="en-US" sz="2400" b="1" dirty="0">
                <a:solidFill>
                  <a:srgbClr val="FF0000"/>
                </a:solidFill>
                <a:effectLst/>
                <a:latin typeface="B Nazanin" panose="00000400000000000000" pitchFamily="2" charset="-78"/>
                <a:ea typeface="Times New Roman" panose="02020603050405020304" pitchFamily="18" charset="0"/>
              </a:rPr>
              <a:t> </a:t>
            </a:r>
            <a:r>
              <a:rPr lang="fa-IR" sz="2400" b="1" dirty="0">
                <a:solidFill>
                  <a:srgbClr val="FF0000"/>
                </a:solidFill>
                <a:effectLst/>
                <a:latin typeface="Times New Roman" panose="02020603050405020304" pitchFamily="18" charset="0"/>
                <a:ea typeface="Times New Roman" panose="02020603050405020304" pitchFamily="18" charset="0"/>
                <a:cs typeface="B Nazanin" panose="00000400000000000000" pitchFamily="2" charset="-78"/>
              </a:rPr>
              <a:t>کدگذاری می شوند. </a:t>
            </a:r>
            <a:r>
              <a:rPr lang="en-US" sz="2400" b="1" dirty="0" err="1">
                <a:solidFill>
                  <a:srgbClr val="FF0000"/>
                </a:solidFill>
                <a:effectLst/>
                <a:latin typeface="Times New Roman" panose="02020603050405020304" pitchFamily="18" charset="0"/>
                <a:ea typeface="Times New Roman" panose="02020603050405020304" pitchFamily="18" charset="0"/>
                <a:cs typeface="B Nazanin" panose="00000400000000000000" pitchFamily="2" charset="-78"/>
              </a:rPr>
              <a:t>Contertpart</a:t>
            </a:r>
            <a:r>
              <a:rPr lang="fa-IR" sz="2400" b="1" dirty="0">
                <a:solidFill>
                  <a:srgbClr val="FF0000"/>
                </a:solidFill>
                <a:effectLst/>
                <a:latin typeface="Times New Roman" panose="02020603050405020304" pitchFamily="18" charset="0"/>
                <a:ea typeface="Times New Roman" panose="02020603050405020304" pitchFamily="18" charset="0"/>
                <a:cs typeface="B Nazanin" panose="00000400000000000000" pitchFamily="2" charset="-78"/>
              </a:rPr>
              <a:t> به </a:t>
            </a:r>
            <a:r>
              <a:rPr lang="en-US" sz="2400" b="1" dirty="0" err="1">
                <a:solidFill>
                  <a:srgbClr val="FF0000"/>
                </a:solidFill>
                <a:effectLst/>
                <a:latin typeface="Times New Roman" panose="02020603050405020304" pitchFamily="18" charset="0"/>
                <a:ea typeface="Times New Roman" panose="02020603050405020304" pitchFamily="18" charset="0"/>
                <a:cs typeface="B Nazanin" panose="00000400000000000000" pitchFamily="2" charset="-78"/>
              </a:rPr>
              <a:t>Postcoordinate</a:t>
            </a:r>
            <a:r>
              <a:rPr lang="fa-IR" sz="2400" b="1" dirty="0">
                <a:solidFill>
                  <a:srgbClr val="FF0000"/>
                </a:solidFill>
                <a:effectLst/>
                <a:latin typeface="Times New Roman" panose="02020603050405020304" pitchFamily="18" charset="0"/>
                <a:ea typeface="Times New Roman" panose="02020603050405020304" pitchFamily="18" charset="0"/>
                <a:cs typeface="B Nazanin" panose="00000400000000000000" pitchFamily="2" charset="-78"/>
              </a:rPr>
              <a:t> اضافه شده</a:t>
            </a:r>
            <a:endParaRPr lang="fa-IR" b="1" dirty="0">
              <a:solidFill>
                <a:srgbClr val="FF0000"/>
              </a:solidFill>
              <a:latin typeface="Times New Roman" panose="02020603050405020304" pitchFamily="18" charset="0"/>
              <a:ea typeface="Times New Roman" panose="02020603050405020304" pitchFamily="18" charset="0"/>
              <a:cs typeface="B Nazanin" panose="00000400000000000000" pitchFamily="2" charset="-78"/>
            </a:endParaRPr>
          </a:p>
        </p:txBody>
      </p:sp>
      <p:grpSp>
        <p:nvGrpSpPr>
          <p:cNvPr id="4" name="Group 3">
            <a:extLst>
              <a:ext uri="{FF2B5EF4-FFF2-40B4-BE49-F238E27FC236}">
                <a16:creationId xmlns:a16="http://schemas.microsoft.com/office/drawing/2014/main" xmlns="" id="{88A9ED9F-5568-4056-AE9F-8E98ED7D5E96}"/>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0D847E6D-2E6B-4972-AA2A-4582E21A8C17}"/>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6" name="TextBox 5">
              <a:extLst>
                <a:ext uri="{FF2B5EF4-FFF2-40B4-BE49-F238E27FC236}">
                  <a16:creationId xmlns:a16="http://schemas.microsoft.com/office/drawing/2014/main" xmlns="" id="{8BB87057-1946-46C0-8BC5-C7777AF1D4EE}"/>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626295743"/>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52925-240B-4C80-A0DC-08CF855BB45F}"/>
              </a:ext>
            </a:extLst>
          </p:cNvPr>
          <p:cNvSpPr>
            <a:spLocks noGrp="1"/>
          </p:cNvSpPr>
          <p:nvPr>
            <p:ph type="title"/>
          </p:nvPr>
        </p:nvSpPr>
        <p:spPr/>
        <p:txBody>
          <a:bodyPr/>
          <a:lstStyle/>
          <a:p>
            <a:pPr algn="ctr" rtl="1"/>
            <a:r>
              <a:rPr lang="fa-IR" b="1" dirty="0">
                <a:cs typeface="B Nazanin" panose="00000400000000000000" pitchFamily="2" charset="-78"/>
              </a:rPr>
              <a:t>ترتیب جزئیات در توصیف کدها </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06E83099-715C-4C5C-9869-46391F1EAABF}"/>
              </a:ext>
            </a:extLst>
          </p:cNvPr>
          <p:cNvSpPr>
            <a:spLocks noGrp="1"/>
          </p:cNvSpPr>
          <p:nvPr>
            <p:ph idx="1"/>
          </p:nvPr>
        </p:nvSpPr>
        <p:spPr/>
        <p:txBody>
          <a:bodyPr>
            <a:normAutofit/>
          </a:bodyPr>
          <a:lstStyle/>
          <a:p>
            <a:pPr algn="r" rtl="1"/>
            <a:r>
              <a:rPr lang="fa-IR" dirty="0">
                <a:effectLst/>
                <a:latin typeface="Times New Roman" panose="02020603050405020304" pitchFamily="18" charset="0"/>
                <a:ea typeface="Times New Roman" panose="02020603050405020304" pitchFamily="18" charset="0"/>
                <a:cs typeface="B Nazanin" panose="00000400000000000000" pitchFamily="2" charset="-78"/>
              </a:rPr>
              <a:t>قصد، روش، نوع حادثه از نظر ترافیکی یا غیرترافیکی بودن، نقش کاربر</a:t>
            </a:r>
            <a:endParaRPr lang="en-US" sz="4000" dirty="0"/>
          </a:p>
        </p:txBody>
      </p:sp>
      <p:pic>
        <p:nvPicPr>
          <p:cNvPr id="8" name="Picture 7">
            <a:extLst>
              <a:ext uri="{FF2B5EF4-FFF2-40B4-BE49-F238E27FC236}">
                <a16:creationId xmlns:a16="http://schemas.microsoft.com/office/drawing/2014/main" xmlns="" id="{5EB242EE-6ADE-42DA-9B32-48F92189AD53}"/>
              </a:ext>
            </a:extLst>
          </p:cNvPr>
          <p:cNvPicPr>
            <a:picLocks noChangeAspect="1"/>
          </p:cNvPicPr>
          <p:nvPr/>
        </p:nvPicPr>
        <p:blipFill>
          <a:blip r:embed="rId2"/>
          <a:stretch>
            <a:fillRect/>
          </a:stretch>
        </p:blipFill>
        <p:spPr>
          <a:xfrm>
            <a:off x="838200" y="2492375"/>
            <a:ext cx="4029075" cy="3819525"/>
          </a:xfrm>
          <a:prstGeom prst="rect">
            <a:avLst/>
          </a:prstGeom>
        </p:spPr>
      </p:pic>
      <p:grpSp>
        <p:nvGrpSpPr>
          <p:cNvPr id="5" name="Group 4">
            <a:extLst>
              <a:ext uri="{FF2B5EF4-FFF2-40B4-BE49-F238E27FC236}">
                <a16:creationId xmlns:a16="http://schemas.microsoft.com/office/drawing/2014/main" xmlns="" id="{8F24FB84-9AD1-4374-B96A-B3D2FB3F2CFB}"/>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26F50A8D-CF7B-4560-9704-5425DAD71773}"/>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7" name="TextBox 6">
              <a:extLst>
                <a:ext uri="{FF2B5EF4-FFF2-40B4-BE49-F238E27FC236}">
                  <a16:creationId xmlns:a16="http://schemas.microsoft.com/office/drawing/2014/main" xmlns="" id="{BE1A34A1-DA2F-4A27-A79D-94B06FDE905F}"/>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43664660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A724B1-BA29-4318-9D74-623B54B5D110}"/>
              </a:ext>
            </a:extLst>
          </p:cNvPr>
          <p:cNvSpPr>
            <a:spLocks noGrp="1"/>
          </p:cNvSpPr>
          <p:nvPr>
            <p:ph type="title"/>
          </p:nvPr>
        </p:nvSpPr>
        <p:spPr>
          <a:solidFill>
            <a:srgbClr val="66FF99"/>
          </a:solidFill>
        </p:spPr>
        <p:txBody>
          <a:bodyPr/>
          <a:lstStyle/>
          <a:p>
            <a:pPr algn="ctr" rtl="1"/>
            <a:r>
              <a:rPr lang="fa-IR" b="1" dirty="0">
                <a:cs typeface="B Nazanin" panose="00000400000000000000" pitchFamily="2" charset="-78"/>
              </a:rPr>
              <a:t>آسیب به خود</a:t>
            </a:r>
            <a:br>
              <a:rPr lang="fa-IR" b="1" dirty="0">
                <a:cs typeface="B Nazanin" panose="00000400000000000000" pitchFamily="2" charset="-78"/>
              </a:rPr>
            </a:br>
            <a:r>
              <a:rPr lang="en-US" b="1" dirty="0">
                <a:cs typeface="B Nazanin" panose="00000400000000000000" pitchFamily="2" charset="-78"/>
              </a:rPr>
              <a:t>Self- harm</a:t>
            </a:r>
          </a:p>
        </p:txBody>
      </p:sp>
      <p:sp>
        <p:nvSpPr>
          <p:cNvPr id="3" name="Content Placeholder 2">
            <a:extLst>
              <a:ext uri="{FF2B5EF4-FFF2-40B4-BE49-F238E27FC236}">
                <a16:creationId xmlns:a16="http://schemas.microsoft.com/office/drawing/2014/main" xmlns="" id="{9D5DB311-3333-4782-A0CE-43757BBB766E}"/>
              </a:ext>
            </a:extLst>
          </p:cNvPr>
          <p:cNvSpPr>
            <a:spLocks noGrp="1"/>
          </p:cNvSpPr>
          <p:nvPr>
            <p:ph idx="1"/>
          </p:nvPr>
        </p:nvSpPr>
        <p:spPr>
          <a:xfrm>
            <a:off x="5036025" y="1825625"/>
            <a:ext cx="6317776" cy="4351338"/>
          </a:xfrm>
        </p:spPr>
        <p:txBody>
          <a:bodyPr/>
          <a:lstStyle/>
          <a:p>
            <a:pPr marL="0" indent="0" algn="r" rtl="1">
              <a:buNone/>
            </a:pPr>
            <a:r>
              <a:rPr lang="fa-IR" b="1" dirty="0">
                <a:cs typeface="B Nazanin" panose="00000400000000000000" pitchFamily="2" charset="-78"/>
              </a:rPr>
              <a:t>ابعادی از آسیب که در کدها </a:t>
            </a:r>
            <a:r>
              <a:rPr lang="en-US" b="1" dirty="0" err="1">
                <a:cs typeface="B Nazanin" panose="00000400000000000000" pitchFamily="2" charset="-78"/>
              </a:rPr>
              <a:t>precoordinate</a:t>
            </a:r>
            <a:r>
              <a:rPr lang="fa-IR" b="1" dirty="0">
                <a:cs typeface="B Nazanin" panose="00000400000000000000" pitchFamily="2" charset="-78"/>
              </a:rPr>
              <a:t> شدند: </a:t>
            </a:r>
          </a:p>
          <a:p>
            <a:pPr algn="r" rtl="1"/>
            <a:r>
              <a:rPr lang="fa-IR" b="1" dirty="0">
                <a:cs typeface="B Nazanin" panose="00000400000000000000" pitchFamily="2" charset="-78"/>
              </a:rPr>
              <a:t>قصد </a:t>
            </a:r>
          </a:p>
          <a:p>
            <a:pPr algn="r" rtl="1"/>
            <a:r>
              <a:rPr lang="fa-IR" b="1" dirty="0">
                <a:cs typeface="B Nazanin" panose="00000400000000000000" pitchFamily="2" charset="-78"/>
              </a:rPr>
              <a:t>مکانیزم </a:t>
            </a:r>
          </a:p>
          <a:p>
            <a:pPr marL="0" indent="0" algn="r" rtl="1">
              <a:buNone/>
            </a:pPr>
            <a:endParaRPr lang="en-US" b="1" dirty="0">
              <a:cs typeface="B Nazanin" panose="00000400000000000000" pitchFamily="2" charset="-78"/>
            </a:endParaRPr>
          </a:p>
        </p:txBody>
      </p:sp>
      <p:pic>
        <p:nvPicPr>
          <p:cNvPr id="5" name="Picture 4">
            <a:extLst>
              <a:ext uri="{FF2B5EF4-FFF2-40B4-BE49-F238E27FC236}">
                <a16:creationId xmlns:a16="http://schemas.microsoft.com/office/drawing/2014/main" xmlns="" id="{C9CC9C28-1F1C-43AD-B732-625AE19A24B9}"/>
              </a:ext>
            </a:extLst>
          </p:cNvPr>
          <p:cNvPicPr>
            <a:picLocks noChangeAspect="1"/>
          </p:cNvPicPr>
          <p:nvPr/>
        </p:nvPicPr>
        <p:blipFill>
          <a:blip r:embed="rId2"/>
          <a:stretch>
            <a:fillRect/>
          </a:stretch>
        </p:blipFill>
        <p:spPr>
          <a:xfrm>
            <a:off x="458764" y="2367603"/>
            <a:ext cx="5335586" cy="3809360"/>
          </a:xfrm>
          <a:prstGeom prst="rect">
            <a:avLst/>
          </a:prstGeom>
        </p:spPr>
      </p:pic>
      <p:grpSp>
        <p:nvGrpSpPr>
          <p:cNvPr id="6" name="Group 5">
            <a:extLst>
              <a:ext uri="{FF2B5EF4-FFF2-40B4-BE49-F238E27FC236}">
                <a16:creationId xmlns:a16="http://schemas.microsoft.com/office/drawing/2014/main" xmlns="" id="{6E7EB8EC-CBDA-446B-ADB0-5DABD922609E}"/>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8E43EC25-38AF-400C-BB5C-A1CA4E3756E0}"/>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60F01293-127D-4896-8A92-0E2D29D7CDA8}"/>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1821598458"/>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F414C-7C80-4469-86B5-7B3E19284937}"/>
              </a:ext>
            </a:extLst>
          </p:cNvPr>
          <p:cNvSpPr>
            <a:spLocks noGrp="1"/>
          </p:cNvSpPr>
          <p:nvPr>
            <p:ph type="title"/>
          </p:nvPr>
        </p:nvSpPr>
        <p:spPr>
          <a:solidFill>
            <a:srgbClr val="66FF99"/>
          </a:solidFill>
        </p:spPr>
        <p:txBody>
          <a:bodyPr/>
          <a:lstStyle/>
          <a:p>
            <a:pPr algn="ctr" rtl="1"/>
            <a:r>
              <a:rPr lang="fa-IR" dirty="0"/>
              <a:t>جستجوی کد </a:t>
            </a:r>
            <a:r>
              <a:rPr lang="en-US" dirty="0"/>
              <a:t>Self-harm</a:t>
            </a:r>
          </a:p>
        </p:txBody>
      </p:sp>
      <p:sp>
        <p:nvSpPr>
          <p:cNvPr id="3" name="Content Placeholder 2">
            <a:extLst>
              <a:ext uri="{FF2B5EF4-FFF2-40B4-BE49-F238E27FC236}">
                <a16:creationId xmlns:a16="http://schemas.microsoft.com/office/drawing/2014/main" xmlns="" id="{B34B0E37-BC42-4B5C-BE61-AFCBC0ED5689}"/>
              </a:ext>
            </a:extLst>
          </p:cNvPr>
          <p:cNvSpPr>
            <a:spLocks noGrp="1"/>
          </p:cNvSpPr>
          <p:nvPr>
            <p:ph idx="1"/>
          </p:nvPr>
        </p:nvSpPr>
        <p:spPr/>
        <p:txBody>
          <a:bodyPr/>
          <a:lstStyle/>
          <a:p>
            <a:pPr algn="r" rtl="1"/>
            <a:r>
              <a:rPr lang="en-US" dirty="0"/>
              <a:t>Self harm</a:t>
            </a:r>
          </a:p>
          <a:p>
            <a:pPr algn="r" rtl="1"/>
            <a:r>
              <a:rPr lang="fa-IR" dirty="0"/>
              <a:t>مکانیزم </a:t>
            </a:r>
          </a:p>
          <a:p>
            <a:pPr algn="r" rtl="1"/>
            <a:r>
              <a:rPr lang="fa-IR" dirty="0"/>
              <a:t>جزئیات </a:t>
            </a:r>
            <a:endParaRPr lang="en-US" dirty="0"/>
          </a:p>
        </p:txBody>
      </p:sp>
      <p:pic>
        <p:nvPicPr>
          <p:cNvPr id="5" name="Picture 4">
            <a:extLst>
              <a:ext uri="{FF2B5EF4-FFF2-40B4-BE49-F238E27FC236}">
                <a16:creationId xmlns:a16="http://schemas.microsoft.com/office/drawing/2014/main" xmlns="" id="{BA745E60-685E-453E-86D2-B1A6897DB4A5}"/>
              </a:ext>
            </a:extLst>
          </p:cNvPr>
          <p:cNvPicPr>
            <a:picLocks noChangeAspect="1"/>
          </p:cNvPicPr>
          <p:nvPr/>
        </p:nvPicPr>
        <p:blipFill>
          <a:blip r:embed="rId2"/>
          <a:stretch>
            <a:fillRect/>
          </a:stretch>
        </p:blipFill>
        <p:spPr>
          <a:xfrm>
            <a:off x="1866900" y="3429000"/>
            <a:ext cx="8458200" cy="2581275"/>
          </a:xfrm>
          <a:prstGeom prst="rect">
            <a:avLst/>
          </a:prstGeom>
        </p:spPr>
      </p:pic>
      <p:grpSp>
        <p:nvGrpSpPr>
          <p:cNvPr id="6" name="Group 5">
            <a:extLst>
              <a:ext uri="{FF2B5EF4-FFF2-40B4-BE49-F238E27FC236}">
                <a16:creationId xmlns:a16="http://schemas.microsoft.com/office/drawing/2014/main" xmlns="" id="{41787031-D11F-4502-9109-836DD158A476}"/>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2D6A87CD-142D-40F4-BE11-6B109234BCB1}"/>
                </a:ext>
              </a:extLst>
            </p:cNvPr>
            <p:cNvSpPr txBox="1"/>
            <p:nvPr/>
          </p:nvSpPr>
          <p:spPr>
            <a:xfrm>
              <a:off x="2140770" y="6288130"/>
              <a:ext cx="8976719" cy="253916"/>
            </a:xfrm>
            <a:prstGeom prst="rect">
              <a:avLst/>
            </a:prstGeom>
            <a:noFill/>
          </p:spPr>
          <p:txBody>
            <a:bodyPr wrap="square">
              <a:spAutoFit/>
            </a:bodyPr>
            <a:lstStyle/>
            <a:p>
              <a:pPr defTabSz="914400">
                <a:defRPr/>
              </a:pPr>
              <a:r>
                <a:rPr lang="en-US" sz="1050" dirty="0">
                  <a:solidFill>
                    <a:srgbClr val="222222"/>
                  </a:solidFill>
                  <a:latin typeface="Times New Roman" panose="02020603050405020304" pitchFamily="18" charset="0"/>
                </a:rPr>
                <a:t>Translating, Adaptation, and Developing Training Package for Coders to Apply ICD-11 for Mortality Coding at PHC Level. 2023-2024  </a:t>
              </a:r>
              <a:endParaRPr lang="en-US" sz="1050" dirty="0">
                <a:solidFill>
                  <a:prstClr val="black"/>
                </a:solidFill>
              </a:endParaRPr>
            </a:p>
          </p:txBody>
        </p:sp>
        <p:sp>
          <p:nvSpPr>
            <p:cNvPr id="8" name="TextBox 7">
              <a:extLst>
                <a:ext uri="{FF2B5EF4-FFF2-40B4-BE49-F238E27FC236}">
                  <a16:creationId xmlns:a16="http://schemas.microsoft.com/office/drawing/2014/main" xmlns="" id="{6B73BC68-8787-4E09-B2D1-070BB1EE6CBB}"/>
                </a:ext>
              </a:extLst>
            </p:cNvPr>
            <p:cNvSpPr txBox="1"/>
            <p:nvPr/>
          </p:nvSpPr>
          <p:spPr>
            <a:xfrm>
              <a:off x="3919200" y="6483549"/>
              <a:ext cx="5098942" cy="276999"/>
            </a:xfrm>
            <a:prstGeom prst="rect">
              <a:avLst/>
            </a:prstGeom>
            <a:noFill/>
          </p:spPr>
          <p:txBody>
            <a:bodyPr wrap="square" rtlCol="0">
              <a:spAutoFit/>
            </a:bodyPr>
            <a:lstStyle/>
            <a:p>
              <a:pPr defTabSz="914400">
                <a:defRPr/>
              </a:pPr>
              <a:r>
                <a:rPr lang="en-US" sz="1200" dirty="0">
                  <a:solidFill>
                    <a:prstClr val="black"/>
                  </a:solidFill>
                </a:rPr>
                <a:t>Dr. Zahra </a:t>
              </a:r>
              <a:r>
                <a:rPr lang="en-US" sz="1200" dirty="0" err="1">
                  <a:solidFill>
                    <a:prstClr val="black"/>
                  </a:solidFill>
                </a:rPr>
                <a:t>Azadmanjir,PhD</a:t>
              </a:r>
              <a:r>
                <a:rPr lang="en-US" sz="1200" dirty="0">
                  <a:solidFill>
                    <a:prstClr val="black"/>
                  </a:solidFill>
                </a:rPr>
                <a:t> in HIM,  Assistant professor in TUMS </a:t>
              </a:r>
            </a:p>
          </p:txBody>
        </p:sp>
      </p:grpSp>
    </p:spTree>
    <p:extLst>
      <p:ext uri="{BB962C8B-B14F-4D97-AF65-F5344CB8AC3E}">
        <p14:creationId xmlns:p14="http://schemas.microsoft.com/office/powerpoint/2010/main" xmlns="" val="2817081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مثال</a:t>
            </a:r>
            <a:endParaRPr lang="en-US" dirty="0"/>
          </a:p>
        </p:txBody>
      </p:sp>
      <p:sp>
        <p:nvSpPr>
          <p:cNvPr id="3" name="Content Placeholder 2"/>
          <p:cNvSpPr>
            <a:spLocks noGrp="1"/>
          </p:cNvSpPr>
          <p:nvPr>
            <p:ph idx="1"/>
          </p:nvPr>
        </p:nvSpPr>
        <p:spPr/>
        <p:txBody>
          <a:bodyPr/>
          <a:lstStyle/>
          <a:p>
            <a:pPr marL="457200" indent="-457200" algn="l" rtl="0">
              <a:buFont typeface="+mj-lt"/>
              <a:buAutoNum type="arabicPeriod"/>
            </a:pPr>
            <a:r>
              <a:rPr lang="en-US" sz="2400" dirty="0"/>
              <a:t>Acute rheumatic pericarditis </a:t>
            </a:r>
          </a:p>
          <a:p>
            <a:pPr marL="0" indent="0" algn="l" rtl="0">
              <a:buNone/>
            </a:pPr>
            <a:endParaRPr lang="fa-IR" sz="2400"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29</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754480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fa-IR" altLang="en-US" dirty="0"/>
              <a:t>فصل </a:t>
            </a:r>
            <a:r>
              <a:rPr lang="en-US" altLang="en-US" dirty="0"/>
              <a:t>01</a:t>
            </a:r>
          </a:p>
        </p:txBody>
      </p:sp>
      <p:sp>
        <p:nvSpPr>
          <p:cNvPr id="193539" name="Content Placeholder 2"/>
          <p:cNvSpPr>
            <a:spLocks noGrp="1"/>
          </p:cNvSpPr>
          <p:nvPr>
            <p:ph idx="1"/>
          </p:nvPr>
        </p:nvSpPr>
        <p:spPr/>
        <p:txBody>
          <a:bodyPr/>
          <a:lstStyle/>
          <a:p>
            <a:r>
              <a:rPr lang="fa-IR" altLang="en-US" dirty="0"/>
              <a:t>شامل بیماری های ناشی از میکروارگانیسم های بیماری زا شامل  باکتریایی، ویروسی، انگلی، و قارچی</a:t>
            </a:r>
            <a:endParaRPr lang="en-US" altLang="en-US" dirty="0"/>
          </a:p>
          <a:p>
            <a:pPr algn="l" rtl="0"/>
            <a:r>
              <a:rPr lang="pt-BR" dirty="0"/>
              <a:t>Bacterium, virus, parasite, or fungus</a:t>
            </a:r>
            <a:endParaRPr lang="en-US" altLang="en-US" dirty="0"/>
          </a:p>
        </p:txBody>
      </p:sp>
      <p:sp>
        <p:nvSpPr>
          <p:cNvPr id="19354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234AECB8-689E-4FCE-924D-D1796B07257B}" type="slidenum">
              <a:rPr lang="fa-IR" altLang="en-US" sz="1200">
                <a:solidFill>
                  <a:srgbClr val="898989"/>
                </a:solidFill>
                <a:cs typeface="Arial" panose="020B0604020202020204" pitchFamily="34" charset="0"/>
              </a:rPr>
              <a:pPr algn="l" defTabSz="914400" fontAlgn="base">
                <a:spcBef>
                  <a:spcPct val="0"/>
                </a:spcBef>
                <a:spcAft>
                  <a:spcPct val="0"/>
                </a:spcAft>
                <a:buNone/>
              </a:pPr>
              <a:t>3</a:t>
            </a:fld>
            <a:endParaRPr lang="en-US" altLang="en-US" sz="1200">
              <a:solidFill>
                <a:srgbClr val="898989"/>
              </a:solidFill>
              <a:cs typeface="Arial" panose="020B0604020202020204" pitchFamily="34" charset="0"/>
            </a:endParaRPr>
          </a:p>
        </p:txBody>
      </p:sp>
      <p:sp>
        <p:nvSpPr>
          <p:cNvPr id="2" name="Footer Placeholder 1"/>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xmlns="" val="31412291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990601"/>
            <a:ext cx="7772400" cy="1470025"/>
          </a:xfrm>
          <a:solidFill>
            <a:schemeClr val="tx1">
              <a:lumMod val="85000"/>
              <a:lumOff val="15000"/>
            </a:schemeClr>
          </a:solidFill>
        </p:spPr>
        <p:txBody>
          <a:bodyPr rtlCol="1">
            <a:normAutofit/>
          </a:bodyPr>
          <a:lstStyle/>
          <a:p>
            <a:pPr eaLnBrk="1" fontAlgn="auto" hangingPunct="1">
              <a:spcAft>
                <a:spcPts val="0"/>
              </a:spcAft>
              <a:defRPr/>
            </a:pPr>
            <a:r>
              <a:rPr lang="fa-IR" sz="4000" dirty="0">
                <a:solidFill>
                  <a:srgbClr val="CC00FF"/>
                </a:solidFill>
              </a:rPr>
              <a:t>فصل 2</a:t>
            </a:r>
            <a:endParaRPr lang="en-US" sz="4000" dirty="0">
              <a:solidFill>
                <a:srgbClr val="CC00FF"/>
              </a:solidFill>
            </a:endParaRPr>
          </a:p>
        </p:txBody>
      </p:sp>
      <p:sp>
        <p:nvSpPr>
          <p:cNvPr id="191491" name="Rectangle 3"/>
          <p:cNvSpPr>
            <a:spLocks noGrp="1" noChangeArrowheads="1"/>
          </p:cNvSpPr>
          <p:nvPr>
            <p:ph type="subTitle" idx="1"/>
          </p:nvPr>
        </p:nvSpPr>
        <p:spPr>
          <a:xfrm>
            <a:off x="2895600" y="2590800"/>
            <a:ext cx="6400800" cy="1752600"/>
          </a:xfrm>
        </p:spPr>
        <p:txBody>
          <a:bodyPr/>
          <a:lstStyle/>
          <a:p>
            <a:r>
              <a:rPr lang="en-US" dirty="0"/>
              <a:t>02 Neoplasms </a:t>
            </a:r>
          </a:p>
          <a:p>
            <a:r>
              <a:rPr lang="en-US" altLang="en-US" dirty="0">
                <a:solidFill>
                  <a:srgbClr val="FF0000"/>
                </a:solidFill>
                <a:effectLst>
                  <a:outerShdw blurRad="38100" dist="38100" dir="2700000" algn="tl">
                    <a:srgbClr val="000000">
                      <a:alpha val="43137"/>
                    </a:srgbClr>
                  </a:outerShdw>
                </a:effectLst>
              </a:rPr>
              <a:t>2A00 -2F9Z</a:t>
            </a:r>
            <a:endParaRPr lang="fa-IR" altLang="en-US" dirty="0">
              <a:solidFill>
                <a:srgbClr val="FF0000"/>
              </a:solidFill>
              <a:effectLst>
                <a:outerShdw blurRad="38100" dist="38100" dir="2700000" algn="tl">
                  <a:srgbClr val="000000">
                    <a:alpha val="43137"/>
                  </a:srgbClr>
                </a:outerShdw>
              </a:effectLst>
            </a:endParaRPr>
          </a:p>
          <a:p>
            <a:r>
              <a:rPr lang="fa-IR" altLang="en-US" dirty="0">
                <a:solidFill>
                  <a:srgbClr val="000000"/>
                </a:solidFill>
              </a:rPr>
              <a:t>نئوپلاسم ها</a:t>
            </a:r>
          </a:p>
        </p:txBody>
      </p:sp>
      <p:sp>
        <p:nvSpPr>
          <p:cNvPr id="3" name="AutoShape 2" descr="Image result for pathogenic organism"/>
          <p:cNvSpPr>
            <a:spLocks noChangeAspect="1" noChangeArrowheads="1"/>
          </p:cNvSpPr>
          <p:nvPr/>
        </p:nvSpPr>
        <p:spPr bwMode="auto">
          <a:xfrm>
            <a:off x="1679576" y="-1919288"/>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Times New Roman" panose="02020603050405020304" pitchFamily="18" charset="0"/>
              <a:cs typeface="Arial" panose="020B0604020202020204" pitchFamily="34" charset="0"/>
            </a:endParaRPr>
          </a:p>
        </p:txBody>
      </p:sp>
      <p:sp>
        <p:nvSpPr>
          <p:cNvPr id="5" name="Rectangle 3"/>
          <p:cNvSpPr txBox="1">
            <a:spLocks noChangeArrowheads="1"/>
          </p:cNvSpPr>
          <p:nvPr/>
        </p:nvSpPr>
        <p:spPr bwMode="auto">
          <a:xfrm>
            <a:off x="1676400" y="4191000"/>
            <a:ext cx="2286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400" rtl="1" eaLnBrk="0" fontAlgn="base" hangingPunct="0">
              <a:spcBef>
                <a:spcPct val="20000"/>
              </a:spcBef>
              <a:spcAft>
                <a:spcPct val="0"/>
              </a:spcAft>
              <a:defRPr/>
            </a:pPr>
            <a:r>
              <a:rPr lang="fa-IR" altLang="en-US" dirty="0">
                <a:solidFill>
                  <a:srgbClr val="000000"/>
                </a:solidFill>
                <a:latin typeface="Times New Roman"/>
              </a:rPr>
              <a:t>دكتر عباس شيخ طاهري </a:t>
            </a:r>
          </a:p>
          <a:p>
            <a:pPr algn="ctr" defTabSz="914400" rtl="1" eaLnBrk="0" fontAlgn="base" hangingPunct="0">
              <a:spcBef>
                <a:spcPct val="20000"/>
              </a:spcBef>
              <a:spcAft>
                <a:spcPct val="0"/>
              </a:spcAft>
              <a:defRPr/>
            </a:pPr>
            <a:r>
              <a:rPr lang="fa-IR" altLang="en-US" dirty="0">
                <a:solidFill>
                  <a:srgbClr val="000000"/>
                </a:solidFill>
                <a:latin typeface="Times New Roman"/>
              </a:rPr>
              <a:t>دانشگاه علوم پزشكي ايران</a:t>
            </a:r>
          </a:p>
        </p:txBody>
      </p:sp>
      <p:pic>
        <p:nvPicPr>
          <p:cNvPr id="69633" name="Picture 1" descr="L:\هسته\sheikhtaheri (1).jpg"/>
          <p:cNvPicPr>
            <a:picLocks noChangeAspect="1" noChangeArrowheads="1"/>
          </p:cNvPicPr>
          <p:nvPr/>
        </p:nvPicPr>
        <p:blipFill>
          <a:blip r:embed="rId3" cstate="print"/>
          <a:srcRect/>
          <a:stretch>
            <a:fillRect/>
          </a:stretch>
        </p:blipFill>
        <p:spPr bwMode="auto">
          <a:xfrm>
            <a:off x="2209800" y="2514601"/>
            <a:ext cx="1295400" cy="1621841"/>
          </a:xfrm>
          <a:prstGeom prst="rect">
            <a:avLst/>
          </a:prstGeom>
          <a:noFill/>
        </p:spPr>
      </p:pic>
    </p:spTree>
    <p:extLst>
      <p:ext uri="{BB962C8B-B14F-4D97-AF65-F5344CB8AC3E}">
        <p14:creationId xmlns:p14="http://schemas.microsoft.com/office/powerpoint/2010/main" xmlns="" val="2408654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fa-IR" altLang="en-US" dirty="0">
                <a:solidFill>
                  <a:srgbClr val="3366FF"/>
                </a:solidFill>
              </a:rPr>
              <a:t>فصل </a:t>
            </a:r>
            <a:r>
              <a:rPr lang="en-US" altLang="en-US" dirty="0">
                <a:solidFill>
                  <a:srgbClr val="3366FF"/>
                </a:solidFill>
              </a:rPr>
              <a:t>02</a:t>
            </a:r>
          </a:p>
        </p:txBody>
      </p:sp>
      <p:sp>
        <p:nvSpPr>
          <p:cNvPr id="193539" name="Content Placeholder 2"/>
          <p:cNvSpPr>
            <a:spLocks noGrp="1"/>
          </p:cNvSpPr>
          <p:nvPr>
            <p:ph idx="1"/>
          </p:nvPr>
        </p:nvSpPr>
        <p:spPr/>
        <p:txBody>
          <a:bodyPr/>
          <a:lstStyle/>
          <a:p>
            <a:r>
              <a:rPr lang="fa-IR" altLang="en-US" dirty="0"/>
              <a:t>شامل تمام نئوپلاسم هاي اندام هاي مختلف بدن و سرطان غير جامد مي باشد.</a:t>
            </a:r>
            <a:endParaRPr lang="en-US" altLang="en-US" dirty="0"/>
          </a:p>
        </p:txBody>
      </p:sp>
      <p:sp>
        <p:nvSpPr>
          <p:cNvPr id="19354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234AECB8-689E-4FCE-924D-D1796B07257B}" type="slidenum">
              <a:rPr lang="fa-IR" altLang="en-US" sz="1200">
                <a:solidFill>
                  <a:srgbClr val="898989"/>
                </a:solidFill>
                <a:cs typeface="Arial" panose="020B0604020202020204" pitchFamily="34" charset="0"/>
              </a:rPr>
              <a:pPr algn="l" defTabSz="914400" fontAlgn="base">
                <a:spcBef>
                  <a:spcPct val="0"/>
                </a:spcBef>
                <a:spcAft>
                  <a:spcPct val="0"/>
                </a:spcAft>
                <a:buNone/>
              </a:pPr>
              <a:t>31</a:t>
            </a:fld>
            <a:endParaRPr lang="en-US" altLang="en-US" sz="1200">
              <a:solidFill>
                <a:srgbClr val="898989"/>
              </a:solidFill>
              <a:cs typeface="Arial" panose="020B0604020202020204" pitchFamily="34" charset="0"/>
            </a:endParaRPr>
          </a:p>
        </p:txBody>
      </p:sp>
      <p:sp>
        <p:nvSpPr>
          <p:cNvPr id="2" name="Footer Placeholder 1"/>
          <p:cNvSpPr>
            <a:spLocks noGrp="1"/>
          </p:cNvSpPr>
          <p:nvPr>
            <p:ph type="ftr" sz="quarter" idx="11"/>
          </p:nvPr>
        </p:nvSpPr>
        <p:spPr>
          <a:xfrm>
            <a:off x="7467600" y="6356350"/>
            <a:ext cx="31242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xmlns="" val="14468114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endParaRPr lang="en-US" b="1" dirty="0"/>
          </a:p>
          <a:p>
            <a:pPr algn="ctr"/>
            <a:endParaRPr lang="en-US" b="1" dirty="0"/>
          </a:p>
          <a:p>
            <a:pPr marL="0" indent="0" algn="ctr">
              <a:buNone/>
            </a:pPr>
            <a:r>
              <a:rPr lang="fa-IR" sz="4400" b="1" dirty="0">
                <a:solidFill>
                  <a:srgbClr val="3366FF"/>
                </a:solidFill>
              </a:rPr>
              <a:t>كدگذاري</a:t>
            </a:r>
            <a:endParaRPr lang="en-US" dirty="0">
              <a:solidFill>
                <a:srgbClr val="3366FF"/>
              </a:solidFill>
            </a:endParaRPr>
          </a:p>
        </p:txBody>
      </p:sp>
      <p:sp>
        <p:nvSpPr>
          <p:cNvPr id="4" name="Footer Placeholder 3"/>
          <p:cNvSpPr>
            <a:spLocks noGrp="1"/>
          </p:cNvSpPr>
          <p:nvPr>
            <p:ph type="ftr" sz="quarter" idx="11"/>
          </p:nvPr>
        </p:nvSpPr>
        <p:spPr>
          <a:xfrm>
            <a:off x="7391400" y="6356350"/>
            <a:ext cx="32766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32</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5135851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l" rtl="0">
              <a:buNone/>
            </a:pPr>
            <a:r>
              <a:rPr lang="en-US" dirty="0" smtClean="0"/>
              <a:t>Coding tool</a:t>
            </a:r>
          </a:p>
          <a:p>
            <a:pPr algn="l" rtl="0"/>
            <a:r>
              <a:rPr lang="en-US" dirty="0" smtClean="0"/>
              <a:t>Morphology </a:t>
            </a:r>
            <a:r>
              <a:rPr lang="en-US" dirty="0" smtClean="0">
                <a:sym typeface="Wingdings" panose="05000000000000000000" pitchFamily="2" charset="2"/>
              </a:rPr>
              <a:t> site </a:t>
            </a:r>
          </a:p>
          <a:p>
            <a:pPr algn="l" rtl="0"/>
            <a:r>
              <a:rPr lang="en-US" dirty="0" smtClean="0"/>
              <a:t>Primary , malignant, site</a:t>
            </a:r>
          </a:p>
          <a:p>
            <a:pPr algn="l" rtl="0"/>
            <a:r>
              <a:rPr lang="en-US" dirty="0" smtClean="0"/>
              <a:t>Secondary, Malignant, site </a:t>
            </a:r>
            <a:endParaRPr lang="en-US"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پروژه آموزش سراسری</a:t>
            </a:r>
            <a:r>
              <a:rPr lang="en-US">
                <a:solidFill>
                  <a:prstClr val="black">
                    <a:tint val="75000"/>
                  </a:prstClr>
                </a:solidFill>
                <a:latin typeface="Times New Roman" panose="02020603050405020304" pitchFamily="18" charset="0"/>
              </a:rPr>
              <a:t>ICD-11: </a:t>
            </a:r>
            <a:r>
              <a:rPr lang="fa-IR">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33</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2677649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1828800" y="1600201"/>
            <a:ext cx="8534400" cy="4525963"/>
          </a:xfrm>
        </p:spPr>
        <p:txBody>
          <a:bodyPr/>
          <a:lstStyle/>
          <a:p>
            <a:r>
              <a:rPr lang="fa-IR" dirty="0"/>
              <a:t>نئوپلاسم‌ها، اعم از اولیه یا متاستاتیک، كه مراقبت دريافت كرده است، باید ثبت و كدگذاري شوند</a:t>
            </a:r>
            <a:r>
              <a:rPr lang="en-US" dirty="0"/>
              <a:t>.</a:t>
            </a:r>
            <a:endParaRPr lang="fa-IR" dirty="0"/>
          </a:p>
          <a:p>
            <a:pPr>
              <a:buNone/>
            </a:pPr>
            <a:r>
              <a:rPr lang="fa-IR" dirty="0"/>
              <a:t>مثال: </a:t>
            </a:r>
            <a:r>
              <a:rPr lang="ar-SA" dirty="0"/>
              <a:t>کارسینومای پستان</a:t>
            </a:r>
            <a:r>
              <a:rPr lang="fa-IR" dirty="0"/>
              <a:t> چپ</a:t>
            </a:r>
            <a:endParaRPr lang="en-US" dirty="0"/>
          </a:p>
          <a:p>
            <a:r>
              <a:rPr lang="fa-IR" dirty="0"/>
              <a:t>خوشه : </a:t>
            </a:r>
            <a:r>
              <a:rPr lang="en-US" dirty="0" smtClean="0">
                <a:hlinkClick r:id="rId2"/>
              </a:rPr>
              <a:t>2C6</a:t>
            </a:r>
            <a:r>
              <a:rPr lang="en-US" dirty="0" smtClean="0">
                <a:solidFill>
                  <a:srgbClr val="FF0000"/>
                </a:solidFill>
              </a:rPr>
              <a:t>0</a:t>
            </a:r>
            <a:r>
              <a:rPr lang="en-US" dirty="0" smtClean="0"/>
              <a:t>&amp;</a:t>
            </a:r>
            <a:r>
              <a:rPr lang="en-US" dirty="0" smtClean="0">
                <a:hlinkClick r:id="rId3"/>
              </a:rPr>
              <a:t>XK8G</a:t>
            </a:r>
            <a:r>
              <a:rPr lang="en-US" dirty="0"/>
              <a:t>&amp;</a:t>
            </a:r>
            <a:r>
              <a:rPr lang="en-US" dirty="0">
                <a:solidFill>
                  <a:srgbClr val="0070C0"/>
                </a:solidFill>
              </a:rPr>
              <a:t> XH63D2</a:t>
            </a:r>
            <a:r>
              <a:rPr lang="en-US" b="1" dirty="0"/>
              <a:t> </a:t>
            </a:r>
            <a:endParaRPr lang="en-US" dirty="0"/>
          </a:p>
          <a:p>
            <a:pPr algn="l" rtl="0"/>
            <a:r>
              <a:rPr lang="en-US" sz="2400" dirty="0">
                <a:hlinkClick r:id="rId2"/>
              </a:rPr>
              <a:t>2C6</a:t>
            </a:r>
            <a:r>
              <a:rPr lang="en-US" sz="2400" dirty="0">
                <a:solidFill>
                  <a:srgbClr val="FF0000"/>
                </a:solidFill>
              </a:rPr>
              <a:t>0</a:t>
            </a:r>
            <a:r>
              <a:rPr lang="en-US" sz="2400" b="1" dirty="0"/>
              <a:t> Carcinoma of breast, </a:t>
            </a:r>
            <a:r>
              <a:rPr lang="en-US" sz="2400" b="1" dirty="0" err="1"/>
              <a:t>specialised</a:t>
            </a:r>
            <a:r>
              <a:rPr lang="en-US" sz="2400" b="1" dirty="0"/>
              <a:t> type</a:t>
            </a:r>
            <a:endParaRPr lang="en-US" sz="2400" dirty="0"/>
          </a:p>
          <a:p>
            <a:pPr algn="l" rtl="0"/>
            <a:r>
              <a:rPr lang="en-US" sz="2400" dirty="0">
                <a:solidFill>
                  <a:srgbClr val="0070C0"/>
                </a:solidFill>
                <a:hlinkClick r:id="rId3"/>
              </a:rPr>
              <a:t>XK8G</a:t>
            </a:r>
            <a:r>
              <a:rPr lang="en-US" sz="2400" dirty="0"/>
              <a:t> Left</a:t>
            </a:r>
            <a:endParaRPr lang="fa-IR" sz="2400" dirty="0"/>
          </a:p>
          <a:p>
            <a:pPr algn="l" rtl="0"/>
            <a:r>
              <a:rPr lang="en-US" sz="2400" dirty="0">
                <a:solidFill>
                  <a:srgbClr val="0070C0"/>
                </a:solidFill>
              </a:rPr>
              <a:t>XH63D2</a:t>
            </a:r>
            <a:r>
              <a:rPr lang="en-US" sz="2400" b="1" dirty="0"/>
              <a:t> </a:t>
            </a:r>
            <a:r>
              <a:rPr lang="en-US" sz="2400" dirty="0"/>
              <a:t>Carcinoma</a:t>
            </a:r>
          </a:p>
          <a:p>
            <a:endParaRPr lang="fa-IR" dirty="0"/>
          </a:p>
          <a:p>
            <a:endParaRPr lang="fa-IR" dirty="0"/>
          </a:p>
        </p:txBody>
      </p:sp>
      <p:sp>
        <p:nvSpPr>
          <p:cNvPr id="4" name="Footer Placeholder 3"/>
          <p:cNvSpPr>
            <a:spLocks noGrp="1"/>
          </p:cNvSpPr>
          <p:nvPr>
            <p:ph type="ftr" sz="quarter" idx="11"/>
          </p:nvPr>
        </p:nvSpPr>
        <p:spPr>
          <a:xfrm>
            <a:off x="7467600" y="6356350"/>
            <a:ext cx="32004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34</a:t>
            </a:fld>
            <a:endParaRPr lang="en-US" altLang="en-US"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3358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1828800" y="1600201"/>
            <a:ext cx="8534400" cy="4525963"/>
          </a:xfrm>
        </p:spPr>
        <p:txBody>
          <a:bodyPr/>
          <a:lstStyle/>
          <a:p>
            <a:r>
              <a:rPr lang="fa-IR" dirty="0"/>
              <a:t>اگر "وضعيت اصلی" ثبت شده توسط پزشک نئوپلاسم اولیه و "ساير وضعيت‌ها" نئوپلاسم ثانویه (متاستاتيك) باشد، هر دو </a:t>
            </a:r>
            <a:r>
              <a:rPr lang="fa-IR" dirty="0">
                <a:solidFill>
                  <a:srgbClr val="FF0000"/>
                </a:solidFill>
              </a:rPr>
              <a:t>نئوپلاسم بايد جداگانه کدگذاری شوند </a:t>
            </a:r>
          </a:p>
          <a:p>
            <a:endParaRPr lang="fa-IR" dirty="0">
              <a:solidFill>
                <a:srgbClr val="FF0000"/>
              </a:solidFill>
            </a:endParaRPr>
          </a:p>
          <a:p>
            <a:r>
              <a:rPr lang="fa-IR" dirty="0"/>
              <a:t>کدهاي </a:t>
            </a:r>
            <a:r>
              <a:rPr lang="en-US" dirty="0"/>
              <a:t>stem</a:t>
            </a:r>
            <a:r>
              <a:rPr lang="fa-IR" dirty="0"/>
              <a:t> نئوپلاسم اولیه با نئوپلاسم ثانویه </a:t>
            </a:r>
            <a:r>
              <a:rPr lang="en-US" dirty="0" err="1"/>
              <a:t>postcoordinate</a:t>
            </a:r>
            <a:r>
              <a:rPr lang="fa-IR" dirty="0"/>
              <a:t> </a:t>
            </a:r>
            <a:r>
              <a:rPr lang="fa-IR" dirty="0">
                <a:solidFill>
                  <a:srgbClr val="FF0000"/>
                </a:solidFill>
              </a:rPr>
              <a:t>نمي‌شود</a:t>
            </a:r>
            <a:r>
              <a:rPr lang="en-US" dirty="0">
                <a:solidFill>
                  <a:srgbClr val="FF0000"/>
                </a:solidFill>
              </a:rPr>
              <a:t>.</a:t>
            </a:r>
          </a:p>
          <a:p>
            <a:endParaRPr lang="fa-IR" dirty="0"/>
          </a:p>
        </p:txBody>
      </p:sp>
      <p:sp>
        <p:nvSpPr>
          <p:cNvPr id="4" name="Footer Placeholder 3"/>
          <p:cNvSpPr>
            <a:spLocks noGrp="1"/>
          </p:cNvSpPr>
          <p:nvPr>
            <p:ph type="ftr" sz="quarter" idx="11"/>
          </p:nvPr>
        </p:nvSpPr>
        <p:spPr>
          <a:xfrm>
            <a:off x="7467600" y="6356350"/>
            <a:ext cx="32004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35</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7900524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ar-SA" sz="2800" dirty="0"/>
              <a:t>وقتی نئوپلاسم ثانویه به‌عنوان وضعیت اصلی است و نئوپلاسم اولیه دیگر وجود ندارد (به دلیل برداشتن در دوره قبلی مراقبت یا مستندات نشان دهنده سابقه شخصی آن نئوپلاسم است)، نئوپلاسم ثانویه (متاستاتیک) به‌عنوان وضعیت اصلی کدگذاری می‌شود و کد پایه جداگانه‌ای برای «سابقه شخصی» به‌عنوان «سایر وضعیت‌ها» انتخاب می‌‌شود. </a:t>
            </a:r>
            <a:endParaRPr lang="fa-IR" sz="2800" dirty="0"/>
          </a:p>
          <a:p>
            <a:endParaRPr lang="fa-IR" sz="2800" dirty="0"/>
          </a:p>
          <a:p>
            <a:r>
              <a:rPr lang="ar-SA" sz="2800" dirty="0">
                <a:solidFill>
                  <a:srgbClr val="FF0000"/>
                </a:solidFill>
              </a:rPr>
              <a:t>کد پایه نئوپلاسم ثانویه و کد پایه «سابقه شخصی» نباید </a:t>
            </a:r>
            <a:r>
              <a:rPr lang="en-US" sz="2800" dirty="0" err="1">
                <a:solidFill>
                  <a:srgbClr val="FF0000"/>
                </a:solidFill>
              </a:rPr>
              <a:t>postcoordinate</a:t>
            </a:r>
            <a:r>
              <a:rPr lang="ar-SA" sz="2800" dirty="0">
                <a:solidFill>
                  <a:srgbClr val="FF0000"/>
                </a:solidFill>
              </a:rPr>
              <a:t> شوند</a:t>
            </a:r>
            <a:r>
              <a:rPr lang="en-US" sz="2800" dirty="0">
                <a:solidFill>
                  <a:srgbClr val="FF0000"/>
                </a:solidFill>
              </a:rPr>
              <a:t>.</a:t>
            </a:r>
            <a:endParaRPr lang="fa-IR" sz="2800" dirty="0">
              <a:solidFill>
                <a:srgbClr val="FF0000"/>
              </a:solidFill>
            </a:endParaRPr>
          </a:p>
        </p:txBody>
      </p:sp>
      <p:sp>
        <p:nvSpPr>
          <p:cNvPr id="4" name="Footer Placeholder 3"/>
          <p:cNvSpPr>
            <a:spLocks noGrp="1"/>
          </p:cNvSpPr>
          <p:nvPr>
            <p:ph type="ftr" sz="quarter" idx="11"/>
          </p:nvPr>
        </p:nvSpPr>
        <p:spPr>
          <a:xfrm>
            <a:off x="7391400" y="6356350"/>
            <a:ext cx="32766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36</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4578708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ltLang="en-US" b="1" dirty="0">
                <a:solidFill>
                  <a:srgbClr val="3366FF"/>
                </a:solidFill>
                <a:cs typeface="+mn-cs"/>
              </a:rPr>
              <a:t>مثال</a:t>
            </a:r>
            <a:endParaRPr lang="fa-IR" dirty="0">
              <a:cs typeface="+mn-cs"/>
            </a:endParaRPr>
          </a:p>
        </p:txBody>
      </p:sp>
      <p:sp>
        <p:nvSpPr>
          <p:cNvPr id="3" name="Content Placeholder 2"/>
          <p:cNvSpPr>
            <a:spLocks noGrp="1"/>
          </p:cNvSpPr>
          <p:nvPr>
            <p:ph idx="1"/>
          </p:nvPr>
        </p:nvSpPr>
        <p:spPr/>
        <p:txBody>
          <a:bodyPr/>
          <a:lstStyle/>
          <a:p>
            <a:r>
              <a:rPr lang="fa-IR" sz="2800" dirty="0"/>
              <a:t>بیمار برای بررسی توده‌اي در پستان بستری می‌شود و </a:t>
            </a:r>
            <a:r>
              <a:rPr lang="fa-IR" sz="2800" dirty="0">
                <a:solidFill>
                  <a:srgbClr val="FF0000"/>
                </a:solidFill>
              </a:rPr>
              <a:t>بدخیمی در پستان چپ</a:t>
            </a:r>
            <a:r>
              <a:rPr lang="fa-IR" sz="2800" dirty="0"/>
              <a:t> تشخيص داده مي‌شود. ماستکتومی انجام می‌شود و هیستوپاتولوژی نشان مي‌دهد كه </a:t>
            </a:r>
            <a:r>
              <a:rPr lang="fa-IR" sz="2800" dirty="0">
                <a:solidFill>
                  <a:srgbClr val="FF0000"/>
                </a:solidFill>
              </a:rPr>
              <a:t>تومور به غدد لنفاوی منطقه‌ای (زير بغل چپ) گسترش</a:t>
            </a:r>
            <a:r>
              <a:rPr lang="fa-IR" sz="2800" dirty="0"/>
              <a:t> يافته است. </a:t>
            </a:r>
          </a:p>
          <a:p>
            <a:endParaRPr lang="en-US" sz="2800" dirty="0"/>
          </a:p>
          <a:p>
            <a:pPr algn="r"/>
            <a:r>
              <a:rPr lang="fa-IR" sz="2800" dirty="0"/>
              <a:t>خوشه 1: </a:t>
            </a:r>
            <a:r>
              <a:rPr lang="en-US" sz="2800" dirty="0">
                <a:hlinkClick r:id="rId2"/>
              </a:rPr>
              <a:t>2C6Z</a:t>
            </a:r>
            <a:r>
              <a:rPr lang="en-US" sz="2800" dirty="0"/>
              <a:t>&amp;</a:t>
            </a:r>
            <a:r>
              <a:rPr lang="en-US" sz="2800" dirty="0">
                <a:hlinkClick r:id="rId3"/>
              </a:rPr>
              <a:t>XK8G</a:t>
            </a:r>
            <a:endParaRPr lang="en-US" sz="2800" dirty="0"/>
          </a:p>
          <a:p>
            <a:r>
              <a:rPr lang="ar-SA" sz="2800" dirty="0"/>
              <a:t>خوشه 2:</a:t>
            </a:r>
            <a:r>
              <a:rPr lang="en-US" sz="2800" dirty="0"/>
              <a:t> </a:t>
            </a:r>
            <a:r>
              <a:rPr lang="en-US" sz="2800" dirty="0">
                <a:hlinkClick r:id="rId4"/>
              </a:rPr>
              <a:t>2D60.3</a:t>
            </a:r>
            <a:r>
              <a:rPr lang="en-US" sz="2800" dirty="0"/>
              <a:t>&amp;</a:t>
            </a:r>
            <a:r>
              <a:rPr lang="en-US" sz="2800" dirty="0">
                <a:hlinkClick r:id="rId3"/>
              </a:rPr>
              <a:t>XK8G</a:t>
            </a:r>
            <a:r>
              <a:rPr lang="en-US" sz="2800" dirty="0"/>
              <a:t> </a:t>
            </a:r>
            <a:r>
              <a:rPr lang="ar-SA" sz="2800" dirty="0"/>
              <a:t>  </a:t>
            </a:r>
            <a:endParaRPr lang="en-US" sz="2800" dirty="0"/>
          </a:p>
          <a:p>
            <a:pPr algn="l" rtl="0"/>
            <a:r>
              <a:rPr lang="en-US" sz="2000" dirty="0">
                <a:hlinkClick r:id="rId2"/>
              </a:rPr>
              <a:t>2C6Z</a:t>
            </a:r>
            <a:r>
              <a:rPr lang="en-US" sz="2000" b="1" dirty="0"/>
              <a:t> </a:t>
            </a:r>
            <a:r>
              <a:rPr lang="en-US" sz="2000" dirty="0"/>
              <a:t>Malignant neoplasms of breast, unspecified</a:t>
            </a:r>
          </a:p>
          <a:p>
            <a:pPr algn="l" rtl="0"/>
            <a:r>
              <a:rPr lang="en-US" sz="2000" dirty="0">
                <a:hlinkClick r:id="rId4"/>
              </a:rPr>
              <a:t>2D60.3</a:t>
            </a:r>
            <a:r>
              <a:rPr lang="en-US" sz="2000" dirty="0"/>
              <a:t> Malignant neoplasm metastasis in </a:t>
            </a:r>
            <a:r>
              <a:rPr lang="en-US" sz="2000" dirty="0" err="1"/>
              <a:t>axillary</a:t>
            </a:r>
            <a:r>
              <a:rPr lang="en-US" sz="2000" dirty="0"/>
              <a:t> lymph nodes</a:t>
            </a:r>
          </a:p>
          <a:p>
            <a:pPr algn="l" rtl="0"/>
            <a:r>
              <a:rPr lang="en-US" sz="2000" dirty="0">
                <a:hlinkClick r:id="rId3"/>
              </a:rPr>
              <a:t>XK8G</a:t>
            </a:r>
            <a:r>
              <a:rPr lang="en-US" sz="2000" dirty="0"/>
              <a:t> Left</a:t>
            </a:r>
          </a:p>
          <a:p>
            <a:endParaRPr lang="fa-IR" dirty="0"/>
          </a:p>
        </p:txBody>
      </p:sp>
      <p:sp>
        <p:nvSpPr>
          <p:cNvPr id="4" name="Footer Placeholder 3"/>
          <p:cNvSpPr>
            <a:spLocks noGrp="1"/>
          </p:cNvSpPr>
          <p:nvPr>
            <p:ph type="ftr" sz="quarter" idx="11"/>
          </p:nvPr>
        </p:nvSpPr>
        <p:spPr>
          <a:xfrm>
            <a:off x="7467600" y="6356350"/>
            <a:ext cx="32004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37</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4087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linds(horizontal)">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pPr>
              <a:buNone/>
            </a:pPr>
            <a:r>
              <a:rPr lang="fa-IR" b="1" dirty="0"/>
              <a:t>نئوپلاسم‌های بدخیم متعدد در چندین محل اولیه</a:t>
            </a:r>
          </a:p>
          <a:p>
            <a:pPr>
              <a:buNone/>
            </a:pPr>
            <a:endParaRPr lang="en-US" b="1" dirty="0"/>
          </a:p>
          <a:p>
            <a:pPr algn="just"/>
            <a:r>
              <a:rPr lang="fa-IR" sz="2400" dirty="0"/>
              <a:t>گاهي </a:t>
            </a:r>
            <a:r>
              <a:rPr lang="ar-SA" sz="2400" dirty="0"/>
              <a:t>پزشک دو یا چند </a:t>
            </a:r>
            <a:r>
              <a:rPr lang="ar-SA" sz="2400" dirty="0">
                <a:solidFill>
                  <a:srgbClr val="FF0000"/>
                </a:solidFill>
              </a:rPr>
              <a:t>نئوپلاسم بدخیم اولیه و مستقل </a:t>
            </a:r>
            <a:r>
              <a:rPr lang="ar-SA" sz="2400" dirty="0"/>
              <a:t>را به‌عنوان وضعیت اصلی ثبت می‌کند و هیچکدام بر </a:t>
            </a:r>
            <a:r>
              <a:rPr lang="ar-SA" sz="2400" dirty="0">
                <a:solidFill>
                  <a:srgbClr val="FF0000"/>
                </a:solidFill>
              </a:rPr>
              <a:t>دیگری برتری ندارد</a:t>
            </a:r>
            <a:r>
              <a:rPr lang="ar-SA" sz="2400" dirty="0"/>
              <a:t>، کد پایه </a:t>
            </a:r>
            <a:r>
              <a:rPr lang="fa-IR" sz="2400" dirty="0"/>
              <a:t>(</a:t>
            </a:r>
            <a:r>
              <a:rPr lang="en-US" sz="2400" dirty="0">
                <a:hlinkClick r:id="rId2"/>
              </a:rPr>
              <a:t>2D43</a:t>
            </a:r>
            <a:r>
              <a:rPr lang="fa-IR" sz="2400" dirty="0"/>
              <a:t>) </a:t>
            </a:r>
            <a:r>
              <a:rPr lang="ar-SA" sz="2400" dirty="0"/>
              <a:t>باید به‌عنوان وضعیت اصلی کدگذاری شود. </a:t>
            </a:r>
            <a:endParaRPr lang="en-US" sz="2400" dirty="0"/>
          </a:p>
          <a:p>
            <a:pPr algn="just"/>
            <a:endParaRPr lang="fa-IR" sz="2400" dirty="0"/>
          </a:p>
          <a:p>
            <a:pPr algn="just"/>
            <a:r>
              <a:rPr lang="ar-SA" sz="2400" dirty="0"/>
              <a:t>به‌‌صورت اختیاری، می‌توان از کدهای اضافی برای نشان دادن هر کدام از نئوپلاسم‌ها به‌عنوان «سایر وضعیت‌ها» استفاده کرد.</a:t>
            </a:r>
            <a:endParaRPr lang="en-US" sz="2400" dirty="0"/>
          </a:p>
          <a:p>
            <a:pPr algn="just"/>
            <a:endParaRPr lang="en-US" sz="2400" dirty="0"/>
          </a:p>
          <a:p>
            <a:pPr algn="just"/>
            <a:r>
              <a:rPr lang="fa-IR" sz="2400" b="1" dirty="0">
                <a:solidFill>
                  <a:srgbClr val="FF0000"/>
                </a:solidFill>
              </a:rPr>
              <a:t>بجز علت فوت </a:t>
            </a:r>
          </a:p>
        </p:txBody>
      </p:sp>
      <p:sp>
        <p:nvSpPr>
          <p:cNvPr id="4" name="Footer Placeholder 3"/>
          <p:cNvSpPr>
            <a:spLocks noGrp="1"/>
          </p:cNvSpPr>
          <p:nvPr>
            <p:ph type="ftr" sz="quarter" idx="11"/>
          </p:nvPr>
        </p:nvSpPr>
        <p:spPr>
          <a:xfrm>
            <a:off x="7391400" y="6356350"/>
            <a:ext cx="32766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38</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190332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buNone/>
            </a:pPr>
            <a:r>
              <a:rPr lang="fa-IR" b="1" dirty="0"/>
              <a:t>علایم و نشانه های سرطان</a:t>
            </a:r>
          </a:p>
          <a:p>
            <a:pPr>
              <a:buNone/>
            </a:pPr>
            <a:endParaRPr lang="en-US" dirty="0"/>
          </a:p>
          <a:p>
            <a:r>
              <a:rPr lang="fa-IR" dirty="0"/>
              <a:t>اگر دلیل مراجعه ضایعه پوستی، توده و سایر علایم و نشانه های احتمالا مبین سرطان است، تا زمان ت</a:t>
            </a:r>
            <a:r>
              <a:rPr lang="fa-IR" dirty="0">
                <a:solidFill>
                  <a:srgbClr val="FF0000"/>
                </a:solidFill>
              </a:rPr>
              <a:t>ایید تشخیص، خود آن علائم و نشانه ها باید کدگذاری شود</a:t>
            </a:r>
            <a:r>
              <a:rPr lang="fa-IR" dirty="0"/>
              <a:t>.</a:t>
            </a:r>
          </a:p>
          <a:p>
            <a:endParaRPr lang="fa-IR" dirty="0"/>
          </a:p>
          <a:p>
            <a:endParaRPr lang="en-US" sz="2000" dirty="0"/>
          </a:p>
          <a:p>
            <a:endParaRPr lang="fa-IR" dirty="0"/>
          </a:p>
        </p:txBody>
      </p:sp>
      <p:sp>
        <p:nvSpPr>
          <p:cNvPr id="4" name="Footer Placeholder 3"/>
          <p:cNvSpPr>
            <a:spLocks noGrp="1"/>
          </p:cNvSpPr>
          <p:nvPr>
            <p:ph type="ftr" sz="quarter" idx="11"/>
          </p:nvPr>
        </p:nvSpPr>
        <p:spPr>
          <a:xfrm>
            <a:off x="7315200" y="6356350"/>
            <a:ext cx="32766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39</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97531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a:solidFill>
            <a:schemeClr val="accent6">
              <a:lumMod val="20000"/>
              <a:lumOff val="80000"/>
            </a:schemeClr>
          </a:solidFill>
        </p:spPr>
        <p:txBody>
          <a:bodyPr/>
          <a:lstStyle/>
          <a:p>
            <a:r>
              <a:rPr lang="fa-IR" sz="3200" dirty="0"/>
              <a:t>برخی از تفاوت های فصل اول </a:t>
            </a:r>
            <a:r>
              <a:rPr lang="en-US" sz="3200" dirty="0"/>
              <a:t>ICD11</a:t>
            </a:r>
            <a:r>
              <a:rPr lang="fa-IR" sz="3200" dirty="0"/>
              <a:t>و </a:t>
            </a:r>
            <a:r>
              <a:rPr lang="en-US" sz="3200" dirty="0"/>
              <a:t>ICD10</a:t>
            </a:r>
          </a:p>
        </p:txBody>
      </p:sp>
      <p:sp>
        <p:nvSpPr>
          <p:cNvPr id="3" name="Content Placeholder 2"/>
          <p:cNvSpPr>
            <a:spLocks noGrp="1"/>
          </p:cNvSpPr>
          <p:nvPr>
            <p:ph idx="1"/>
          </p:nvPr>
        </p:nvSpPr>
        <p:spPr/>
        <p:txBody>
          <a:bodyPr/>
          <a:lstStyle/>
          <a:p>
            <a:pPr lvl="1"/>
            <a:r>
              <a:rPr lang="en-US" dirty="0"/>
              <a:t> </a:t>
            </a:r>
            <a:r>
              <a:rPr lang="fa-IR" dirty="0"/>
              <a:t> تفاوت در طبقه بندی برخی از عفونت های موضوعی مثل:</a:t>
            </a:r>
            <a:endParaRPr lang="en-US" dirty="0"/>
          </a:p>
          <a:p>
            <a:pPr lvl="2"/>
            <a:r>
              <a:rPr lang="en-US" dirty="0"/>
              <a:t>Influenza</a:t>
            </a:r>
            <a:endParaRPr lang="fa-IR" dirty="0"/>
          </a:p>
          <a:p>
            <a:pPr lvl="2"/>
            <a:r>
              <a:rPr lang="en-US" altLang="en-US" dirty="0"/>
              <a:t>Meningitis</a:t>
            </a:r>
          </a:p>
          <a:p>
            <a:pPr lvl="2"/>
            <a:r>
              <a:rPr lang="en-US" altLang="en-US" dirty="0"/>
              <a:t>Acute rheumatic fever </a:t>
            </a:r>
            <a:endParaRPr lang="fa-IR" altLang="en-US" dirty="0"/>
          </a:p>
          <a:p>
            <a:pPr lvl="2"/>
            <a:endParaRPr lang="fa-IR" altLang="en-US" dirty="0"/>
          </a:p>
          <a:p>
            <a:pPr lvl="1"/>
            <a:r>
              <a:rPr lang="fa-IR" dirty="0"/>
              <a:t>حذف کدگذاری دوجانبه </a:t>
            </a:r>
            <a:r>
              <a:rPr lang="en-AU" altLang="en-US" dirty="0">
                <a:solidFill>
                  <a:srgbClr val="FF9900"/>
                </a:solidFill>
              </a:rPr>
              <a:t>†</a:t>
            </a:r>
            <a:r>
              <a:rPr lang="en-AU" altLang="en-US" i="1" dirty="0">
                <a:solidFill>
                  <a:srgbClr val="FF9900"/>
                </a:solidFill>
              </a:rPr>
              <a:t> and *	</a:t>
            </a:r>
          </a:p>
          <a:p>
            <a:pPr lvl="1"/>
            <a:r>
              <a:rPr lang="fa-IR" dirty="0"/>
              <a:t>تفاوت در جزییات طبقه بندی</a:t>
            </a:r>
          </a:p>
          <a:p>
            <a:pPr lvl="1"/>
            <a:r>
              <a:rPr lang="fa-IR" dirty="0"/>
              <a:t>تفاوت در دسته بندی بیماری های عفونی در داخل طبقات فصل 1</a:t>
            </a:r>
            <a:endParaRPr lang="en-US"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4</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1450731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spcBef>
                <a:spcPts val="0"/>
              </a:spcBef>
              <a:spcAft>
                <a:spcPts val="0"/>
              </a:spcAft>
            </a:pPr>
            <a:r>
              <a:rPr lang="fa-IR" sz="2400" dirty="0"/>
              <a:t>در صورتی که در عبارت تشخیصی به صراحت </a:t>
            </a:r>
            <a:r>
              <a:rPr lang="fa-IR" sz="2400" dirty="0">
                <a:solidFill>
                  <a:srgbClr val="FF0000"/>
                </a:solidFill>
              </a:rPr>
              <a:t>متاستاتیک بودن </a:t>
            </a:r>
            <a:r>
              <a:rPr lang="fa-IR" sz="2400" dirty="0"/>
              <a:t>ذکر شده باشد، کدگذار باید وضعیت را به عنوان </a:t>
            </a:r>
            <a:r>
              <a:rPr lang="fa-IR" sz="2400" dirty="0">
                <a:solidFill>
                  <a:srgbClr val="FF0000"/>
                </a:solidFill>
              </a:rPr>
              <a:t>بدخیم</a:t>
            </a:r>
            <a:r>
              <a:rPr lang="fa-IR" sz="2400" dirty="0"/>
              <a:t> در نظر بگیرد، حتی اگر رفتار دیگری گزارش شده باشد زیرا فقط نئوپلاسم های بدخیم می توانند متاستاز داشته باشند.</a:t>
            </a:r>
          </a:p>
          <a:p>
            <a:pPr algn="l" rtl="0">
              <a:lnSpc>
                <a:spcPct val="115000"/>
              </a:lnSpc>
              <a:spcAft>
                <a:spcPts val="0"/>
              </a:spcAft>
            </a:pPr>
            <a:r>
              <a:rPr lang="en-US" sz="2000" dirty="0">
                <a:latin typeface="Times New Roman" panose="02020603050405020304" pitchFamily="18" charset="0"/>
                <a:ea typeface="Times New Roman" panose="02020603050405020304" pitchFamily="18" charset="0"/>
                <a:cs typeface="B Mitra" panose="00000400000000000000" pitchFamily="2" charset="-78"/>
              </a:rPr>
              <a:t>Carcinoma in situ of stomach with </a:t>
            </a:r>
            <a:r>
              <a:rPr lang="en-US" sz="2000" dirty="0">
                <a:solidFill>
                  <a:srgbClr val="FF0000"/>
                </a:solidFill>
                <a:latin typeface="Times New Roman" panose="02020603050405020304" pitchFamily="18" charset="0"/>
                <a:ea typeface="Times New Roman" panose="02020603050405020304" pitchFamily="18" charset="0"/>
                <a:cs typeface="B Mitra" panose="00000400000000000000" pitchFamily="2" charset="-78"/>
              </a:rPr>
              <a:t>metastases</a:t>
            </a:r>
            <a:r>
              <a:rPr lang="en-US" sz="2000" dirty="0">
                <a:latin typeface="Times New Roman" panose="02020603050405020304" pitchFamily="18" charset="0"/>
                <a:ea typeface="Times New Roman" panose="02020603050405020304" pitchFamily="18" charset="0"/>
                <a:cs typeface="B Mitra" panose="00000400000000000000" pitchFamily="2" charset="-78"/>
              </a:rPr>
              <a:t> to intra-abdominal lymph nodes</a:t>
            </a:r>
          </a:p>
          <a:p>
            <a:pPr algn="l" rtl="0">
              <a:lnSpc>
                <a:spcPct val="115000"/>
              </a:lnSpc>
              <a:spcAft>
                <a:spcPts val="0"/>
              </a:spcAft>
            </a:pPr>
            <a:endParaRPr lang="en-US" sz="2000" dirty="0">
              <a:latin typeface="Times New Roman" panose="02020603050405020304" pitchFamily="18" charset="0"/>
              <a:ea typeface="Times New Roman" panose="02020603050405020304" pitchFamily="18" charset="0"/>
              <a:cs typeface="B Mitra" panose="00000400000000000000" pitchFamily="2" charset="-78"/>
            </a:endParaRPr>
          </a:p>
          <a:p>
            <a:pPr marL="0" indent="0" algn="l" rtl="0">
              <a:lnSpc>
                <a:spcPct val="115000"/>
              </a:lnSpc>
              <a:spcAft>
                <a:spcPts val="0"/>
              </a:spcAft>
              <a:buNone/>
            </a:pPr>
            <a:endParaRPr lang="en-US" sz="2000" dirty="0"/>
          </a:p>
          <a:p>
            <a:pPr algn="l" rtl="0">
              <a:lnSpc>
                <a:spcPct val="115000"/>
              </a:lnSpc>
              <a:spcAft>
                <a:spcPts val="0"/>
              </a:spcAft>
            </a:pPr>
            <a:endParaRPr lang="en-US" sz="2000" dirty="0">
              <a:latin typeface="Times New Roman" panose="02020603050405020304" pitchFamily="18" charset="0"/>
              <a:ea typeface="Times New Roman" panose="02020603050405020304" pitchFamily="18" charset="0"/>
              <a:cs typeface="B Mitra" panose="00000400000000000000" pitchFamily="2" charset="-78"/>
            </a:endParaRPr>
          </a:p>
          <a:p>
            <a:pPr>
              <a:lnSpc>
                <a:spcPct val="115000"/>
              </a:lnSpc>
              <a:spcAft>
                <a:spcPts val="0"/>
              </a:spcAft>
            </a:pPr>
            <a:endParaRPr lang="en-US" sz="2000" b="1" dirty="0">
              <a:latin typeface="Times New Roman" panose="02020603050405020304" pitchFamily="18" charset="0"/>
              <a:ea typeface="Times New Roman" panose="02020603050405020304" pitchFamily="18" charset="0"/>
              <a:cs typeface="B Mitra" panose="00000400000000000000" pitchFamily="2" charset="-78"/>
            </a:endParaRP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پروژه آموزش سراسری</a:t>
            </a:r>
            <a:r>
              <a:rPr lang="en-US">
                <a:solidFill>
                  <a:prstClr val="black">
                    <a:tint val="75000"/>
                  </a:prstClr>
                </a:solidFill>
                <a:latin typeface="Times New Roman" panose="02020603050405020304" pitchFamily="18" charset="0"/>
              </a:rPr>
              <a:t>ICD-11: </a:t>
            </a:r>
            <a:r>
              <a:rPr lang="fa-IR">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40</a:t>
            </a:fld>
            <a:endParaRPr lang="en-US" altLang="en-US">
              <a:latin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rotWithShape="1">
          <a:blip r:embed="rId2" cstate="print"/>
          <a:srcRect l="11347" t="5208" r="10763" b="36458"/>
          <a:stretch/>
        </p:blipFill>
        <p:spPr>
          <a:xfrm>
            <a:off x="1524000" y="3581401"/>
            <a:ext cx="6781800" cy="3270913"/>
          </a:xfrm>
          <a:prstGeom prst="rect">
            <a:avLst/>
          </a:prstGeom>
        </p:spPr>
      </p:pic>
      <p:pic>
        <p:nvPicPr>
          <p:cNvPr id="7" name="Picture 6"/>
          <p:cNvPicPr>
            <a:picLocks noChangeAspect="1"/>
          </p:cNvPicPr>
          <p:nvPr/>
        </p:nvPicPr>
        <p:blipFill rotWithShape="1">
          <a:blip r:embed="rId3" cstate="print"/>
          <a:srcRect l="10176" t="9375" r="12519" b="21875"/>
          <a:stretch/>
        </p:blipFill>
        <p:spPr>
          <a:xfrm>
            <a:off x="4572000" y="3810000"/>
            <a:ext cx="6096000" cy="3048000"/>
          </a:xfrm>
          <a:prstGeom prst="rect">
            <a:avLst/>
          </a:prstGeom>
        </p:spPr>
      </p:pic>
    </p:spTree>
    <p:extLst>
      <p:ext uri="{BB962C8B-B14F-4D97-AF65-F5344CB8AC3E}">
        <p14:creationId xmlns:p14="http://schemas.microsoft.com/office/powerpoint/2010/main" xmlns="" val="272631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marL="0" indent="0" algn="just">
              <a:spcAft>
                <a:spcPts val="0"/>
              </a:spcAft>
              <a:buNone/>
              <a:tabLst>
                <a:tab pos="175260" algn="r"/>
              </a:tabLst>
            </a:pPr>
            <a:r>
              <a:rPr lang="fa-IR" sz="2400" dirty="0">
                <a:latin typeface="Times New Roman" panose="02020603050405020304" pitchFamily="18" charset="0"/>
                <a:ea typeface="Times New Roman" panose="02020603050405020304" pitchFamily="18" charset="0"/>
                <a:cs typeface="B Mitra" panose="00000400000000000000" pitchFamily="2" charset="-78"/>
              </a:rPr>
              <a:t>اگر موضع نئوپلاسم بدخیم اولیه به صراحت گزارش نشده باشد، کدگذار نمی تواند با توجه به سایر وضعیت های بیمار مانند پارگی، سوراخ شدگی، انسداد و غیره، موضع نئوپلاسم را حدس بزند. </a:t>
            </a:r>
          </a:p>
          <a:p>
            <a:pPr algn="just">
              <a:spcAft>
                <a:spcPts val="0"/>
              </a:spcAft>
              <a:tabLst>
                <a:tab pos="175260" algn="r"/>
              </a:tabLst>
            </a:pPr>
            <a:endParaRPr lang="fa-IR" sz="1800" b="1" dirty="0">
              <a:latin typeface="Times New Roman" panose="02020603050405020304" pitchFamily="18" charset="0"/>
              <a:ea typeface="Times New Roman" panose="02020603050405020304" pitchFamily="18" charset="0"/>
              <a:cs typeface="B Mitra" panose="00000400000000000000" pitchFamily="2" charset="-78"/>
            </a:endParaRPr>
          </a:p>
          <a:p>
            <a:pPr algn="just">
              <a:spcAft>
                <a:spcPts val="0"/>
              </a:spcAft>
              <a:buNone/>
            </a:pPr>
            <a:r>
              <a:rPr lang="fa-IR" sz="1800" dirty="0">
                <a:latin typeface="Times New Roman" panose="02020603050405020304" pitchFamily="18" charset="0"/>
                <a:ea typeface="Times New Roman" panose="02020603050405020304" pitchFamily="18" charset="0"/>
                <a:cs typeface="B Mitra" panose="00000400000000000000" pitchFamily="2" charset="-78"/>
              </a:rPr>
              <a:t>مثال: برای بیماری تشخیص انسداد روده و کارسینوم (به معنای عام) مطرح شده است. </a:t>
            </a:r>
            <a:endParaRPr lang="en-US" sz="1800" dirty="0">
              <a:latin typeface="Times New Roman" panose="02020603050405020304" pitchFamily="18" charset="0"/>
              <a:ea typeface="Times New Roman" panose="02020603050405020304" pitchFamily="18" charset="0"/>
              <a:cs typeface="B Mitra" panose="00000400000000000000" pitchFamily="2" charset="-78"/>
            </a:endParaRPr>
          </a:p>
          <a:p>
            <a:pPr algn="just">
              <a:spcAft>
                <a:spcPts val="0"/>
              </a:spcAft>
              <a:buNone/>
            </a:pPr>
            <a:endParaRPr lang="fa-IR" sz="1800" dirty="0">
              <a:latin typeface="Times New Roman" panose="02020603050405020304" pitchFamily="18" charset="0"/>
              <a:ea typeface="Times New Roman" panose="02020603050405020304" pitchFamily="18" charset="0"/>
              <a:cs typeface="B Mitra" panose="00000400000000000000" pitchFamily="2" charset="-78"/>
            </a:endParaRPr>
          </a:p>
          <a:p>
            <a:pPr algn="just" rtl="0">
              <a:spcAft>
                <a:spcPts val="0"/>
              </a:spcAft>
            </a:pPr>
            <a:r>
              <a:rPr lang="en-US" sz="1800" b="1" dirty="0"/>
              <a:t>2D41 Unspecified carcinoma of unspecified site</a:t>
            </a:r>
          </a:p>
          <a:p>
            <a:pPr algn="just" rtl="0">
              <a:spcAft>
                <a:spcPts val="0"/>
              </a:spcAft>
            </a:pPr>
            <a:r>
              <a:rPr lang="en-US" sz="1800" b="1" dirty="0"/>
              <a:t>DB30 Obstruction of large intestine</a:t>
            </a:r>
            <a:endParaRPr lang="en-US" sz="1800" b="1" dirty="0">
              <a:latin typeface="Times New Roman" panose="02020603050405020304" pitchFamily="18" charset="0"/>
              <a:ea typeface="Times New Roman" panose="02020603050405020304" pitchFamily="18" charset="0"/>
              <a:cs typeface="B Mitra" panose="00000400000000000000" pitchFamily="2" charset="-78"/>
            </a:endParaRPr>
          </a:p>
          <a:p>
            <a:pPr>
              <a:spcAft>
                <a:spcPts val="0"/>
              </a:spcAft>
            </a:pPr>
            <a:endParaRPr lang="en-US" sz="1800" b="1" dirty="0">
              <a:latin typeface="Times New Roman" panose="02020603050405020304" pitchFamily="18" charset="0"/>
              <a:ea typeface="Times New Roman" panose="02020603050405020304" pitchFamily="18" charset="0"/>
              <a:cs typeface="B Mitra" panose="00000400000000000000" pitchFamily="2" charset="-78"/>
            </a:endParaRPr>
          </a:p>
          <a:p>
            <a:pPr algn="just">
              <a:spcAft>
                <a:spcPts val="0"/>
              </a:spcAft>
            </a:pPr>
            <a:r>
              <a:rPr lang="fa-IR" sz="1800" dirty="0">
                <a:latin typeface="Times New Roman" panose="02020603050405020304" pitchFamily="18" charset="0"/>
                <a:ea typeface="Times New Roman" panose="02020603050405020304" pitchFamily="18" charset="0"/>
                <a:cs typeface="B Mitra" panose="00000400000000000000" pitchFamily="2" charset="-78"/>
              </a:rPr>
              <a:t>در این مثال انسداد روده می تواند به دلیل تومور تخمدان رخ دهد. اما چون قطعیت سرطان در موضع وجود ندارد، در این موارد موضع باید نامشخص در نظر گرفته شود.</a:t>
            </a:r>
            <a:endParaRPr lang="en-US" sz="1800" dirty="0">
              <a:latin typeface="Times New Roman" panose="02020603050405020304" pitchFamily="18" charset="0"/>
              <a:ea typeface="Times New Roman" panose="02020603050405020304" pitchFamily="18" charset="0"/>
              <a:cs typeface="B Mitra" panose="00000400000000000000" pitchFamily="2" charset="-78"/>
            </a:endParaRPr>
          </a:p>
          <a:p>
            <a:endParaRPr lang="fa-IR" sz="1800" dirty="0"/>
          </a:p>
        </p:txBody>
      </p:sp>
      <p:sp>
        <p:nvSpPr>
          <p:cNvPr id="4" name="Footer Placeholder 3"/>
          <p:cNvSpPr>
            <a:spLocks noGrp="1"/>
          </p:cNvSpPr>
          <p:nvPr>
            <p:ph type="ftr" sz="quarter" idx="11"/>
          </p:nvPr>
        </p:nvSpPr>
        <p:spPr>
          <a:xfrm>
            <a:off x="7467600" y="6356350"/>
            <a:ext cx="31242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41</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410023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linds(horizontal)">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7010400" y="1600201"/>
            <a:ext cx="3200400" cy="4525963"/>
          </a:xfrm>
        </p:spPr>
        <p:txBody>
          <a:bodyPr/>
          <a:lstStyle/>
          <a:p>
            <a:pPr>
              <a:buNone/>
            </a:pPr>
            <a:r>
              <a:rPr lang="fa-IR" sz="1600" b="1" dirty="0"/>
              <a:t>مکان های رایج متاستاتیک عبارتند از: </a:t>
            </a:r>
            <a:endParaRPr lang="en-US" sz="1600" b="1" dirty="0"/>
          </a:p>
          <a:p>
            <a:pPr lvl="0"/>
            <a:r>
              <a:rPr lang="fa-IR" sz="1600" dirty="0"/>
              <a:t>کبد</a:t>
            </a:r>
            <a:endParaRPr lang="en-US" sz="1600" dirty="0"/>
          </a:p>
          <a:p>
            <a:pPr lvl="0"/>
            <a:r>
              <a:rPr lang="fa-IR" sz="1600" dirty="0"/>
              <a:t>مغز</a:t>
            </a:r>
            <a:endParaRPr lang="en-US" sz="1600" dirty="0"/>
          </a:p>
          <a:p>
            <a:pPr lvl="0"/>
            <a:r>
              <a:rPr lang="fa-IR" sz="1600" dirty="0"/>
              <a:t>استخوان</a:t>
            </a:r>
            <a:endParaRPr lang="en-US" sz="1600" dirty="0"/>
          </a:p>
          <a:p>
            <a:pPr lvl="0"/>
            <a:r>
              <a:rPr lang="fa-IR" sz="1600" dirty="0"/>
              <a:t>دیافراگم</a:t>
            </a:r>
            <a:endParaRPr lang="en-US" sz="1600" dirty="0"/>
          </a:p>
          <a:p>
            <a:pPr lvl="0"/>
            <a:r>
              <a:rPr lang="fa-IR" sz="1600" dirty="0"/>
              <a:t>قلب</a:t>
            </a:r>
            <a:endParaRPr lang="en-US" sz="1600" dirty="0"/>
          </a:p>
          <a:p>
            <a:pPr lvl="0"/>
            <a:r>
              <a:rPr lang="fa-IR" sz="1600" dirty="0"/>
              <a:t>گره لنفاوی</a:t>
            </a:r>
            <a:endParaRPr lang="en-US" sz="1600" dirty="0"/>
          </a:p>
          <a:p>
            <a:pPr lvl="0"/>
            <a:r>
              <a:rPr lang="fa-IR" sz="1600" dirty="0"/>
              <a:t>مدیاستینوم</a:t>
            </a:r>
            <a:endParaRPr lang="en-US" sz="1600" dirty="0"/>
          </a:p>
          <a:p>
            <a:pPr lvl="0"/>
            <a:r>
              <a:rPr lang="fa-IR" sz="1600" dirty="0"/>
              <a:t>مننژ</a:t>
            </a:r>
            <a:endParaRPr lang="en-US" sz="1600" dirty="0"/>
          </a:p>
          <a:p>
            <a:pPr lvl="0"/>
            <a:r>
              <a:rPr lang="fa-IR" sz="1600" dirty="0"/>
              <a:t>پریتونئوم</a:t>
            </a:r>
            <a:endParaRPr lang="en-US" sz="1600" dirty="0"/>
          </a:p>
          <a:p>
            <a:pPr lvl="0"/>
            <a:r>
              <a:rPr lang="fa-IR" sz="1600" dirty="0"/>
              <a:t>رتروپریتونئوم</a:t>
            </a:r>
            <a:endParaRPr lang="en-US" sz="1600" dirty="0"/>
          </a:p>
          <a:p>
            <a:pPr lvl="0"/>
            <a:r>
              <a:rPr lang="fa-IR" sz="1600" dirty="0"/>
              <a:t>پرده جنب</a:t>
            </a:r>
            <a:endParaRPr lang="en-US" sz="1600" dirty="0"/>
          </a:p>
          <a:p>
            <a:pPr lvl="0"/>
            <a:r>
              <a:rPr lang="fa-IR" sz="1600" dirty="0"/>
              <a:t>طناب نخاعی </a:t>
            </a:r>
            <a:endParaRPr lang="en-US" sz="1600" dirty="0"/>
          </a:p>
          <a:p>
            <a:pPr lvl="0"/>
            <a:r>
              <a:rPr lang="fa-IR" sz="1600" dirty="0"/>
              <a:t>ریه</a:t>
            </a:r>
            <a:endParaRPr lang="en-US" sz="1600" dirty="0"/>
          </a:p>
          <a:p>
            <a:pPr lvl="0"/>
            <a:r>
              <a:rPr lang="fa-IR" sz="1600" dirty="0"/>
              <a:t>مکان های بد تعریف شده </a:t>
            </a:r>
            <a:endParaRPr lang="en-US" sz="1600" dirty="0"/>
          </a:p>
          <a:p>
            <a:endParaRPr lang="fa-IR" sz="1600" dirty="0"/>
          </a:p>
        </p:txBody>
      </p:sp>
      <p:sp>
        <p:nvSpPr>
          <p:cNvPr id="4" name="Footer Placeholder 3"/>
          <p:cNvSpPr>
            <a:spLocks noGrp="1"/>
          </p:cNvSpPr>
          <p:nvPr>
            <p:ph type="ftr" sz="quarter" idx="11"/>
          </p:nvPr>
        </p:nvSpPr>
        <p:spPr>
          <a:xfrm>
            <a:off x="7467600" y="6356350"/>
            <a:ext cx="31242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42</a:t>
            </a:fld>
            <a:endParaRPr lang="en-US" altLang="en-US">
              <a:latin typeface="Times New Roman" panose="02020603050405020304" pitchFamily="18" charset="0"/>
              <a:cs typeface="Arial" panose="020B0604020202020204" pitchFamily="34" charset="0"/>
            </a:endParaRPr>
          </a:p>
        </p:txBody>
      </p:sp>
      <p:sp>
        <p:nvSpPr>
          <p:cNvPr id="6" name="Rectangle 5"/>
          <p:cNvSpPr/>
          <p:nvPr/>
        </p:nvSpPr>
        <p:spPr>
          <a:xfrm>
            <a:off x="1905000" y="1676401"/>
            <a:ext cx="5410200" cy="1200329"/>
          </a:xfrm>
          <a:prstGeom prst="rect">
            <a:avLst/>
          </a:prstGeom>
        </p:spPr>
        <p:txBody>
          <a:bodyPr wrap="square">
            <a:spAutoFit/>
          </a:bodyPr>
          <a:lstStyle/>
          <a:p>
            <a:pPr algn="just" defTabSz="914400" rtl="1" eaLnBrk="0" fontAlgn="base" hangingPunct="0">
              <a:spcBef>
                <a:spcPct val="0"/>
              </a:spcBef>
              <a:spcAft>
                <a:spcPct val="0"/>
              </a:spcAft>
            </a:pPr>
            <a:r>
              <a:rPr lang="fa-IR" dirty="0">
                <a:solidFill>
                  <a:srgbClr val="FF0000"/>
                </a:solidFill>
                <a:latin typeface="Times New Roman" panose="02020603050405020304" pitchFamily="18" charset="0"/>
                <a:cs typeface="+mj-cs"/>
              </a:rPr>
              <a:t>اگر اولیه یا ثانويه بودن مکان گزارش نشده باشد، بجز در مورد مکان های رايج متاستاتیک، سایر مکان ها اولیه در نظر گرفته شده و مکان های رایج متاستاتیک بعنوان مکان ثانویه کدگذاری می شوند. (بجز فوت)</a:t>
            </a:r>
          </a:p>
        </p:txBody>
      </p:sp>
      <p:sp>
        <p:nvSpPr>
          <p:cNvPr id="147457" name="Rectangle 1"/>
          <p:cNvSpPr>
            <a:spLocks noChangeArrowheads="1"/>
          </p:cNvSpPr>
          <p:nvPr/>
        </p:nvSpPr>
        <p:spPr bwMode="auto">
          <a:xfrm>
            <a:off x="1981200" y="3182036"/>
            <a:ext cx="533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defTabSz="914400" rtl="1" fontAlgn="base">
              <a:spcBef>
                <a:spcPct val="0"/>
              </a:spcBef>
              <a:spcAft>
                <a:spcPct val="0"/>
              </a:spcAft>
              <a:tabLst>
                <a:tab pos="457200" algn="l"/>
              </a:tabLst>
            </a:pPr>
            <a:r>
              <a:rPr lang="fa-IR" dirty="0">
                <a:solidFill>
                  <a:srgbClr val="3366FF"/>
                </a:solidFill>
                <a:latin typeface="Times New Roman" panose="02020603050405020304" pitchFamily="18" charset="0"/>
                <a:cs typeface="+mj-cs"/>
              </a:rPr>
              <a:t>ریه زمانی ثانویه فرض می شود که با مکان هایی همراه باشد که در فهرست مکان های رایج متاستاتیک نیست.</a:t>
            </a:r>
          </a:p>
        </p:txBody>
      </p:sp>
      <p:sp>
        <p:nvSpPr>
          <p:cNvPr id="147458" name="Rectangle 2"/>
          <p:cNvSpPr>
            <a:spLocks noChangeArrowheads="1"/>
          </p:cNvSpPr>
          <p:nvPr/>
        </p:nvSpPr>
        <p:spPr bwMode="auto">
          <a:xfrm>
            <a:off x="1981200" y="4114800"/>
            <a:ext cx="52578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defTabSz="914400" rtl="1" fontAlgn="base">
              <a:spcBef>
                <a:spcPct val="0"/>
              </a:spcBef>
              <a:spcAft>
                <a:spcPct val="0"/>
              </a:spcAft>
              <a:tabLst>
                <a:tab pos="457200" algn="l"/>
              </a:tabLst>
            </a:pPr>
            <a:r>
              <a:rPr lang="fa-IR" dirty="0">
                <a:solidFill>
                  <a:srgbClr val="FF9900"/>
                </a:solidFill>
                <a:latin typeface="Times New Roman" panose="02020603050405020304" pitchFamily="18" charset="0"/>
                <a:cs typeface="+mj-cs"/>
              </a:rPr>
              <a:t>اگر ریه به تنهایی در عبارت تشخیصی گزارش شده باشد یا با مکان هایی همراه باشد که در این فهرست قرار دارد در این صورت ریه باید اولیه در نظر گرفته شود. </a:t>
            </a:r>
          </a:p>
        </p:txBody>
      </p:sp>
    </p:spTree>
    <p:extLst>
      <p:ext uri="{BB962C8B-B14F-4D97-AF65-F5344CB8AC3E}">
        <p14:creationId xmlns:p14="http://schemas.microsoft.com/office/powerpoint/2010/main" xmlns="" val="2134355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fa-IR" b="1" dirty="0">
                <a:solidFill>
                  <a:srgbClr val="3366FF"/>
                </a:solidFill>
                <a:cs typeface="B Mitra" pitchFamily="2" charset="-78"/>
              </a:rPr>
              <a:t>نئوپلاسم در دوران حاملگی</a:t>
            </a:r>
            <a:endParaRPr lang="fa-IR" dirty="0">
              <a:solidFill>
                <a:srgbClr val="3366FF"/>
              </a:solidFill>
            </a:endParaRPr>
          </a:p>
        </p:txBody>
      </p:sp>
      <p:sp>
        <p:nvSpPr>
          <p:cNvPr id="3" name="Content Placeholder 2"/>
          <p:cNvSpPr>
            <a:spLocks noGrp="1"/>
          </p:cNvSpPr>
          <p:nvPr>
            <p:ph idx="1"/>
          </p:nvPr>
        </p:nvSpPr>
        <p:spPr/>
        <p:txBody>
          <a:bodyPr/>
          <a:lstStyle/>
          <a:p>
            <a:r>
              <a:rPr lang="fa-IR" sz="2400" dirty="0">
                <a:cs typeface="B Mitra" pitchFamily="2" charset="-78"/>
              </a:rPr>
              <a:t>کدهای فصل 18همیشه اولویت دارد. </a:t>
            </a:r>
          </a:p>
          <a:p>
            <a:r>
              <a:rPr lang="fa-IR" sz="2400" dirty="0">
                <a:cs typeface="B Mitra" pitchFamily="2" charset="-78"/>
              </a:rPr>
              <a:t> کد نئوپلاسم نیز طبق قواعد گفته شده باید اختصاص یابد </a:t>
            </a:r>
          </a:p>
          <a:p>
            <a:r>
              <a:rPr lang="fa-IR" sz="2400" dirty="0">
                <a:cs typeface="B Mitra" pitchFamily="2" charset="-78"/>
              </a:rPr>
              <a:t>اگر دلیل اصلی مراجعه مادر، نئوپلاسم باشد، کدهای نئوپلاسم به عنوان کد اصلی انتخاب میشوند. </a:t>
            </a:r>
          </a:p>
          <a:p>
            <a:r>
              <a:rPr lang="fa-IR" sz="2400" dirty="0">
                <a:cs typeface="B Mitra" pitchFamily="2" charset="-78"/>
              </a:rPr>
              <a:t>وجود نئوپلاسم در زمان حاملگی با کدهای </a:t>
            </a:r>
            <a:r>
              <a:rPr lang="en-US" sz="2400" b="1" dirty="0"/>
              <a:t>JA84 </a:t>
            </a:r>
            <a:r>
              <a:rPr lang="fa-IR" sz="2400" b="1" dirty="0"/>
              <a:t> </a:t>
            </a:r>
            <a:r>
              <a:rPr lang="fa-IR" sz="2400" dirty="0">
                <a:cs typeface="B Mitra" pitchFamily="2" charset="-78"/>
              </a:rPr>
              <a:t>نشان داده می شود. </a:t>
            </a:r>
            <a:endParaRPr lang="en-US" sz="2400" dirty="0">
              <a:cs typeface="B Mitra" pitchFamily="2" charset="-78"/>
            </a:endParaRPr>
          </a:p>
          <a:p>
            <a:pPr algn="l" rtl="0"/>
            <a:r>
              <a:rPr lang="en-US" sz="2400" b="1" dirty="0"/>
              <a:t>JA84 </a:t>
            </a:r>
            <a:r>
              <a:rPr lang="en-US" sz="2400" dirty="0"/>
              <a:t>Maternal care for tumor</a:t>
            </a:r>
          </a:p>
          <a:p>
            <a:pPr algn="l" rtl="0"/>
            <a:endParaRPr lang="en-US" sz="2400" dirty="0">
              <a:cs typeface="B Mitra" pitchFamily="2" charset="-78"/>
            </a:endParaRPr>
          </a:p>
          <a:p>
            <a:r>
              <a:rPr lang="fa-IR" sz="2400" dirty="0">
                <a:cs typeface="B Mitra" pitchFamily="2" charset="-78"/>
              </a:rPr>
              <a:t>در صورتی که تومور باعث انسداد زایمان شده باشد از کد </a:t>
            </a:r>
            <a:r>
              <a:rPr lang="en-US" sz="2400" b="1" dirty="0"/>
              <a:t>JB05.5</a:t>
            </a:r>
            <a:r>
              <a:rPr lang="fa-IR" sz="2400" b="1" dirty="0"/>
              <a:t> </a:t>
            </a:r>
            <a:r>
              <a:rPr lang="fa-IR" sz="2400" dirty="0">
                <a:cs typeface="B Mitra" pitchFamily="2" charset="-78"/>
              </a:rPr>
              <a:t>استفاده می شود. </a:t>
            </a:r>
            <a:endParaRPr lang="fa-IR" sz="2000" dirty="0"/>
          </a:p>
        </p:txBody>
      </p:sp>
      <p:sp>
        <p:nvSpPr>
          <p:cNvPr id="4" name="Footer Placeholder 3"/>
          <p:cNvSpPr>
            <a:spLocks noGrp="1"/>
          </p:cNvSpPr>
          <p:nvPr>
            <p:ph type="ftr" sz="quarter" idx="11"/>
          </p:nvPr>
        </p:nvSpPr>
        <p:spPr>
          <a:xfrm>
            <a:off x="7391400" y="6356350"/>
            <a:ext cx="32004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43</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4292175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alpha val="1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577851"/>
            <a:ext cx="7772400" cy="773413"/>
          </a:xfrm>
          <a:solidFill>
            <a:schemeClr val="tx2">
              <a:lumMod val="20000"/>
              <a:lumOff val="80000"/>
            </a:schemeClr>
          </a:solidFill>
        </p:spPr>
        <p:txBody>
          <a:bodyPr rtlCol="1">
            <a:normAutofit/>
          </a:bodyPr>
          <a:lstStyle/>
          <a:p>
            <a:pPr eaLnBrk="1" fontAlgn="auto" hangingPunct="1">
              <a:spcAft>
                <a:spcPts val="0"/>
              </a:spcAft>
              <a:defRPr/>
            </a:pPr>
            <a:r>
              <a:rPr lang="fa-IR" sz="4000" dirty="0">
                <a:solidFill>
                  <a:schemeClr val="tx2">
                    <a:lumMod val="75000"/>
                  </a:schemeClr>
                </a:solidFill>
              </a:rPr>
              <a:t>فصل 3</a:t>
            </a:r>
            <a:endParaRPr lang="en-US" sz="4000" dirty="0">
              <a:solidFill>
                <a:schemeClr val="tx2">
                  <a:lumMod val="75000"/>
                </a:schemeClr>
              </a:solidFill>
            </a:endParaRPr>
          </a:p>
        </p:txBody>
      </p:sp>
      <p:sp>
        <p:nvSpPr>
          <p:cNvPr id="191491" name="Rectangle 3"/>
          <p:cNvSpPr>
            <a:spLocks noGrp="1" noChangeArrowheads="1"/>
          </p:cNvSpPr>
          <p:nvPr>
            <p:ph type="subTitle" idx="1"/>
          </p:nvPr>
        </p:nvSpPr>
        <p:spPr>
          <a:xfrm>
            <a:off x="2015359" y="2209800"/>
            <a:ext cx="8305800" cy="1752600"/>
          </a:xfrm>
        </p:spPr>
        <p:txBody>
          <a:bodyPr/>
          <a:lstStyle/>
          <a:p>
            <a:r>
              <a:rPr lang="en-US" dirty="0">
                <a:solidFill>
                  <a:schemeClr val="tx2">
                    <a:lumMod val="75000"/>
                  </a:schemeClr>
                </a:solidFill>
              </a:rPr>
              <a:t>03 Diseases of the blood or blood-forming organs</a:t>
            </a:r>
          </a:p>
          <a:p>
            <a:r>
              <a:rPr lang="en-US" altLang="en-US" sz="2800" dirty="0">
                <a:solidFill>
                  <a:schemeClr val="tx2">
                    <a:lumMod val="60000"/>
                    <a:lumOff val="40000"/>
                  </a:schemeClr>
                </a:solidFill>
              </a:rPr>
              <a:t>3A00 -3A9Z</a:t>
            </a:r>
            <a:endParaRPr lang="fa-IR" altLang="en-US" sz="2800" dirty="0">
              <a:solidFill>
                <a:schemeClr val="tx2">
                  <a:lumMod val="60000"/>
                  <a:lumOff val="40000"/>
                </a:schemeClr>
              </a:solidFill>
            </a:endParaRPr>
          </a:p>
          <a:p>
            <a:r>
              <a:rPr lang="fa-IR" altLang="en-US" sz="1800" dirty="0">
                <a:solidFill>
                  <a:schemeClr val="tx2">
                    <a:lumMod val="60000"/>
                    <a:lumOff val="40000"/>
                  </a:schemeClr>
                </a:solidFill>
                <a:cs typeface="+mj-cs"/>
              </a:rPr>
              <a:t>بيماري هاي خون و اندام های خون ساز</a:t>
            </a:r>
          </a:p>
        </p:txBody>
      </p:sp>
      <p:sp>
        <p:nvSpPr>
          <p:cNvPr id="3" name="AutoShape 2" descr="Image result for pathogenic organism"/>
          <p:cNvSpPr>
            <a:spLocks noChangeAspect="1" noChangeArrowheads="1"/>
          </p:cNvSpPr>
          <p:nvPr/>
        </p:nvSpPr>
        <p:spPr bwMode="auto">
          <a:xfrm>
            <a:off x="1679576" y="-1919288"/>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500792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3 در </a:t>
            </a:r>
            <a:r>
              <a:rPr lang="en-US" sz="2000" b="1" dirty="0">
                <a:solidFill>
                  <a:schemeClr val="tx2">
                    <a:lumMod val="75000"/>
                  </a:schemeClr>
                </a:solidFill>
              </a:rPr>
              <a:t>ICD11</a:t>
            </a: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790700" y="1066800"/>
            <a:ext cx="8610600" cy="685800"/>
          </a:xfrm>
        </p:spPr>
        <p:txBody>
          <a:bodyPr/>
          <a:lstStyle/>
          <a:p>
            <a:pPr algn="justLow">
              <a:lnSpc>
                <a:spcPct val="150000"/>
              </a:lnSpc>
              <a:spcAft>
                <a:spcPts val="0"/>
              </a:spcAft>
            </a:pP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فصل سوم </a:t>
            </a:r>
            <a:r>
              <a:rPr lang="en-US"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ICD-10</a:t>
            </a:r>
            <a:r>
              <a:rPr lang="ar-SA" sz="18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تحت عنوان بیماری­های خون و اندام­های خون­ساز و اختلالات سیستم ایمنی </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نام داشت،</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که این فصل در</a:t>
            </a:r>
            <a:r>
              <a:rPr lang="en-US"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ICD-11</a:t>
            </a:r>
            <a:r>
              <a:rPr lang="en-US" sz="1800" dirty="0">
                <a:solidFill>
                  <a:srgbClr val="212529"/>
                </a:solidFill>
                <a:latin typeface="B Nazanin" panose="00000400000000000000" pitchFamily="2" charset="-78"/>
                <a:ea typeface="Times New Roman" panose="02020603050405020304" pitchFamily="18" charset="0"/>
                <a:cs typeface="Traditional Arabic" panose="02020603050405020304" pitchFamily="18" charset="-78"/>
              </a:rPr>
              <a:t> </a:t>
            </a:r>
            <a:r>
              <a:rPr lang="fa-IR" sz="1800" dirty="0">
                <a:solidFill>
                  <a:srgbClr val="212529"/>
                </a:solidFill>
                <a:latin typeface="B Nazanin" panose="00000400000000000000" pitchFamily="2" charset="-78"/>
                <a:ea typeface="Times New Roman" panose="02020603050405020304" pitchFamily="18" charset="0"/>
                <a:cs typeface="Traditional Arabic" panose="02020603050405020304" pitchFamily="18"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به </a:t>
            </a:r>
            <a:r>
              <a:rPr lang="ar-SA" sz="2000" dirty="0">
                <a:solidFill>
                  <a:srgbClr val="C00000"/>
                </a:solidFill>
                <a:latin typeface="Times New Roman" panose="02020603050405020304" pitchFamily="18" charset="0"/>
                <a:ea typeface="Times New Roman" panose="02020603050405020304" pitchFamily="18" charset="0"/>
                <a:cs typeface="B Nazanin" panose="00000400000000000000" pitchFamily="2" charset="-78"/>
              </a:rPr>
              <a:t>دو فصل مجزا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تبدیل شده است: </a:t>
            </a:r>
            <a:endPar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a:lnSpc>
                <a:spcPct val="150000"/>
              </a:lnSpc>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فصل سوم «بیماری­های خون و اندام­های خون­ساز»</a:t>
            </a:r>
            <a:endPar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a:lnSpc>
                <a:spcPct val="150000"/>
              </a:lnSpc>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فصل چهارم «اختلالات سیستم ایمنی»</a:t>
            </a:r>
            <a:endPar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a:lnSpc>
                <a:spcPct val="150000"/>
              </a:lnSpc>
              <a:spcAft>
                <a:spcPts val="0"/>
              </a:spcAft>
              <a:buNone/>
            </a:pPr>
            <a:endParaRPr lang="en-US" sz="1200" dirty="0">
              <a:latin typeface="Times New Roman" panose="02020603050405020304" pitchFamily="18" charset="0"/>
              <a:ea typeface="Times New Roman" panose="02020603050405020304" pitchFamily="18" charset="0"/>
              <a:cs typeface="Traditional Arabic" panose="02020603050405020304" pitchFamily="18" charset="-78"/>
            </a:endParaRPr>
          </a:p>
        </p:txBody>
      </p:sp>
      <p:sp>
        <p:nvSpPr>
          <p:cNvPr id="9"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1790700" y="3441700"/>
            <a:ext cx="86106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Low" defTabSz="914400">
              <a:lnSpc>
                <a:spcPct val="150000"/>
              </a:lnSpc>
              <a:spcAft>
                <a:spcPts val="0"/>
              </a:spcAft>
            </a:pP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این فصل در </a:t>
            </a:r>
            <a:r>
              <a:rPr lang="en-US"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ICD-11</a:t>
            </a:r>
            <a:r>
              <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بر اساس دیدگاه بالینی به بیماری های خون و علت شناختی بیماری های خون و طحال، مورد سازماندهی مجدد قرار گرفته است. </a:t>
            </a:r>
            <a:endParaRPr lang="en-US"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xmlns="" val="1513127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3 در </a:t>
            </a:r>
            <a:r>
              <a:rPr lang="en-US" sz="2000" b="1" dirty="0">
                <a:solidFill>
                  <a:schemeClr val="tx2">
                    <a:lumMod val="75000"/>
                  </a:schemeClr>
                </a:solidFill>
              </a:rPr>
              <a:t>ICD11</a:t>
            </a:r>
            <a:endParaRPr lang="en-US" sz="2000" dirty="0">
              <a:solidFill>
                <a:schemeClr val="tx2">
                  <a:lumMod val="75000"/>
                </a:schemeClr>
              </a:solidFill>
            </a:endParaRP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790700" y="1066800"/>
            <a:ext cx="8610600" cy="685800"/>
          </a:xfrm>
        </p:spPr>
        <p:txBody>
          <a:bodyPr/>
          <a:lstStyle/>
          <a:p>
            <a:pPr marL="0" indent="0" algn="justLow">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1-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اختلالات خون در </a:t>
            </a:r>
            <a:r>
              <a:rPr lang="en-US"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ICD-10</a:t>
            </a:r>
            <a:r>
              <a:rPr lang="en-US" sz="1800" dirty="0">
                <a:solidFill>
                  <a:srgbClr val="212529"/>
                </a:solidFill>
                <a:latin typeface="B Nazanin" panose="00000400000000000000" pitchFamily="2" charset="-78"/>
                <a:ea typeface="Times New Roman" panose="02020603050405020304" pitchFamily="18" charset="0"/>
                <a:cs typeface="Traditional Arabic" panose="02020603050405020304" pitchFamily="18" charset="-78"/>
              </a:rPr>
              <a:t> </a:t>
            </a:r>
            <a:r>
              <a:rPr lang="fa-IR" sz="1800" dirty="0">
                <a:solidFill>
                  <a:srgbClr val="212529"/>
                </a:solidFill>
                <a:latin typeface="B Nazanin" panose="00000400000000000000" pitchFamily="2" charset="-78"/>
                <a:ea typeface="Times New Roman" panose="02020603050405020304" pitchFamily="18" charset="0"/>
                <a:cs typeface="Traditional Arabic" panose="02020603050405020304" pitchFamily="18"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شامل پنج بخش اصلی بود که در </a:t>
            </a:r>
            <a:r>
              <a:rPr lang="en-US"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ICD-11</a:t>
            </a:r>
            <a:r>
              <a:rPr lang="ar-SA" sz="18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در سه بخش اصلی مورد بازبینی قرار گرفته و طبقه­بندی شده­اند. </a:t>
            </a:r>
            <a:endPar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algn="justLow">
              <a:spcAft>
                <a:spcPts val="0"/>
              </a:spcAft>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انواع کم خونی ها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در </a:t>
            </a:r>
            <a:r>
              <a:rPr lang="en-US"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ICD-10</a:t>
            </a:r>
            <a:r>
              <a:rPr lang="fa-IR" sz="18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212529"/>
                </a:solidFill>
                <a:latin typeface="Times New Roman" panose="02020603050405020304" pitchFamily="18" charset="0"/>
                <a:cs typeface="B Nazanin" panose="00000400000000000000" pitchFamily="2" charset="-78"/>
              </a:rPr>
              <a:t>که شامل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گروه­های</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t>
            </a:r>
          </a:p>
          <a:p>
            <a:pPr marL="0" indent="0" algn="justLow">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«کم­خونی­های ناشی از تغذیه»</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fa-IR"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t>
            </a:r>
            <a:r>
              <a:rPr lang="en-US"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Nutritional </a:t>
            </a:r>
            <a:r>
              <a:rPr lang="en-US" sz="1600" dirty="0" err="1">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anaemias</a:t>
            </a:r>
            <a:r>
              <a:rPr lang="fa-IR"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t>
            </a:r>
          </a:p>
          <a:p>
            <a:pPr marL="0" indent="0" algn="justLow">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«کم­خونی­های هم</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و</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لتیک»</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fa-IR"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t>
            </a:r>
            <a:r>
              <a:rPr lang="en-US"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Haemolytic </a:t>
            </a:r>
            <a:r>
              <a:rPr lang="en-US" sz="1600" dirty="0" err="1">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anaemias</a:t>
            </a:r>
            <a:r>
              <a:rPr lang="fa-IR"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t>
            </a:r>
          </a:p>
          <a:p>
            <a:pPr marL="0" indent="0" algn="justLow">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«کم­خونی­های آپلاستیک» </a:t>
            </a:r>
            <a:r>
              <a:rPr lang="fa-IR"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t>
            </a:r>
            <a:r>
              <a:rPr lang="en-US"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Aplastic </a:t>
            </a:r>
            <a:r>
              <a:rPr lang="en-US" sz="1600" dirty="0" err="1">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anaemias</a:t>
            </a:r>
            <a:r>
              <a:rPr lang="fa-IR" sz="16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t>
            </a:r>
          </a:p>
          <a:p>
            <a:pPr marL="0" indent="0" algn="justLow">
              <a:spcAft>
                <a:spcPts val="0"/>
              </a:spcAft>
              <a:buNone/>
            </a:pPr>
            <a:r>
              <a:rPr lang="fa-IR" sz="18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بودند در</a:t>
            </a:r>
            <a:r>
              <a:rPr lang="en-US" sz="1600" dirty="0">
                <a:solidFill>
                  <a:srgbClr val="212529"/>
                </a:solidFill>
                <a:latin typeface="Times New Roman" panose="02020603050405020304" pitchFamily="18" charset="0"/>
                <a:cs typeface="B Nazanin" panose="00000400000000000000" pitchFamily="2" charset="-78"/>
              </a:rPr>
              <a:t>ICD-11 </a:t>
            </a:r>
            <a:r>
              <a:rPr lang="fa-IR" sz="2000" dirty="0">
                <a:solidFill>
                  <a:srgbClr val="212529"/>
                </a:solidFill>
                <a:latin typeface="Times New Roman" panose="02020603050405020304" pitchFamily="18" charset="0"/>
                <a:cs typeface="B Nazanin" panose="00000400000000000000" pitchFamily="2" charset="-78"/>
              </a:rPr>
              <a:t>تبدیل به یک گروه </a:t>
            </a:r>
            <a:r>
              <a:rPr lang="ar-SA" sz="2000" dirty="0">
                <a:solidFill>
                  <a:srgbClr val="212529"/>
                </a:solidFill>
                <a:latin typeface="Times New Roman" panose="02020603050405020304" pitchFamily="18" charset="0"/>
                <a:cs typeface="B Nazanin" panose="00000400000000000000" pitchFamily="2" charset="-78"/>
              </a:rPr>
              <a:t>گسترده </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با عنوان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کم­خونی­ها و اختلالات اریتروسیت</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با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دسته­بندی­های </a:t>
            </a:r>
            <a:r>
              <a:rPr lang="ar-SA" sz="2000" dirty="0">
                <a:solidFill>
                  <a:srgbClr val="C00000"/>
                </a:solidFill>
                <a:latin typeface="Times New Roman" panose="02020603050405020304" pitchFamily="18" charset="0"/>
                <a:ea typeface="Times New Roman" panose="02020603050405020304" pitchFamily="18" charset="0"/>
                <a:cs typeface="B Nazanin" panose="00000400000000000000" pitchFamily="2" charset="-78"/>
              </a:rPr>
              <a:t>اکتسابی و مادرزادی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شده </a:t>
            </a: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اند.</a:t>
            </a:r>
          </a:p>
          <a:p>
            <a:pPr marL="0" indent="0" algn="justLow">
              <a:spcAft>
                <a:spcPts val="0"/>
              </a:spcAft>
              <a:buNone/>
            </a:pPr>
            <a:endParaRPr lang="en-US" sz="1200" dirty="0">
              <a:latin typeface="Times New Roman" panose="02020603050405020304" pitchFamily="18" charset="0"/>
              <a:ea typeface="Times New Roman" panose="02020603050405020304" pitchFamily="18" charset="0"/>
              <a:cs typeface="Traditional Arabic" panose="02020603050405020304" pitchFamily="18" charset="-78"/>
            </a:endParaRPr>
          </a:p>
        </p:txBody>
      </p:sp>
      <p:sp>
        <p:nvSpPr>
          <p:cNvPr id="5" name="Slide Number Placeholder 4">
            <a:extLst>
              <a:ext uri="{FF2B5EF4-FFF2-40B4-BE49-F238E27FC236}">
                <a16:creationId xmlns:a16="http://schemas.microsoft.com/office/drawing/2014/main" xmlns="" id="{C5577467-D928-6437-06DE-34BBAEA0AD24}"/>
              </a:ext>
            </a:extLst>
          </p:cNvPr>
          <p:cNvSpPr>
            <a:spLocks noGrp="1"/>
          </p:cNvSpPr>
          <p:nvPr>
            <p:ph type="sldNum" sz="quarter" idx="12"/>
          </p:nvPr>
        </p:nvSpPr>
        <p:spPr/>
        <p:txBody>
          <a:bodyPr/>
          <a:lstStyle/>
          <a:p>
            <a:pPr defTabSz="914400" eaLnBrk="0" fontAlgn="base" hangingPunct="0">
              <a:spcBef>
                <a:spcPct val="0"/>
              </a:spcBef>
              <a:spcAft>
                <a:spcPct val="0"/>
              </a:spcAft>
              <a:defRPr/>
            </a:pPr>
            <a:fld id="{B5CEDAEE-4089-436D-B0A9-30488A25CECA}" type="slidenum">
              <a:rPr lang="fa-IR" altLang="en-US">
                <a:solidFill>
                  <a:prstClr val="black"/>
                </a:solidFill>
                <a:latin typeface="Times New Roman" panose="02020603050405020304" pitchFamily="18" charset="0"/>
                <a:cs typeface="Arial" panose="020B0604020202020204" pitchFamily="34" charset="0"/>
              </a:rPr>
              <a:pPr defTabSz="914400" eaLnBrk="0" fontAlgn="base" hangingPunct="0">
                <a:spcBef>
                  <a:spcPct val="0"/>
                </a:spcBef>
                <a:spcAft>
                  <a:spcPct val="0"/>
                </a:spcAft>
                <a:defRPr/>
              </a:pPr>
              <a:t>46</a:t>
            </a:fld>
            <a:endParaRPr lang="en-US" altLang="en-US">
              <a:solidFill>
                <a:prstClr val="black"/>
              </a:solidFill>
              <a:latin typeface="Times New Roman" panose="02020603050405020304" pitchFamily="18" charset="0"/>
              <a:cs typeface="Arial" panose="020B0604020202020204" pitchFamily="34" charset="0"/>
            </a:endParaRPr>
          </a:p>
        </p:txBody>
      </p:sp>
      <p:graphicFrame>
        <p:nvGraphicFramePr>
          <p:cNvPr id="6" name="Table 5">
            <a:extLst>
              <a:ext uri="{FF2B5EF4-FFF2-40B4-BE49-F238E27FC236}">
                <a16:creationId xmlns:a16="http://schemas.microsoft.com/office/drawing/2014/main" xmlns="" id="{5735C5E1-B904-493D-BA6C-E888770336CB}"/>
              </a:ext>
            </a:extLst>
          </p:cNvPr>
          <p:cNvGraphicFramePr>
            <a:graphicFrameLocks noGrp="1"/>
          </p:cNvGraphicFramePr>
          <p:nvPr>
            <p:extLst/>
          </p:nvPr>
        </p:nvGraphicFramePr>
        <p:xfrm>
          <a:off x="1638300" y="4275520"/>
          <a:ext cx="8915400" cy="2457449"/>
        </p:xfrm>
        <a:graphic>
          <a:graphicData uri="http://schemas.openxmlformats.org/drawingml/2006/table">
            <a:tbl>
              <a:tblPr firstRow="1" firstCol="1" bandRow="1"/>
              <a:tblGrid>
                <a:gridCol w="3886200">
                  <a:extLst>
                    <a:ext uri="{9D8B030D-6E8A-4147-A177-3AD203B41FA5}">
                      <a16:colId xmlns:a16="http://schemas.microsoft.com/office/drawing/2014/main" xmlns="" val="20000"/>
                    </a:ext>
                  </a:extLst>
                </a:gridCol>
                <a:gridCol w="5029200">
                  <a:extLst>
                    <a:ext uri="{9D8B030D-6E8A-4147-A177-3AD203B41FA5}">
                      <a16:colId xmlns:a16="http://schemas.microsoft.com/office/drawing/2014/main" xmlns="" val="20001"/>
                    </a:ext>
                  </a:extLst>
                </a:gridCol>
              </a:tblGrid>
              <a:tr h="315628">
                <a:tc>
                  <a:txBody>
                    <a:bodyPr/>
                    <a:lstStyle/>
                    <a:p>
                      <a:pPr algn="ctr" rtl="0">
                        <a:lnSpc>
                          <a:spcPct val="150000"/>
                        </a:lnSpc>
                        <a:spcAft>
                          <a:spcPts val="0"/>
                        </a:spcAft>
                      </a:pPr>
                      <a:r>
                        <a:rPr lang="en-US" sz="11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ICD-10 </a:t>
                      </a:r>
                      <a:r>
                        <a:rPr lang="ar-SA" sz="12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US" sz="11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ICD-11 </a:t>
                      </a:r>
                      <a:r>
                        <a:rPr lang="ar-SA" sz="1200" b="1"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 معادل در</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267986">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D50-D53 Nutritional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anaemias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Anaemias and other erythrocyte disorders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67986">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D55-D59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Haemolytic</a:t>
                      </a: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anaemias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Anaemias and other erythrocyte disorders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291399">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D60-D64 Aplastic and other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anaemias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Anaemias and other erythrocyte disorders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04800">
                <a:tc>
                  <a:txBody>
                    <a:bodyPr/>
                    <a:lstStyle/>
                    <a:p>
                      <a:pPr algn="justLow" rtl="0">
                        <a:lnSpc>
                          <a:spcPct val="150000"/>
                        </a:lnSpc>
                        <a:spcAft>
                          <a:spcPts val="0"/>
                        </a:spcAft>
                      </a:pPr>
                      <a:r>
                        <a:rPr lang="en-US" sz="10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D65-D69 Coagulation defects, purpura and other haemorrhagic conditions</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Coagulation defects, purpura and other haemorrhagic and related conditions</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533400">
                <a:tc>
                  <a:txBody>
                    <a:bodyPr/>
                    <a:lstStyle/>
                    <a:p>
                      <a:pPr algn="justLow" rtl="0">
                        <a:lnSpc>
                          <a:spcPct val="150000"/>
                        </a:lnSpc>
                        <a:spcAft>
                          <a:spcPts val="0"/>
                        </a:spcAft>
                      </a:pPr>
                      <a:r>
                        <a:rPr lang="en-US" sz="10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D70-D77 Other diseases of blood and blood-forming organs</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Concepts redistributed to one of the following groupings: Anaemias and other erythrocyte disorders Coagulation defects, purpura and other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haemorrhagic</a:t>
                      </a: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and related conditions or Diseases of spleen</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304800">
                <a:tc>
                  <a:txBody>
                    <a:bodyPr/>
                    <a:lstStyle/>
                    <a:p>
                      <a:pPr algn="justLow" rtl="0">
                        <a:lnSpc>
                          <a:spcPct val="150000"/>
                        </a:lnSpc>
                        <a:spcAft>
                          <a:spcPts val="0"/>
                        </a:spcAft>
                      </a:pPr>
                      <a:r>
                        <a:rPr lang="en-US" sz="10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D80-D89 Certain disorders involving the immune mechanism</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Move to Chapter 04 ‘Diseases of the immune system’</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sp>
        <p:nvSpPr>
          <p:cNvPr id="7" name="Rectangle 6">
            <a:extLst>
              <a:ext uri="{FF2B5EF4-FFF2-40B4-BE49-F238E27FC236}">
                <a16:creationId xmlns:a16="http://schemas.microsoft.com/office/drawing/2014/main" xmlns="" id="{BA524A53-9219-4E34-83FB-88250031E77E}"/>
              </a:ext>
            </a:extLst>
          </p:cNvPr>
          <p:cNvSpPr/>
          <p:nvPr/>
        </p:nvSpPr>
        <p:spPr>
          <a:xfrm>
            <a:off x="1638300" y="4602543"/>
            <a:ext cx="8915400" cy="8191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4" name="Oval 3">
            <a:extLst>
              <a:ext uri="{FF2B5EF4-FFF2-40B4-BE49-F238E27FC236}">
                <a16:creationId xmlns:a16="http://schemas.microsoft.com/office/drawing/2014/main" xmlns="" id="{638E6FE3-20FD-4851-83E0-42354568BD94}"/>
              </a:ext>
            </a:extLst>
          </p:cNvPr>
          <p:cNvSpPr/>
          <p:nvPr/>
        </p:nvSpPr>
        <p:spPr>
          <a:xfrm>
            <a:off x="1612900" y="4125086"/>
            <a:ext cx="457200" cy="445706"/>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1</a:t>
            </a:r>
            <a:endParaRPr lang="en-US" b="1" dirty="0">
              <a:solidFill>
                <a:prstClr val="black"/>
              </a:solidFill>
              <a:latin typeface="Times New Roman"/>
            </a:endParaRPr>
          </a:p>
        </p:txBody>
      </p:sp>
      <p:sp>
        <p:nvSpPr>
          <p:cNvPr id="11" name="Right Brace 10">
            <a:extLst>
              <a:ext uri="{FF2B5EF4-FFF2-40B4-BE49-F238E27FC236}">
                <a16:creationId xmlns:a16="http://schemas.microsoft.com/office/drawing/2014/main" xmlns="" id="{4FF887D5-10EB-4CCB-BF7C-F62172D8A8D6}"/>
              </a:ext>
            </a:extLst>
          </p:cNvPr>
          <p:cNvSpPr/>
          <p:nvPr/>
        </p:nvSpPr>
        <p:spPr>
          <a:xfrm>
            <a:off x="3962400" y="4673601"/>
            <a:ext cx="342900" cy="697293"/>
          </a:xfrm>
          <a:prstGeom prst="rightBrace">
            <a:avLst>
              <a:gd name="adj1" fmla="val 24999"/>
              <a:gd name="adj2" fmla="val 50000"/>
            </a:avLst>
          </a:prstGeom>
          <a:solidFill>
            <a:schemeClr val="bg1"/>
          </a:solid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0" fontAlgn="base" hangingPunct="0">
              <a:spcBef>
                <a:spcPct val="0"/>
              </a:spcBef>
              <a:spcAft>
                <a:spcPct val="0"/>
              </a:spcAft>
            </a:pPr>
            <a:endParaRPr lang="en-US">
              <a:solidFill>
                <a:prstClr val="black"/>
              </a:solidFill>
              <a:latin typeface="Times New Roman"/>
            </a:endParaRPr>
          </a:p>
        </p:txBody>
      </p:sp>
      <p:cxnSp>
        <p:nvCxnSpPr>
          <p:cNvPr id="13" name="Straight Arrow Connector 12">
            <a:extLst>
              <a:ext uri="{FF2B5EF4-FFF2-40B4-BE49-F238E27FC236}">
                <a16:creationId xmlns:a16="http://schemas.microsoft.com/office/drawing/2014/main" xmlns="" id="{EAD8ABED-8321-4643-8E3A-89BECACD66DC}"/>
              </a:ext>
            </a:extLst>
          </p:cNvPr>
          <p:cNvCxnSpPr/>
          <p:nvPr/>
        </p:nvCxnSpPr>
        <p:spPr>
          <a:xfrm>
            <a:off x="4381500" y="5016500"/>
            <a:ext cx="10668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16921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3 در </a:t>
            </a:r>
            <a:r>
              <a:rPr lang="en-US" sz="2000" b="1" dirty="0">
                <a:solidFill>
                  <a:schemeClr val="tx2">
                    <a:lumMod val="75000"/>
                  </a:schemeClr>
                </a:solidFill>
              </a:rPr>
              <a:t>ICD11</a:t>
            </a: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790700" y="1066800"/>
            <a:ext cx="8610600" cy="685800"/>
          </a:xfrm>
        </p:spPr>
        <p:txBody>
          <a:bodyPr/>
          <a:lstStyle/>
          <a:p>
            <a:pPr marL="0" indent="0" algn="justLow">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2-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خونریزی ها در یک گروه مجزا تحت عنوان«نقایص انعقادی، پورپورا یا سایر شرایط خونریزی دهده» قرار گرفته اند.</a:t>
            </a:r>
            <a:endPar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3- بیماری های ایمنی به فصل 4 منتقل شده است.</a:t>
            </a:r>
          </a:p>
          <a:p>
            <a:pPr marL="0" indent="0" algn="justLow">
              <a:spcAft>
                <a:spcPts val="0"/>
              </a:spcAft>
              <a:buNone/>
            </a:pPr>
            <a:endPar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p:txBody>
      </p:sp>
      <p:graphicFrame>
        <p:nvGraphicFramePr>
          <p:cNvPr id="6" name="Table 5"/>
          <p:cNvGraphicFramePr>
            <a:graphicFrameLocks noGrp="1"/>
          </p:cNvGraphicFramePr>
          <p:nvPr>
            <p:extLst/>
          </p:nvPr>
        </p:nvGraphicFramePr>
        <p:xfrm>
          <a:off x="1625600" y="2514601"/>
          <a:ext cx="8915400" cy="2457449"/>
        </p:xfrm>
        <a:graphic>
          <a:graphicData uri="http://schemas.openxmlformats.org/drawingml/2006/table">
            <a:tbl>
              <a:tblPr firstRow="1" firstCol="1" bandRow="1"/>
              <a:tblGrid>
                <a:gridCol w="3886200">
                  <a:extLst>
                    <a:ext uri="{9D8B030D-6E8A-4147-A177-3AD203B41FA5}">
                      <a16:colId xmlns:a16="http://schemas.microsoft.com/office/drawing/2014/main" xmlns="" val="20000"/>
                    </a:ext>
                  </a:extLst>
                </a:gridCol>
                <a:gridCol w="5029200">
                  <a:extLst>
                    <a:ext uri="{9D8B030D-6E8A-4147-A177-3AD203B41FA5}">
                      <a16:colId xmlns:a16="http://schemas.microsoft.com/office/drawing/2014/main" xmlns="" val="20001"/>
                    </a:ext>
                  </a:extLst>
                </a:gridCol>
              </a:tblGrid>
              <a:tr h="315628">
                <a:tc>
                  <a:txBody>
                    <a:bodyPr/>
                    <a:lstStyle/>
                    <a:p>
                      <a:pPr algn="ctr" rtl="0">
                        <a:lnSpc>
                          <a:spcPct val="150000"/>
                        </a:lnSpc>
                        <a:spcAft>
                          <a:spcPts val="0"/>
                        </a:spcAft>
                      </a:pPr>
                      <a:r>
                        <a:rPr lang="en-US" sz="11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ICD-10 </a:t>
                      </a:r>
                      <a:r>
                        <a:rPr lang="ar-SA" sz="12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US" sz="11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ICD-11 </a:t>
                      </a:r>
                      <a:r>
                        <a:rPr lang="ar-SA" sz="1200" b="1"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 معادل در</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267986">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D50-D53 Nutritional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anaemias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Anaemias and other erythrocyte disorders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67986">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D55-D59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Haemolytic</a:t>
                      </a: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anaemias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Anaemias and other erythrocyte disorders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291399">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D60-D64 Aplastic and other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anaemias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Anaemias and other erythrocyte disorders</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04800">
                <a:tc>
                  <a:txBody>
                    <a:bodyPr/>
                    <a:lstStyle/>
                    <a:p>
                      <a:pPr algn="justLow" rtl="0">
                        <a:lnSpc>
                          <a:spcPct val="150000"/>
                        </a:lnSpc>
                        <a:spcAft>
                          <a:spcPts val="0"/>
                        </a:spcAft>
                      </a:pPr>
                      <a:r>
                        <a:rPr lang="en-US" sz="10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D65-D69 Coagulation defects, purpura and other haemorrhagic conditions</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Coagulation defects, purpura and other haemorrhagic and related conditions</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533400">
                <a:tc>
                  <a:txBody>
                    <a:bodyPr/>
                    <a:lstStyle/>
                    <a:p>
                      <a:pPr algn="justLow" rtl="0">
                        <a:lnSpc>
                          <a:spcPct val="150000"/>
                        </a:lnSpc>
                        <a:spcAft>
                          <a:spcPts val="0"/>
                        </a:spcAft>
                      </a:pPr>
                      <a:r>
                        <a:rPr lang="en-US" sz="10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D70-D77 Other diseases of blood and blood-forming organs</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Concepts redistributed to one of the following groupings: Anaemias and other erythrocyte disorders Coagulation defects, purpura and other </a:t>
                      </a:r>
                      <a:r>
                        <a:rPr lang="en-US" sz="100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haemorrhagic</a:t>
                      </a: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and related conditions or Diseases of spleen</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304800">
                <a:tc>
                  <a:txBody>
                    <a:bodyPr/>
                    <a:lstStyle/>
                    <a:p>
                      <a:pPr algn="justLow" rtl="0">
                        <a:lnSpc>
                          <a:spcPct val="150000"/>
                        </a:lnSpc>
                        <a:spcAft>
                          <a:spcPts val="0"/>
                        </a:spcAft>
                      </a:pPr>
                      <a:r>
                        <a:rPr lang="en-US" sz="10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D80-D89 Certain disorders involving the immune mechanism</a:t>
                      </a:r>
                      <a:endParaRPr lang="en-US" sz="10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Low" rtl="0">
                        <a:lnSpc>
                          <a:spcPct val="150000"/>
                        </a:lnSpc>
                        <a:spcAft>
                          <a:spcPts val="0"/>
                        </a:spcAft>
                      </a:pPr>
                      <a:r>
                        <a:rPr lang="en-US" sz="1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Move to Chapter 04 ‘Diseases of the immune system’</a:t>
                      </a:r>
                      <a:endParaRPr lang="en-US" sz="10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sp>
        <p:nvSpPr>
          <p:cNvPr id="9" name="Rectangle 8">
            <a:extLst>
              <a:ext uri="{FF2B5EF4-FFF2-40B4-BE49-F238E27FC236}">
                <a16:creationId xmlns:a16="http://schemas.microsoft.com/office/drawing/2014/main" xmlns="" id="{627DCA47-58B5-4F8F-8659-DEC485DBC9AA}"/>
              </a:ext>
            </a:extLst>
          </p:cNvPr>
          <p:cNvSpPr/>
          <p:nvPr/>
        </p:nvSpPr>
        <p:spPr>
          <a:xfrm>
            <a:off x="1625600" y="4650391"/>
            <a:ext cx="8915400" cy="29429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ln>
                <a:solidFill>
                  <a:srgbClr val="00B050"/>
                </a:solidFill>
              </a:ln>
              <a:solidFill>
                <a:prstClr val="white"/>
              </a:solidFill>
              <a:latin typeface="Times New Roman"/>
            </a:endParaRPr>
          </a:p>
        </p:txBody>
      </p:sp>
      <p:sp>
        <p:nvSpPr>
          <p:cNvPr id="11" name="Rectangle 10">
            <a:extLst>
              <a:ext uri="{FF2B5EF4-FFF2-40B4-BE49-F238E27FC236}">
                <a16:creationId xmlns:a16="http://schemas.microsoft.com/office/drawing/2014/main" xmlns="" id="{CD0545AF-75A8-496A-BC17-59AF9227E571}"/>
              </a:ext>
            </a:extLst>
          </p:cNvPr>
          <p:cNvSpPr/>
          <p:nvPr/>
        </p:nvSpPr>
        <p:spPr>
          <a:xfrm>
            <a:off x="1625600" y="3660886"/>
            <a:ext cx="8915400" cy="294291"/>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2" name="Oval 11">
            <a:extLst>
              <a:ext uri="{FF2B5EF4-FFF2-40B4-BE49-F238E27FC236}">
                <a16:creationId xmlns:a16="http://schemas.microsoft.com/office/drawing/2014/main" xmlns="" id="{0FE12717-9AA6-4A6B-B2BD-90705FD75BAC}"/>
              </a:ext>
            </a:extLst>
          </p:cNvPr>
          <p:cNvSpPr/>
          <p:nvPr/>
        </p:nvSpPr>
        <p:spPr>
          <a:xfrm>
            <a:off x="1612900" y="3186494"/>
            <a:ext cx="457200" cy="445706"/>
          </a:xfrm>
          <a:prstGeom prst="ellips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2</a:t>
            </a:r>
            <a:endParaRPr lang="en-US" b="1" dirty="0">
              <a:solidFill>
                <a:prstClr val="black"/>
              </a:solidFill>
              <a:latin typeface="Times New Roman"/>
            </a:endParaRPr>
          </a:p>
        </p:txBody>
      </p:sp>
      <p:sp>
        <p:nvSpPr>
          <p:cNvPr id="13" name="Oval 12">
            <a:extLst>
              <a:ext uri="{FF2B5EF4-FFF2-40B4-BE49-F238E27FC236}">
                <a16:creationId xmlns:a16="http://schemas.microsoft.com/office/drawing/2014/main" xmlns="" id="{02876160-0D44-4AB0-BDBB-79DE24B8C0EC}"/>
              </a:ext>
            </a:extLst>
          </p:cNvPr>
          <p:cNvSpPr/>
          <p:nvPr/>
        </p:nvSpPr>
        <p:spPr>
          <a:xfrm>
            <a:off x="1612900" y="4165600"/>
            <a:ext cx="457200" cy="4457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3</a:t>
            </a:r>
            <a:endParaRPr lang="en-US" b="1" dirty="0">
              <a:solidFill>
                <a:prstClr val="black"/>
              </a:solidFill>
              <a:latin typeface="Times New Roman"/>
            </a:endParaRPr>
          </a:p>
        </p:txBody>
      </p:sp>
    </p:spTree>
    <p:extLst>
      <p:ext uri="{BB962C8B-B14F-4D97-AF65-F5344CB8AC3E}">
        <p14:creationId xmlns:p14="http://schemas.microsoft.com/office/powerpoint/2010/main" xmlns="" val="953446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60338"/>
            <a:ext cx="8229600" cy="639762"/>
          </a:xfrm>
          <a:solidFill>
            <a:schemeClr val="accent1">
              <a:lumMod val="20000"/>
              <a:lumOff val="80000"/>
            </a:schemeClr>
          </a:solidFill>
        </p:spPr>
        <p:txBody>
          <a:bodyPr/>
          <a:lstStyle/>
          <a:p>
            <a:r>
              <a:rPr lang="fa-IR" sz="2000" dirty="0">
                <a:solidFill>
                  <a:schemeClr val="tx2">
                    <a:lumMod val="75000"/>
                  </a:schemeClr>
                </a:solidFill>
              </a:rPr>
              <a:t>بلوک های فصل 3</a:t>
            </a:r>
            <a:r>
              <a:rPr lang="en-US" sz="2000" dirty="0">
                <a:solidFill>
                  <a:schemeClr val="tx2">
                    <a:lumMod val="75000"/>
                  </a:schemeClr>
                </a:solidFill>
              </a:rPr>
              <a:t> </a:t>
            </a:r>
            <a:r>
              <a:rPr lang="fa-IR" sz="2000" dirty="0">
                <a:solidFill>
                  <a:schemeClr val="tx2">
                    <a:lumMod val="75000"/>
                  </a:schemeClr>
                </a:solidFill>
              </a:rPr>
              <a:t>در </a:t>
            </a:r>
            <a:r>
              <a:rPr lang="en-US" sz="2000" b="1" dirty="0">
                <a:solidFill>
                  <a:schemeClr val="tx2">
                    <a:lumMod val="75000"/>
                  </a:schemeClr>
                </a:solidFill>
              </a:rPr>
              <a:t>ICD-11</a:t>
            </a:r>
            <a:endParaRPr lang="en-US" sz="2000" dirty="0">
              <a:solidFill>
                <a:schemeClr val="tx2">
                  <a:lumMod val="75000"/>
                </a:schemeClr>
              </a:solidFill>
            </a:endParaRPr>
          </a:p>
        </p:txBody>
      </p:sp>
      <p:sp>
        <p:nvSpPr>
          <p:cNvPr id="5" name="Slide Number Placeholder 4">
            <a:extLst>
              <a:ext uri="{FF2B5EF4-FFF2-40B4-BE49-F238E27FC236}">
                <a16:creationId xmlns:a16="http://schemas.microsoft.com/office/drawing/2014/main" xmlns="" id="{C5577467-D928-6437-06DE-34BBAEA0AD24}"/>
              </a:ext>
            </a:extLst>
          </p:cNvPr>
          <p:cNvSpPr>
            <a:spLocks noGrp="1"/>
          </p:cNvSpPr>
          <p:nvPr>
            <p:ph type="sldNum" sz="quarter" idx="12"/>
          </p:nvPr>
        </p:nvSpPr>
        <p:spPr/>
        <p:txBody>
          <a:bodyPr/>
          <a:lstStyle/>
          <a:p>
            <a:pPr defTabSz="914400" eaLnBrk="0" fontAlgn="base" hangingPunct="0">
              <a:spcBef>
                <a:spcPct val="0"/>
              </a:spcBef>
              <a:spcAft>
                <a:spcPct val="0"/>
              </a:spcAft>
              <a:defRPr/>
            </a:pPr>
            <a:fld id="{B5CEDAEE-4089-436D-B0A9-30488A25CECA}" type="slidenum">
              <a:rPr lang="fa-IR" altLang="en-US">
                <a:solidFill>
                  <a:prstClr val="black"/>
                </a:solidFill>
                <a:latin typeface="Times New Roman" panose="02020603050405020304" pitchFamily="18" charset="0"/>
                <a:cs typeface="Arial" panose="020B0604020202020204" pitchFamily="34" charset="0"/>
              </a:rPr>
              <a:pPr defTabSz="914400" eaLnBrk="0" fontAlgn="base" hangingPunct="0">
                <a:spcBef>
                  <a:spcPct val="0"/>
                </a:spcBef>
                <a:spcAft>
                  <a:spcPct val="0"/>
                </a:spcAft>
                <a:defRPr/>
              </a:pPr>
              <a:t>48</a:t>
            </a:fld>
            <a:endParaRPr lang="en-US" altLang="en-US">
              <a:solidFill>
                <a:prstClr val="black"/>
              </a:solidFill>
              <a:latin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752600" y="990601"/>
            <a:ext cx="8686800" cy="5791201"/>
          </a:xfrm>
          <a:prstGeom prst="rect">
            <a:avLst/>
          </a:prstGeom>
          <a:ln w="88900" cap="sq" cmpd="thickThin">
            <a:solidFill>
              <a:srgbClr val="000000"/>
            </a:solidFill>
            <a:prstDash val="solid"/>
            <a:miter lim="800000"/>
          </a:ln>
          <a:effectLst>
            <a:innerShdw blurRad="76200">
              <a:srgbClr val="000000"/>
            </a:innerShdw>
          </a:effectLst>
        </p:spPr>
      </p:pic>
      <p:sp>
        <p:nvSpPr>
          <p:cNvPr id="8" name="Rectangle 7"/>
          <p:cNvSpPr/>
          <p:nvPr/>
        </p:nvSpPr>
        <p:spPr>
          <a:xfrm>
            <a:off x="1991272" y="2262351"/>
            <a:ext cx="33528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1"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922578" y="3809343"/>
            <a:ext cx="473753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Low" defTabSz="914400">
              <a:spcAft>
                <a:spcPts val="0"/>
              </a:spcAft>
            </a:pP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نئوپ</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لا</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سم</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های بافت</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های خونساز و لنفوئیدی</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عمدتاً در فصل 2</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(نئوپ</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لاسم ها)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قرار دارند. </a:t>
            </a:r>
            <a:endPar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endParaRPr>
          </a:p>
          <a:p>
            <a:pPr algn="justLow" defTabSz="914400">
              <a:spcAft>
                <a:spcPts val="0"/>
              </a:spcAft>
            </a:pP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همچنین، ع</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لائم</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نشانه</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ها یا یافته</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های بالیني مربوط به خون یا اندام</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های خونساز یا سیستم ایمني عمدتاً در فصل 21 قرارگرفته</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اند</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a:t>
            </a:r>
            <a:endPar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12" name="Rectangle 11"/>
          <p:cNvSpPr/>
          <p:nvPr/>
        </p:nvSpPr>
        <p:spPr>
          <a:xfrm>
            <a:off x="1993900" y="2819400"/>
            <a:ext cx="3352800" cy="365124"/>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3"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715000" y="2208486"/>
            <a:ext cx="494511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Low" defTabSz="914400">
              <a:spcAft>
                <a:spcPts val="0"/>
              </a:spcAft>
            </a:pP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این فصل دارای سه بخش اصلي</a:t>
            </a:r>
            <a:r>
              <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(بلوک ها)</a:t>
            </a: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است:</a:t>
            </a:r>
            <a:endPar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1.کم خوني یا سایر اخت</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لا</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ل</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ا</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ت اریتروسیت</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ها</a:t>
            </a:r>
            <a:endPar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2</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نقص انعقادی، پورپورا یا سایر وضعیت</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های خونریزی دهنده یا مرتبط</a:t>
            </a:r>
            <a:endPar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3</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بیماری</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های طحال</a:t>
            </a:r>
          </a:p>
        </p:txBody>
      </p:sp>
    </p:spTree>
    <p:extLst>
      <p:ext uri="{BB962C8B-B14F-4D97-AF65-F5344CB8AC3E}">
        <p14:creationId xmlns:p14="http://schemas.microsoft.com/office/powerpoint/2010/main" xmlns="" val="992283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معیارهای تشکیل رده در  بلوک های فصل 3</a:t>
            </a:r>
            <a:r>
              <a:rPr lang="en-US" sz="2000" dirty="0">
                <a:solidFill>
                  <a:schemeClr val="tx2">
                    <a:lumMod val="75000"/>
                  </a:schemeClr>
                </a:solidFill>
              </a:rPr>
              <a:t> </a:t>
            </a:r>
            <a:r>
              <a:rPr lang="fa-IR" sz="2000" dirty="0">
                <a:solidFill>
                  <a:schemeClr val="tx2">
                    <a:lumMod val="75000"/>
                  </a:schemeClr>
                </a:solidFill>
              </a:rPr>
              <a:t>(</a:t>
            </a:r>
            <a:r>
              <a:rPr lang="en-US" sz="2000" b="1" dirty="0">
                <a:solidFill>
                  <a:schemeClr val="tx2">
                    <a:lumMod val="75000"/>
                  </a:schemeClr>
                </a:solidFill>
              </a:rPr>
              <a:t>ICD-11</a:t>
            </a:r>
            <a:r>
              <a:rPr lang="fa-IR" sz="2000" dirty="0">
                <a:solidFill>
                  <a:schemeClr val="tx2">
                    <a:lumMod val="75000"/>
                  </a:schemeClr>
                </a:solidFill>
              </a:rPr>
              <a:t>)</a:t>
            </a:r>
            <a:endParaRPr lang="en-US" sz="2000" b="1" dirty="0">
              <a:solidFill>
                <a:schemeClr val="tx2">
                  <a:lumMod val="75000"/>
                </a:schemeClr>
              </a:solidFill>
            </a:endParaRPr>
          </a:p>
        </p:txBody>
      </p:sp>
      <p:sp>
        <p:nvSpPr>
          <p:cNvPr id="10"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930900" y="2324100"/>
            <a:ext cx="4267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Low" defTabSz="914400">
              <a:spcAft>
                <a:spcPts val="0"/>
              </a:spcAft>
              <a:buNone/>
            </a:pPr>
            <a:r>
              <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1:</a:t>
            </a:r>
            <a:r>
              <a:rPr lang="fa-IR"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کم خوني</a:t>
            </a:r>
            <a:r>
              <a:rPr lang="fa-IR"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ها و اخت</a:t>
            </a:r>
            <a:r>
              <a:rPr lang="fa-IR"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لالا</a:t>
            </a:r>
            <a:r>
              <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ت انعقادی</a:t>
            </a:r>
            <a:endParaRPr lang="fa-IR"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spcAft>
                <a:spcPts val="0"/>
              </a:spcAft>
              <a:buNone/>
            </a:pPr>
            <a:r>
              <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2: گروه کلي نوع بیماری/اخت</a:t>
            </a:r>
            <a:r>
              <a:rPr lang="fa-IR"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لال </a:t>
            </a:r>
          </a:p>
          <a:p>
            <a:pPr marL="0" indent="0" algn="justLow" defTabSz="914400">
              <a:spcAft>
                <a:spcPts val="0"/>
              </a:spcAft>
              <a:buNone/>
            </a:pPr>
            <a:r>
              <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3:</a:t>
            </a:r>
            <a:r>
              <a:rPr lang="fa-IR"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مادرزادی یا اکتسابي بودن</a:t>
            </a:r>
          </a:p>
          <a:p>
            <a:pPr marL="0" indent="0" algn="justLow" defTabSz="914400">
              <a:spcAft>
                <a:spcPts val="0"/>
              </a:spcAft>
              <a:buNone/>
            </a:pPr>
            <a:r>
              <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4:</a:t>
            </a:r>
            <a:r>
              <a:rPr lang="fa-IR"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جزییات بیشتر در مورد نوع بیماری/اخت</a:t>
            </a:r>
            <a:r>
              <a:rPr lang="fa-IR"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لال</a:t>
            </a:r>
            <a:endParaRPr lang="ar-SA" sz="18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14"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930900" y="4324350"/>
            <a:ext cx="4267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Low" defTabSz="914400">
              <a:spcAft>
                <a:spcPts val="0"/>
              </a:spcAft>
              <a:buNone/>
            </a:pPr>
            <a:r>
              <a:rPr lang="ar-SA"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1:</a:t>
            </a:r>
            <a:r>
              <a:rPr lang="fa-IR"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بیماری</a:t>
            </a:r>
            <a:r>
              <a:rPr lang="fa-IR"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های طحال</a:t>
            </a:r>
          </a:p>
          <a:p>
            <a:pPr marL="0" indent="0" algn="justLow" defTabSz="914400">
              <a:spcAft>
                <a:spcPts val="0"/>
              </a:spcAft>
              <a:buNone/>
            </a:pPr>
            <a:r>
              <a:rPr lang="ar-SA"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2:</a:t>
            </a:r>
            <a:r>
              <a:rPr lang="fa-IR"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مادرزادی یا اکتسابي بودن</a:t>
            </a:r>
          </a:p>
          <a:p>
            <a:pPr marL="0" indent="0" algn="justLow" defTabSz="914400">
              <a:spcAft>
                <a:spcPts val="0"/>
              </a:spcAft>
              <a:buNone/>
            </a:pPr>
            <a:r>
              <a:rPr lang="ar-SA"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3:</a:t>
            </a:r>
            <a:r>
              <a:rPr lang="fa-IR"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نوع خاص بیماری/اخت</a:t>
            </a:r>
            <a:r>
              <a:rPr lang="fa-IR"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لا</a:t>
            </a:r>
            <a:r>
              <a:rPr lang="ar-SA" sz="18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ل</a:t>
            </a:r>
          </a:p>
        </p:txBody>
      </p:sp>
      <p:sp>
        <p:nvSpPr>
          <p:cNvPr id="11" name="Content Placeholder 2">
            <a:extLst>
              <a:ext uri="{FF2B5EF4-FFF2-40B4-BE49-F238E27FC236}">
                <a16:creationId xmlns:a16="http://schemas.microsoft.com/office/drawing/2014/main" xmlns="" id="{56ABAD37-44C7-4F1E-9785-6C941EA65E9D}"/>
              </a:ext>
            </a:extLst>
          </p:cNvPr>
          <p:cNvSpPr txBox="1">
            <a:spLocks/>
          </p:cNvSpPr>
          <p:nvPr/>
        </p:nvSpPr>
        <p:spPr bwMode="auto">
          <a:xfrm>
            <a:off x="1905000" y="1143000"/>
            <a:ext cx="82296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Low" defTabSz="914400" rtl="0">
              <a:lnSpc>
                <a:spcPct val="150000"/>
              </a:lnSpc>
              <a:spcAft>
                <a:spcPts val="0"/>
              </a:spcAft>
            </a:pPr>
            <a:r>
              <a:rPr lang="en-US" sz="2000" dirty="0">
                <a:solidFill>
                  <a:srgbClr val="1F497D">
                    <a:lumMod val="75000"/>
                  </a:srgbClr>
                </a:solidFill>
                <a:latin typeface="Times New Roman" panose="02020603050405020304" pitchFamily="18" charset="0"/>
                <a:ea typeface="Times New Roman" panose="02020603050405020304" pitchFamily="18" charset="0"/>
                <a:cs typeface="B Nazanin" panose="00000400000000000000" pitchFamily="2" charset="-78"/>
              </a:rPr>
              <a:t>Anaemias or other erythrocyte disorders</a:t>
            </a:r>
            <a:endParaRPr lang="fa-IR" sz="2000" dirty="0">
              <a:solidFill>
                <a:srgbClr val="1F497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algn="justLow" defTabSz="914400" rtl="0">
              <a:lnSpc>
                <a:spcPct val="150000"/>
              </a:lnSpc>
              <a:spcAft>
                <a:spcPts val="0"/>
              </a:spcAft>
            </a:pPr>
            <a:r>
              <a:rPr lang="en-US" sz="2000" dirty="0">
                <a:solidFill>
                  <a:srgbClr val="1F497D">
                    <a:lumMod val="75000"/>
                  </a:srgbClr>
                </a:solidFill>
                <a:latin typeface="Times New Roman" panose="02020603050405020304" pitchFamily="18" charset="0"/>
                <a:ea typeface="Times New Roman" panose="02020603050405020304" pitchFamily="18" charset="0"/>
                <a:cs typeface="B Nazanin" panose="00000400000000000000" pitchFamily="2" charset="-78"/>
              </a:rPr>
              <a:t>Coagulation defects, purpura or other </a:t>
            </a:r>
            <a:r>
              <a:rPr lang="en-US" sz="2000" dirty="0" err="1">
                <a:solidFill>
                  <a:srgbClr val="1F497D">
                    <a:lumMod val="75000"/>
                  </a:srgbClr>
                </a:solidFill>
                <a:latin typeface="Times New Roman" panose="02020603050405020304" pitchFamily="18" charset="0"/>
                <a:ea typeface="Times New Roman" panose="02020603050405020304" pitchFamily="18" charset="0"/>
                <a:cs typeface="B Nazanin" panose="00000400000000000000" pitchFamily="2" charset="-78"/>
              </a:rPr>
              <a:t>haemorrhagic</a:t>
            </a:r>
            <a:r>
              <a:rPr lang="en-US" sz="2000" dirty="0">
                <a:solidFill>
                  <a:srgbClr val="1F497D">
                    <a:lumMod val="75000"/>
                  </a:srgbClr>
                </a:solidFill>
                <a:latin typeface="Times New Roman" panose="02020603050405020304" pitchFamily="18" charset="0"/>
                <a:ea typeface="Times New Roman" panose="02020603050405020304" pitchFamily="18" charset="0"/>
                <a:cs typeface="B Nazanin" panose="00000400000000000000" pitchFamily="2" charset="-78"/>
              </a:rPr>
              <a:t> or related conditions</a:t>
            </a:r>
          </a:p>
          <a:p>
            <a:pPr algn="justLow" defTabSz="914400" rtl="0">
              <a:lnSpc>
                <a:spcPct val="150000"/>
              </a:lnSpc>
              <a:spcAft>
                <a:spcPts val="0"/>
              </a:spcAft>
            </a:pPr>
            <a:endParaRPr lang="en-US" sz="2000" dirty="0">
              <a:solidFill>
                <a:srgbClr val="1F497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13" name="Content Placeholder 2">
            <a:extLst>
              <a:ext uri="{FF2B5EF4-FFF2-40B4-BE49-F238E27FC236}">
                <a16:creationId xmlns:a16="http://schemas.microsoft.com/office/drawing/2014/main" xmlns="" id="{FF77A29D-C7DA-4128-9862-5A1FF2051110}"/>
              </a:ext>
            </a:extLst>
          </p:cNvPr>
          <p:cNvSpPr txBox="1">
            <a:spLocks/>
          </p:cNvSpPr>
          <p:nvPr/>
        </p:nvSpPr>
        <p:spPr bwMode="auto">
          <a:xfrm>
            <a:off x="1981200" y="3806825"/>
            <a:ext cx="8305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Low" defTabSz="914400" rtl="0">
              <a:spcAft>
                <a:spcPts val="0"/>
              </a:spcAft>
            </a:pPr>
            <a:r>
              <a:rPr lang="en-US" sz="2000" dirty="0">
                <a:solidFill>
                  <a:srgbClr val="9BBB59">
                    <a:lumMod val="75000"/>
                  </a:srgbClr>
                </a:solidFill>
                <a:latin typeface="Times New Roman" panose="02020603050405020304" pitchFamily="18" charset="0"/>
                <a:ea typeface="Times New Roman" panose="02020603050405020304" pitchFamily="18" charset="0"/>
                <a:cs typeface="B Nazanin" panose="00000400000000000000" pitchFamily="2" charset="-78"/>
              </a:rPr>
              <a:t>Diseases of spleen</a:t>
            </a:r>
          </a:p>
        </p:txBody>
      </p:sp>
    </p:spTree>
    <p:extLst>
      <p:ext uri="{BB962C8B-B14F-4D97-AF65-F5344CB8AC3E}">
        <p14:creationId xmlns:p14="http://schemas.microsoft.com/office/powerpoint/2010/main" xmlns="" val="180713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a:defRPr/>
            </a:pPr>
            <a:r>
              <a:rPr lang="en-US" sz="3000" dirty="0"/>
              <a:t>Gastroenteritis or colitis of infectious origin (1A00‑1A40.Z)</a:t>
            </a:r>
          </a:p>
        </p:txBody>
      </p:sp>
      <p:sp>
        <p:nvSpPr>
          <p:cNvPr id="209923" name="Content Placeholder 2"/>
          <p:cNvSpPr>
            <a:spLocks noGrp="1"/>
          </p:cNvSpPr>
          <p:nvPr>
            <p:ph idx="1"/>
          </p:nvPr>
        </p:nvSpPr>
        <p:spPr/>
        <p:txBody>
          <a:bodyPr/>
          <a:lstStyle/>
          <a:p>
            <a:r>
              <a:rPr lang="fa-IR" altLang="en-US" sz="2400" dirty="0"/>
              <a:t>بیماری های عفونی روده ای ناشی از باکتری ها مثل ، مثل وبا، سالمونلا، شیگلا، حصبه، شبه حصبه، </a:t>
            </a:r>
            <a:r>
              <a:rPr lang="en-US" altLang="en-US" sz="2400" dirty="0"/>
              <a:t>Escherichia coli</a:t>
            </a:r>
            <a:r>
              <a:rPr lang="fa-IR" altLang="en-US" sz="2400" dirty="0"/>
              <a:t>، عفونت های باکتریایی ناشی از غذاها مثل بوتلیسم، عفونت های روده ای ویروسی مثل </a:t>
            </a:r>
            <a:r>
              <a:rPr lang="en-US" sz="2400" dirty="0" err="1"/>
              <a:t>Astrovirus</a:t>
            </a:r>
            <a:r>
              <a:rPr lang="en-US" sz="2400" dirty="0"/>
              <a:t>  </a:t>
            </a:r>
            <a:r>
              <a:rPr lang="fa-IR" sz="2400" dirty="0"/>
              <a:t>،  و عفونت های رودی به دلیل پروتوزوا مثل </a:t>
            </a:r>
            <a:r>
              <a:rPr lang="en-US" sz="2400" dirty="0"/>
              <a:t>Giardiasis    </a:t>
            </a:r>
            <a:r>
              <a:rPr lang="fa-IR" altLang="en-US" sz="2400" dirty="0"/>
              <a:t> در این بلوک قرار می گیرند.</a:t>
            </a:r>
          </a:p>
          <a:p>
            <a:pPr algn="l" rtl="0"/>
            <a:r>
              <a:rPr lang="en-US" altLang="en-US" sz="2400" dirty="0"/>
              <a:t>	Bacterial intestinal infections  </a:t>
            </a:r>
          </a:p>
          <a:p>
            <a:pPr algn="l" rtl="0"/>
            <a:r>
              <a:rPr lang="en-US" altLang="en-US" sz="2400" dirty="0"/>
              <a:t>	Bacterial foodborne intoxications  </a:t>
            </a:r>
          </a:p>
          <a:p>
            <a:pPr algn="l" rtl="0"/>
            <a:r>
              <a:rPr lang="en-US" altLang="en-US" sz="2400" dirty="0"/>
              <a:t>	Viral intestinal infections  </a:t>
            </a:r>
          </a:p>
          <a:p>
            <a:pPr algn="l" rtl="0"/>
            <a:r>
              <a:rPr lang="en-US" altLang="en-US" sz="2400" dirty="0"/>
              <a:t>	Protozoal intestinal infections</a:t>
            </a: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5</a:t>
            </a:fld>
            <a:endParaRPr lang="en-US" altLang="en-US" sz="1200">
              <a:solidFill>
                <a:srgbClr val="898989"/>
              </a:solidFill>
              <a:cs typeface="Arial" panose="020B0604020202020204" pitchFamily="34" charset="0"/>
            </a:endParaRPr>
          </a:p>
        </p:txBody>
      </p:sp>
    </p:spTree>
    <p:extLst>
      <p:ext uri="{BB962C8B-B14F-4D97-AF65-F5344CB8AC3E}">
        <p14:creationId xmlns:p14="http://schemas.microsoft.com/office/powerpoint/2010/main" xmlns="" val="2114156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61912"/>
            <a:ext cx="8229600" cy="639762"/>
          </a:xfrm>
          <a:solidFill>
            <a:schemeClr val="accent1">
              <a:lumMod val="20000"/>
              <a:lumOff val="80000"/>
            </a:schemeClr>
          </a:solidFill>
        </p:spPr>
        <p:txBody>
          <a:bodyPr/>
          <a:lstStyle/>
          <a:p>
            <a:r>
              <a:rPr lang="fa-IR" sz="2000" dirty="0">
                <a:solidFill>
                  <a:schemeClr val="tx2">
                    <a:lumMod val="75000"/>
                  </a:schemeClr>
                </a:solidFill>
              </a:rPr>
              <a:t>مثال 7</a:t>
            </a:r>
            <a:endParaRPr lang="en-US" sz="2000" dirty="0">
              <a:solidFill>
                <a:schemeClr val="tx2">
                  <a:lumMod val="75000"/>
                </a:schemeClr>
              </a:solidFill>
            </a:endParaRPr>
          </a:p>
        </p:txBody>
      </p:sp>
      <p:sp>
        <p:nvSpPr>
          <p:cNvPr id="10"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752600" y="990600"/>
            <a:ext cx="8610600" cy="2362200"/>
          </a:xfrm>
        </p:spPr>
        <p:txBody>
          <a:bodyPr/>
          <a:lstStyle/>
          <a:p>
            <a:pPr marL="0" indent="0">
              <a:lnSpc>
                <a:spcPct val="150000"/>
              </a:lnSpc>
              <a:buNone/>
            </a:pPr>
            <a:r>
              <a:rPr lang="fa-IR" sz="2000" dirty="0"/>
              <a:t>بیمار آقایی است که توسط پزشک عمومی با علایم</a:t>
            </a:r>
            <a:r>
              <a:rPr lang="en-US" sz="2000" dirty="0"/>
              <a:t> </a:t>
            </a:r>
            <a:r>
              <a:rPr lang="fa-IR" sz="2000" dirty="0"/>
              <a:t> شروع کبودی، افت فشارخون و گیجی به بیمارستان ارجاع داده شده است. برای بیمار اختلال انعقادی منتشره </a:t>
            </a:r>
            <a:r>
              <a:rPr lang="fa-IR" sz="1800" dirty="0"/>
              <a:t>(</a:t>
            </a:r>
            <a:r>
              <a:rPr lang="en-US" sz="1800" dirty="0"/>
              <a:t>DIC</a:t>
            </a:r>
            <a:r>
              <a:rPr lang="fa-IR" sz="1800" dirty="0"/>
              <a:t>) </a:t>
            </a:r>
            <a:r>
              <a:rPr lang="fa-IR" sz="2000" dirty="0"/>
              <a:t>تشخیص داده شد و درمان مناسب انجام شد. بیمار با حال عمومی خوب از بیمارستان مرخص شد.    </a:t>
            </a:r>
          </a:p>
          <a:p>
            <a:pPr marL="0" indent="0" algn="l" rtl="0">
              <a:lnSpc>
                <a:spcPct val="150000"/>
              </a:lnSpc>
              <a:buNone/>
            </a:pPr>
            <a:r>
              <a:rPr lang="fa-IR" sz="1800" dirty="0"/>
              <a:t> </a:t>
            </a:r>
            <a:r>
              <a:rPr lang="en-US" altLang="en-US" sz="1800" dirty="0"/>
              <a:t>3B20: Disseminated Intravascular Coagulation </a:t>
            </a:r>
            <a:endParaRPr lang="en-US" sz="2400" dirty="0"/>
          </a:p>
        </p:txBody>
      </p:sp>
    </p:spTree>
    <p:extLst>
      <p:ext uri="{BB962C8B-B14F-4D97-AF65-F5344CB8AC3E}">
        <p14:creationId xmlns:p14="http://schemas.microsoft.com/office/powerpoint/2010/main" xmlns="" val="1157120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1A46EE0-77A3-4240-AEB6-4D3573407CF1}"/>
              </a:ext>
            </a:extLst>
          </p:cNvPr>
          <p:cNvPicPr>
            <a:picLocks noChangeAspect="1"/>
          </p:cNvPicPr>
          <p:nvPr/>
        </p:nvPicPr>
        <p:blipFill>
          <a:blip r:embed="rId2"/>
          <a:stretch>
            <a:fillRect/>
          </a:stretch>
        </p:blipFill>
        <p:spPr>
          <a:xfrm>
            <a:off x="1524000" y="0"/>
            <a:ext cx="9144000" cy="6858000"/>
          </a:xfrm>
          <a:prstGeom prst="rect">
            <a:avLst/>
          </a:prstGeom>
        </p:spPr>
      </p:pic>
      <p:sp>
        <p:nvSpPr>
          <p:cNvPr id="11" name="Rectangle 10"/>
          <p:cNvSpPr/>
          <p:nvPr/>
        </p:nvSpPr>
        <p:spPr>
          <a:xfrm>
            <a:off x="1600200" y="520700"/>
            <a:ext cx="1981200" cy="292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2" name="Rectangle 11"/>
          <p:cNvSpPr/>
          <p:nvPr/>
        </p:nvSpPr>
        <p:spPr>
          <a:xfrm>
            <a:off x="1600200" y="1714728"/>
            <a:ext cx="2362200" cy="1902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grpSp>
        <p:nvGrpSpPr>
          <p:cNvPr id="13" name="Group 12"/>
          <p:cNvGrpSpPr/>
          <p:nvPr/>
        </p:nvGrpSpPr>
        <p:grpSpPr>
          <a:xfrm>
            <a:off x="7772400" y="4876800"/>
            <a:ext cx="2590800" cy="533400"/>
            <a:chOff x="5791200" y="4572000"/>
            <a:chExt cx="2590800" cy="533400"/>
          </a:xfrm>
        </p:grpSpPr>
        <p:sp>
          <p:nvSpPr>
            <p:cNvPr id="14" name="Rectangle 13"/>
            <p:cNvSpPr/>
            <p:nvPr/>
          </p:nvSpPr>
          <p:spPr>
            <a:xfrm>
              <a:off x="5791200" y="4572000"/>
              <a:ext cx="25908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5" name="TextBox 14"/>
            <p:cNvSpPr txBox="1"/>
            <p:nvPr/>
          </p:nvSpPr>
          <p:spPr>
            <a:xfrm>
              <a:off x="6019800" y="4599958"/>
              <a:ext cx="2286000" cy="369332"/>
            </a:xfrm>
            <a:prstGeom prst="rect">
              <a:avLst/>
            </a:prstGeom>
            <a:noFill/>
          </p:spPr>
          <p:txBody>
            <a:bodyPr wrap="square" rtlCol="0">
              <a:spAutoFit/>
            </a:bodyPr>
            <a:lstStyle/>
            <a:p>
              <a:pPr defTabSz="914400" eaLnBrk="0" fontAlgn="base" hangingPunct="0">
                <a:spcBef>
                  <a:spcPct val="0"/>
                </a:spcBef>
                <a:spcAft>
                  <a:spcPct val="0"/>
                </a:spcAft>
              </a:pPr>
              <a:r>
                <a:rPr lang="en-US" b="1" dirty="0">
                  <a:solidFill>
                    <a:srgbClr val="C00000"/>
                  </a:solidFill>
                  <a:latin typeface="Times New Roman" panose="02020603050405020304" pitchFamily="18" charset="0"/>
                  <a:cs typeface="Arial" panose="020B0604020202020204" pitchFamily="34" charset="0"/>
                </a:rPr>
                <a:t>No </a:t>
              </a:r>
              <a:r>
                <a:rPr lang="en-US" b="1" dirty="0" err="1">
                  <a:solidFill>
                    <a:srgbClr val="C00000"/>
                  </a:solidFill>
                  <a:latin typeface="Times New Roman" panose="02020603050405020304" pitchFamily="18" charset="0"/>
                  <a:cs typeface="Arial" panose="020B0604020202020204" pitchFamily="34" charset="0"/>
                </a:rPr>
                <a:t>postcoordination</a:t>
              </a:r>
              <a:endParaRPr lang="en-US" b="1" dirty="0">
                <a:solidFill>
                  <a:srgbClr val="C00000"/>
                </a:solidFill>
                <a:latin typeface="Times New Roman" panose="02020603050405020304" pitchFamily="18" charset="0"/>
                <a:cs typeface="Arial" panose="020B0604020202020204" pitchFamily="34" charset="0"/>
              </a:endParaRPr>
            </a:p>
          </p:txBody>
        </p:sp>
      </p:grpSp>
      <p:sp>
        <p:nvSpPr>
          <p:cNvPr id="16" name="Rectangle 15">
            <a:extLst>
              <a:ext uri="{FF2B5EF4-FFF2-40B4-BE49-F238E27FC236}">
                <a16:creationId xmlns:a16="http://schemas.microsoft.com/office/drawing/2014/main" xmlns="" id="{A7E40C6F-0039-412E-A87C-827FC5A1FA37}"/>
              </a:ext>
            </a:extLst>
          </p:cNvPr>
          <p:cNvSpPr/>
          <p:nvPr/>
        </p:nvSpPr>
        <p:spPr>
          <a:xfrm>
            <a:off x="1536700" y="3657827"/>
            <a:ext cx="2654300" cy="4569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7" name="Rectangle 16">
            <a:extLst>
              <a:ext uri="{FF2B5EF4-FFF2-40B4-BE49-F238E27FC236}">
                <a16:creationId xmlns:a16="http://schemas.microsoft.com/office/drawing/2014/main" xmlns="" id="{32581F6C-CE1E-44C1-B4D0-168E97AB7318}"/>
              </a:ext>
            </a:extLst>
          </p:cNvPr>
          <p:cNvSpPr/>
          <p:nvPr/>
        </p:nvSpPr>
        <p:spPr>
          <a:xfrm>
            <a:off x="4419600" y="1447801"/>
            <a:ext cx="2743200" cy="2669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Tree>
    <p:extLst>
      <p:ext uri="{BB962C8B-B14F-4D97-AF65-F5344CB8AC3E}">
        <p14:creationId xmlns:p14="http://schemas.microsoft.com/office/powerpoint/2010/main" xmlns="" val="3358426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76CA4-444E-401B-BC1F-4A9C5CB65F78}"/>
              </a:ext>
            </a:extLst>
          </p:cNvPr>
          <p:cNvSpPr>
            <a:spLocks noGrp="1"/>
          </p:cNvSpPr>
          <p:nvPr>
            <p:ph type="ctrTitle"/>
          </p:nvPr>
        </p:nvSpPr>
        <p:spPr>
          <a:xfrm>
            <a:off x="6096000" y="1540972"/>
            <a:ext cx="4572000" cy="1450356"/>
          </a:xfrm>
          <a:solidFill>
            <a:srgbClr val="92D050"/>
          </a:solidFill>
        </p:spPr>
        <p:txBody>
          <a:bodyPr>
            <a:normAutofit/>
          </a:bodyPr>
          <a:lstStyle/>
          <a:p>
            <a:r>
              <a:rPr lang="fa-IR" sz="7200" b="1" dirty="0">
                <a:cs typeface="B Nazanin" panose="00000400000000000000" pitchFamily="2" charset="-78"/>
              </a:rPr>
              <a:t>فصل 4 </a:t>
            </a:r>
            <a:endParaRPr lang="en-US" sz="7200" b="1" dirty="0"/>
          </a:p>
        </p:txBody>
      </p:sp>
      <p:sp>
        <p:nvSpPr>
          <p:cNvPr id="3" name="Subtitle 2">
            <a:extLst>
              <a:ext uri="{FF2B5EF4-FFF2-40B4-BE49-F238E27FC236}">
                <a16:creationId xmlns:a16="http://schemas.microsoft.com/office/drawing/2014/main" xmlns="" id="{6E5147C4-B331-47B7-86F9-0DCEBB4382D9}"/>
              </a:ext>
            </a:extLst>
          </p:cNvPr>
          <p:cNvSpPr>
            <a:spLocks noGrp="1"/>
          </p:cNvSpPr>
          <p:nvPr>
            <p:ph type="subTitle" idx="1"/>
          </p:nvPr>
        </p:nvSpPr>
        <p:spPr>
          <a:xfrm>
            <a:off x="5136827" y="3246896"/>
            <a:ext cx="6927742" cy="1270419"/>
          </a:xfrm>
        </p:spPr>
        <p:txBody>
          <a:bodyPr>
            <a:normAutofit fontScale="77500" lnSpcReduction="20000"/>
          </a:bodyPr>
          <a:lstStyle/>
          <a:p>
            <a:pPr rtl="1"/>
            <a:r>
              <a:rPr lang="fa-IR" sz="3600" b="1" dirty="0">
                <a:solidFill>
                  <a:schemeClr val="accent6">
                    <a:lumMod val="50000"/>
                  </a:schemeClr>
                </a:solidFill>
                <a:cs typeface="B Nazanin" panose="00000400000000000000" pitchFamily="2" charset="-78"/>
              </a:rPr>
              <a:t>بیماریهای سیستم ایمنی </a:t>
            </a:r>
          </a:p>
          <a:p>
            <a:pPr rtl="1"/>
            <a:endParaRPr lang="fa-IR" sz="3600" b="1" dirty="0">
              <a:solidFill>
                <a:schemeClr val="accent6">
                  <a:lumMod val="50000"/>
                </a:schemeClr>
              </a:solidFill>
              <a:cs typeface="B Nazanin" panose="00000400000000000000" pitchFamily="2" charset="-78"/>
            </a:endParaRPr>
          </a:p>
          <a:p>
            <a:pPr rtl="1"/>
            <a:r>
              <a:rPr lang="en-US" sz="3600" b="1" i="0" dirty="0">
                <a:solidFill>
                  <a:schemeClr val="accent6">
                    <a:lumMod val="50000"/>
                  </a:schemeClr>
                </a:solidFill>
                <a:effectLst/>
                <a:latin typeface="Arial" panose="020B0604020202020204" pitchFamily="34" charset="0"/>
              </a:rPr>
              <a:t>Diseases of the immune system</a:t>
            </a:r>
            <a:endParaRPr lang="en-US" sz="3600" b="1" dirty="0">
              <a:solidFill>
                <a:schemeClr val="accent6">
                  <a:lumMod val="50000"/>
                </a:schemeClr>
              </a:solidFill>
            </a:endParaRPr>
          </a:p>
        </p:txBody>
      </p:sp>
      <p:grpSp>
        <p:nvGrpSpPr>
          <p:cNvPr id="4" name="Group 3">
            <a:extLst>
              <a:ext uri="{FF2B5EF4-FFF2-40B4-BE49-F238E27FC236}">
                <a16:creationId xmlns:a16="http://schemas.microsoft.com/office/drawing/2014/main" xmlns="" id="{7BD516BC-AD22-4864-96B4-197B2CEE18FD}"/>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53274228-A843-4337-A04A-C77172405E90}"/>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D6FD5D99-C9BB-4FC3-ACA3-146945728ECC}"/>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7" name="Picture 6">
            <a:extLst>
              <a:ext uri="{FF2B5EF4-FFF2-40B4-BE49-F238E27FC236}">
                <a16:creationId xmlns:a16="http://schemas.microsoft.com/office/drawing/2014/main" xmlns="" id="{6626E3F8-7F3E-4E14-8B19-F7B7C2A0B156}"/>
              </a:ext>
            </a:extLst>
          </p:cNvPr>
          <p:cNvPicPr>
            <a:picLocks noChangeAspect="1"/>
          </p:cNvPicPr>
          <p:nvPr/>
        </p:nvPicPr>
        <p:blipFill>
          <a:blip r:embed="rId3"/>
          <a:stretch>
            <a:fillRect/>
          </a:stretch>
        </p:blipFill>
        <p:spPr>
          <a:xfrm>
            <a:off x="836980" y="876012"/>
            <a:ext cx="4572001" cy="4741768"/>
          </a:xfrm>
          <a:prstGeom prst="rect">
            <a:avLst/>
          </a:prstGeom>
        </p:spPr>
      </p:pic>
      <p:sp>
        <p:nvSpPr>
          <p:cNvPr id="8" name="TextBox 7">
            <a:extLst>
              <a:ext uri="{FF2B5EF4-FFF2-40B4-BE49-F238E27FC236}">
                <a16:creationId xmlns:a16="http://schemas.microsoft.com/office/drawing/2014/main" xmlns="" id="{5423BAC0-4D4D-47DE-8D10-91EE3F3D7B2F}"/>
              </a:ext>
            </a:extLst>
          </p:cNvPr>
          <p:cNvSpPr txBox="1"/>
          <p:nvPr/>
        </p:nvSpPr>
        <p:spPr>
          <a:xfrm>
            <a:off x="6524786" y="4585346"/>
            <a:ext cx="3998563" cy="1200329"/>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4472C4"/>
                </a:solidFill>
                <a:effectLst/>
                <a:uLnTx/>
                <a:uFillTx/>
                <a:latin typeface="Calibri" panose="020F0502020204030204"/>
                <a:ea typeface="+mn-ea"/>
                <a:cs typeface="B Nazanin" panose="00000400000000000000" pitchFamily="2" charset="-78"/>
              </a:rPr>
              <a:t>دکتر زهراسادات آزادمنجیر</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4472C4"/>
                </a:solidFill>
                <a:effectLst/>
                <a:uLnTx/>
                <a:uFillTx/>
                <a:latin typeface="Calibri" panose="020F0502020204030204"/>
                <a:ea typeface="+mn-ea"/>
                <a:cs typeface="B Nazanin" panose="00000400000000000000" pitchFamily="2" charset="-78"/>
              </a:rPr>
              <a:t>عضو هیات علمی دانشگاه علوم پزشکی تهران</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a:ln>
                  <a:noFill/>
                </a:ln>
                <a:solidFill>
                  <a:srgbClr val="4472C4"/>
                </a:solidFill>
                <a:effectLst/>
                <a:uLnTx/>
                <a:uFillTx/>
                <a:latin typeface="Calibri" panose="020F0502020204030204"/>
                <a:ea typeface="+mn-ea"/>
                <a:cs typeface="B Nazanin" panose="00000400000000000000" pitchFamily="2" charset="-78"/>
              </a:rPr>
              <a:t>دکتری تخصصی مدیریت اطلاعات سلامت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B Nazanin" panose="00000400000000000000" pitchFamily="2" charset="-78"/>
              </a:rPr>
              <a:t>z.azadm@yahoo.com</a:t>
            </a:r>
          </a:p>
        </p:txBody>
      </p:sp>
    </p:spTree>
    <p:extLst>
      <p:ext uri="{BB962C8B-B14F-4D97-AF65-F5344CB8AC3E}">
        <p14:creationId xmlns:p14="http://schemas.microsoft.com/office/powerpoint/2010/main" xmlns="" val="614823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31AF33-8985-4BDF-BD21-C9663FDED6D6}"/>
              </a:ext>
            </a:extLst>
          </p:cNvPr>
          <p:cNvSpPr>
            <a:spLocks noGrp="1"/>
          </p:cNvSpPr>
          <p:nvPr>
            <p:ph type="title"/>
          </p:nvPr>
        </p:nvSpPr>
        <p:spPr/>
        <p:txBody>
          <a:bodyPr/>
          <a:lstStyle/>
          <a:p>
            <a:pPr algn="r" rtl="1"/>
            <a:r>
              <a:rPr lang="fa-IR" dirty="0">
                <a:cs typeface="B Nazanin" panose="00000400000000000000" pitchFamily="2" charset="-78"/>
              </a:rPr>
              <a:t>معرفی</a:t>
            </a:r>
            <a:endParaRPr lang="en-US"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6059EBC1-2421-487A-95EE-E4431E6D04A5}"/>
              </a:ext>
            </a:extLst>
          </p:cNvPr>
          <p:cNvSpPr>
            <a:spLocks noGrp="1"/>
          </p:cNvSpPr>
          <p:nvPr>
            <p:ph idx="1"/>
          </p:nvPr>
        </p:nvSpPr>
        <p:spPr/>
        <p:txBody>
          <a:bodyPr>
            <a:normAutofit/>
          </a:bodyPr>
          <a:lstStyle/>
          <a:p>
            <a:pPr algn="just" rtl="1"/>
            <a:r>
              <a:rPr lang="ar-SA"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همان­گونه که در قسمت قبل گفته شد، فصل سوم </a:t>
            </a:r>
            <a:r>
              <a:rPr lang="en-US"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ICD-10</a:t>
            </a:r>
            <a:r>
              <a:rPr lang="ar-SA"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 تحت عنوان بیماری­های خون و اندام­های خون­ساز و اختلالات سیستم ایمنی، در</a:t>
            </a:r>
            <a:r>
              <a:rPr lang="en-US"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ICD-11</a:t>
            </a:r>
            <a:r>
              <a:rPr lang="en-US" sz="2400" dirty="0">
                <a:solidFill>
                  <a:srgbClr val="212529"/>
                </a:solidFill>
                <a:effectLst/>
                <a:latin typeface="B Nazanin" panose="00000400000000000000" pitchFamily="2" charset="-78"/>
                <a:ea typeface="Times New Roman" panose="02020603050405020304" pitchFamily="18" charset="0"/>
                <a:cs typeface="Traditional Arabic" panose="02020603050405020304" pitchFamily="18" charset="-78"/>
              </a:rPr>
              <a:t> </a:t>
            </a:r>
            <a:r>
              <a:rPr lang="ar-SA"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به دو فصل مجزا تبدیل شده است:</a:t>
            </a:r>
            <a:endParaRPr lang="en-US"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endParaRPr>
          </a:p>
          <a:p>
            <a:pPr algn="just" rtl="1"/>
            <a:r>
              <a:rPr lang="ar-SA"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 فصل سوم «بیماری­های خون و اندام­های خون­ساز»</a:t>
            </a:r>
            <a:endParaRPr lang="en-US"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endParaRPr>
          </a:p>
          <a:p>
            <a:pPr marL="0" indent="0" algn="just" rtl="1">
              <a:buNone/>
            </a:pPr>
            <a:r>
              <a:rPr lang="ar-SA"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 و</a:t>
            </a:r>
            <a:endParaRPr lang="en-US"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endParaRPr>
          </a:p>
          <a:p>
            <a:pPr algn="just" rtl="1"/>
            <a:r>
              <a:rPr lang="ar-SA" sz="2400"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 فصل چهارم «اختلالات سیستم ایمنی». در واقع فصل چهارم با هدف درک بهتری از پیچیدگی فرآیندهای بیماری در سیستم ایمنی ایجاد شده است.</a:t>
            </a:r>
            <a:endParaRPr lang="en-US" sz="24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r" rtl="1"/>
            <a:endParaRPr lang="en-US" sz="3600" dirty="0">
              <a:cs typeface="B Nazanin" panose="00000400000000000000" pitchFamily="2" charset="-78"/>
            </a:endParaRPr>
          </a:p>
        </p:txBody>
      </p:sp>
      <p:sp>
        <p:nvSpPr>
          <p:cNvPr id="6" name="TextBox 5">
            <a:extLst>
              <a:ext uri="{FF2B5EF4-FFF2-40B4-BE49-F238E27FC236}">
                <a16:creationId xmlns:a16="http://schemas.microsoft.com/office/drawing/2014/main" xmlns="" id="{94D12091-F57C-4DC0-B143-13A8D392FFEB}"/>
              </a:ext>
            </a:extLst>
          </p:cNvPr>
          <p:cNvSpPr txBox="1"/>
          <p:nvPr/>
        </p:nvSpPr>
        <p:spPr>
          <a:xfrm>
            <a:off x="3048000" y="4662492"/>
            <a:ext cx="6096000" cy="830997"/>
          </a:xfrm>
          <a:prstGeom prst="rect">
            <a:avLst/>
          </a:prstGeom>
          <a:solidFill>
            <a:srgbClr val="00B0F0"/>
          </a:solid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8 بلوک سطح بالا دارد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کدها با کاراکترهای عددی 4 شروع می شوند</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endParaRPr>
          </a:p>
        </p:txBody>
      </p:sp>
    </p:spTree>
    <p:extLst>
      <p:ext uri="{BB962C8B-B14F-4D97-AF65-F5344CB8AC3E}">
        <p14:creationId xmlns:p14="http://schemas.microsoft.com/office/powerpoint/2010/main" xmlns="" val="3551030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4C4363-770B-452D-8F85-154EBC2429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E22BBCD-E683-4DFE-8F81-9AF1AE5BB5B5}"/>
              </a:ext>
            </a:extLst>
          </p:cNvPr>
          <p:cNvSpPr>
            <a:spLocks noGrp="1"/>
          </p:cNvSpPr>
          <p:nvPr>
            <p:ph idx="1"/>
          </p:nvPr>
        </p:nvSpPr>
        <p:spPr/>
        <p:txBody>
          <a:bodyPr>
            <a:normAutofit/>
          </a:bodyPr>
          <a:lstStyle/>
          <a:p>
            <a:pPr marL="0" indent="0" algn="r" rtl="1">
              <a:buNone/>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برای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نقص ایمنی</a:t>
            </a:r>
            <a:r>
              <a:rPr lang="fa-IR" sz="1800" dirty="0">
                <a:ea typeface="Times New Roman" panose="02020603050405020304" pitchFamily="18" charset="0"/>
                <a:cs typeface="Traditional Arabic" panose="02020603050405020304" pitchFamily="18" charset="-78"/>
              </a:rPr>
              <a:t> و </a:t>
            </a: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اختلالات سیستمیک خاص غیر ارگانیک</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r" rtl="1"/>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سطح 1: گروه‌های اصلی </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r" rtl="1"/>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سطح 2: گروه کلی نوع بیماری/اختلال</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r" rtl="1"/>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سطح 3: نوع خاص بیماری/اختلال </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r" rtl="1"/>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سطح 4: جزییات بیشتر در مورد نوع بیماری/اختلال</a:t>
            </a:r>
            <a:endParaRPr lang="fa-IR" sz="1800" dirty="0">
              <a:effectLst/>
              <a:latin typeface="Times New Roman" panose="02020603050405020304" pitchFamily="18" charset="0"/>
              <a:ea typeface="Times New Roman" panose="02020603050405020304" pitchFamily="18" charset="0"/>
              <a:cs typeface="B Nazanin" panose="00000400000000000000" pitchFamily="2" charset="-78"/>
            </a:endParaRPr>
          </a:p>
          <a:p>
            <a:pPr algn="r" rtl="1"/>
            <a:r>
              <a:rPr lang="fa-IR" sz="1800" dirty="0">
                <a:ea typeface="Times New Roman" panose="02020603050405020304" pitchFamily="18" charset="0"/>
                <a:cs typeface="B Nazanin" panose="00000400000000000000" pitchFamily="2" charset="-78"/>
              </a:rPr>
              <a:t>یا</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r" rtl="1"/>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سطح 1: اختلالات خود التهابی</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r" rtl="1"/>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سطح 2: سندرم خاص</a:t>
            </a:r>
            <a:endParaRPr lang="en-US" sz="1800" dirty="0">
              <a:effectLst/>
              <a:latin typeface="Times New Roman" panose="02020603050405020304" pitchFamily="18" charset="0"/>
              <a:ea typeface="Times New Roman" panose="02020603050405020304" pitchFamily="18" charset="0"/>
              <a:cs typeface="Traditional Arabic" panose="02020603050405020304" pitchFamily="18" charset="-78"/>
            </a:endParaRPr>
          </a:p>
          <a:p>
            <a:pPr marL="0" indent="0" algn="r" rtl="1">
              <a:buNone/>
            </a:pPr>
            <a:r>
              <a:rPr lang="fa-IR" dirty="0"/>
              <a:t>یا </a:t>
            </a:r>
          </a:p>
          <a:p>
            <a:pPr marL="0" indent="0" algn="r" rtl="1">
              <a:buNone/>
            </a:pPr>
            <a:r>
              <a:rPr lang="fa-IR" sz="1800" dirty="0">
                <a:cs typeface="B Nazanin" panose="00000400000000000000" pitchFamily="2" charset="-78"/>
              </a:rPr>
              <a:t>سطح 1: وضعیت‌های آلرژیک یا حساسیت زیاد </a:t>
            </a:r>
          </a:p>
          <a:p>
            <a:pPr marL="0" indent="0" algn="r" rtl="1">
              <a:buNone/>
            </a:pPr>
            <a:r>
              <a:rPr lang="fa-IR" sz="1800" dirty="0">
                <a:cs typeface="B Nazanin" panose="00000400000000000000" pitchFamily="2" charset="-78"/>
              </a:rPr>
              <a:t>سطح 2: گروه‌بندی کلی سیستم‌های بدن</a:t>
            </a:r>
          </a:p>
          <a:p>
            <a:pPr marL="0" indent="0" algn="r" rtl="1">
              <a:buNone/>
            </a:pPr>
            <a:endParaRPr lang="en-US" dirty="0"/>
          </a:p>
        </p:txBody>
      </p:sp>
      <p:sp>
        <p:nvSpPr>
          <p:cNvPr id="8" name="TextBox 7">
            <a:extLst>
              <a:ext uri="{FF2B5EF4-FFF2-40B4-BE49-F238E27FC236}">
                <a16:creationId xmlns:a16="http://schemas.microsoft.com/office/drawing/2014/main" xmlns="" id="{406B717A-30E1-4FFE-821A-4E43EA844086}"/>
              </a:ext>
            </a:extLst>
          </p:cNvPr>
          <p:cNvSpPr txBox="1"/>
          <p:nvPr/>
        </p:nvSpPr>
        <p:spPr>
          <a:xfrm>
            <a:off x="-515319" y="2103304"/>
            <a:ext cx="6098582" cy="92333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B Nazanin" panose="00000400000000000000" pitchFamily="2" charset="-78"/>
              </a:rPr>
              <a:t>سطح 1: بیماری‌های خاص درگیر کننده سیستم ایمنی </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raditional Arabic" panose="02020603050405020304" pitchFamily="18"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B Nazanin" panose="00000400000000000000" pitchFamily="2" charset="-78"/>
              </a:rPr>
              <a:t>سطح 2: نوع خاص بیماری/اختلال </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raditional Arabic" panose="02020603050405020304" pitchFamily="18"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B Nazanin" panose="00000400000000000000" pitchFamily="2" charset="-78"/>
              </a:rPr>
              <a:t>سطح 3: جزییات بیشتر در مورد نوع بیماری/اختلال</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raditional Arabic" panose="02020603050405020304" pitchFamily="18" charset="-78"/>
            </a:endParaRPr>
          </a:p>
        </p:txBody>
      </p:sp>
      <p:sp>
        <p:nvSpPr>
          <p:cNvPr id="10" name="TextBox 9">
            <a:extLst>
              <a:ext uri="{FF2B5EF4-FFF2-40B4-BE49-F238E27FC236}">
                <a16:creationId xmlns:a16="http://schemas.microsoft.com/office/drawing/2014/main" xmlns="" id="{A487DCFC-9B69-4284-9BCD-C7093C84E250}"/>
              </a:ext>
            </a:extLst>
          </p:cNvPr>
          <p:cNvSpPr txBox="1"/>
          <p:nvPr/>
        </p:nvSpPr>
        <p:spPr>
          <a:xfrm>
            <a:off x="1379348" y="3632302"/>
            <a:ext cx="3766087" cy="64633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B Nazanin" panose="00000400000000000000" pitchFamily="2" charset="-78"/>
              </a:rPr>
              <a:t>بیماری‌های تیموس</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raditional Arabic" panose="02020603050405020304" pitchFamily="18"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B Nazanin" panose="00000400000000000000" pitchFamily="2" charset="-78"/>
              </a:rPr>
              <a:t>سطح 2:  نوع خاص بیماری/اختلال </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raditional Arabic" panose="02020603050405020304" pitchFamily="18" charset="-78"/>
            </a:endParaRPr>
          </a:p>
        </p:txBody>
      </p:sp>
    </p:spTree>
    <p:extLst>
      <p:ext uri="{BB962C8B-B14F-4D97-AF65-F5344CB8AC3E}">
        <p14:creationId xmlns:p14="http://schemas.microsoft.com/office/powerpoint/2010/main" xmlns="" val="1479430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8AE486-67D1-4250-8E93-136475FD2DF1}"/>
              </a:ext>
            </a:extLst>
          </p:cNvPr>
          <p:cNvSpPr>
            <a:spLocks noGrp="1"/>
          </p:cNvSpPr>
          <p:nvPr>
            <p:ph type="title"/>
          </p:nvPr>
        </p:nvSpPr>
        <p:spPr>
          <a:solidFill>
            <a:srgbClr val="FF0000"/>
          </a:solidFill>
        </p:spPr>
        <p:txBody>
          <a:bodyPr/>
          <a:lstStyle/>
          <a:p>
            <a:pPr algn="ctr"/>
            <a:r>
              <a:rPr lang="fa-IR" b="1" dirty="0">
                <a:solidFill>
                  <a:schemeClr val="bg1"/>
                </a:solidFill>
                <a:latin typeface="Arial" panose="020B0604020202020204" pitchFamily="34" charset="0"/>
                <a:cs typeface="B Nazanin" panose="00000400000000000000" pitchFamily="2" charset="-78"/>
              </a:rPr>
              <a:t>موارد استثناء این فصل</a:t>
            </a:r>
            <a:endParaRPr lang="en-US" dirty="0">
              <a:solidFill>
                <a:schemeClr val="bg1"/>
              </a:solidFill>
            </a:endParaRPr>
          </a:p>
        </p:txBody>
      </p:sp>
      <p:sp>
        <p:nvSpPr>
          <p:cNvPr id="3" name="Content Placeholder 2">
            <a:extLst>
              <a:ext uri="{FF2B5EF4-FFF2-40B4-BE49-F238E27FC236}">
                <a16:creationId xmlns:a16="http://schemas.microsoft.com/office/drawing/2014/main" xmlns="" id="{F604D395-AE46-48C7-9A61-D4F6F03C45C4}"/>
              </a:ext>
            </a:extLst>
          </p:cNvPr>
          <p:cNvSpPr>
            <a:spLocks noGrp="1"/>
          </p:cNvSpPr>
          <p:nvPr>
            <p:ph idx="1"/>
          </p:nvPr>
        </p:nvSpPr>
        <p:spPr/>
        <p:txBody>
          <a:bodyPr>
            <a:normAutofit/>
          </a:bodyPr>
          <a:lstStyle/>
          <a:p>
            <a:pPr algn="r" rtl="1">
              <a:buFont typeface="Arial" panose="020B0604020202020204" pitchFamily="34" charset="0"/>
              <a:buChar char="•"/>
            </a:pPr>
            <a:r>
              <a:rPr lang="fa-IR" dirty="0">
                <a:latin typeface="Arial" panose="020B0604020202020204" pitchFamily="34" charset="0"/>
                <a:cs typeface="B Nazanin" panose="00000400000000000000" pitchFamily="2" charset="-78"/>
              </a:rPr>
              <a:t>آسیب، مسمومیت و سایر پیامدهای علت خارجی</a:t>
            </a:r>
            <a:endParaRPr lang="en-US" dirty="0">
              <a:latin typeface="Arial" panose="020B0604020202020204" pitchFamily="34" charset="0"/>
              <a:cs typeface="B Nazanin" panose="00000400000000000000" pitchFamily="2" charset="-78"/>
            </a:endParaRPr>
          </a:p>
          <a:p>
            <a:r>
              <a:rPr lang="en-US" b="0" i="0" dirty="0">
                <a:solidFill>
                  <a:srgbClr val="000000"/>
                </a:solidFill>
                <a:effectLst/>
                <a:latin typeface="Helvetica Neue"/>
              </a:rPr>
              <a:t>Neoplasms </a:t>
            </a:r>
            <a:r>
              <a:rPr lang="en-US" b="0" i="0" u="none" strike="noStrike" dirty="0">
                <a:solidFill>
                  <a:srgbClr val="3B7690"/>
                </a:solidFill>
                <a:effectLst/>
                <a:latin typeface="Helvetica Neue"/>
                <a:hlinkClick r:id="rId3" tooltip="link to the entity"/>
              </a:rPr>
              <a:t>(2A00-2F9Z)</a:t>
            </a:r>
            <a:endParaRPr lang="en-US" b="0" i="0" dirty="0">
              <a:solidFill>
                <a:srgbClr val="000000"/>
              </a:solidFill>
              <a:effectLst/>
              <a:latin typeface="Helvetica Neue"/>
            </a:endParaRPr>
          </a:p>
          <a:p>
            <a:pPr algn="r" rtl="1">
              <a:buFont typeface="Arial" panose="020B0604020202020204" pitchFamily="34" charset="0"/>
              <a:buChar char="•"/>
            </a:pPr>
            <a:r>
              <a:rPr lang="fa-IR" b="0" i="0" dirty="0">
                <a:effectLst/>
                <a:latin typeface="Arial" panose="020B0604020202020204" pitchFamily="34" charset="0"/>
                <a:cs typeface="B Nazanin" panose="00000400000000000000" pitchFamily="2" charset="-78"/>
              </a:rPr>
              <a:t>نئوپلاسم ها  </a:t>
            </a:r>
            <a:endParaRPr lang="en-US" b="0" i="0" dirty="0">
              <a:effectLst/>
              <a:latin typeface="Arial" panose="020B0604020202020204" pitchFamily="34" charset="0"/>
              <a:cs typeface="B Nazanin" panose="00000400000000000000" pitchFamily="2" charset="-78"/>
            </a:endParaRPr>
          </a:p>
          <a:p>
            <a:pPr algn="l">
              <a:buFont typeface="Arial" panose="020B0604020202020204" pitchFamily="34" charset="0"/>
              <a:buChar char="•"/>
            </a:pPr>
            <a:r>
              <a:rPr lang="en-US" b="0" i="0" dirty="0">
                <a:effectLst/>
                <a:latin typeface="Arial" panose="020B0604020202020204" pitchFamily="34" charset="0"/>
                <a:cs typeface="B Nazanin" panose="00000400000000000000" pitchFamily="2" charset="-78"/>
              </a:rPr>
              <a:t>Complications of pregnancy, childbirth and the puerperium </a:t>
            </a:r>
            <a:r>
              <a:rPr lang="en-US" b="0" i="0" u="none" strike="noStrike" dirty="0">
                <a:effectLst/>
                <a:latin typeface="Arial" panose="020B0604020202020204" pitchFamily="34" charset="0"/>
                <a:cs typeface="B Nazanin" panose="00000400000000000000" pitchFamily="2" charset="-78"/>
                <a:hlinkClick r:id="rId4" tooltip="link to the entity">
                  <a:extLst>
                    <a:ext uri="{A12FA001-AC4F-418D-AE19-62706E023703}">
                      <ahyp:hlinkClr xmlns="" xmlns:ahyp="http://schemas.microsoft.com/office/drawing/2018/hyperlinkcolor" val="tx"/>
                    </a:ext>
                  </a:extLst>
                </a:hlinkClick>
              </a:rPr>
              <a:t>(JA00-JB6Z)</a:t>
            </a:r>
            <a:endParaRPr lang="fa-IR" b="0" i="0" u="none" strike="noStrike" dirty="0">
              <a:effectLst/>
              <a:latin typeface="Arial" panose="020B0604020202020204" pitchFamily="34" charset="0"/>
              <a:cs typeface="B Nazanin" panose="00000400000000000000" pitchFamily="2" charset="-78"/>
            </a:endParaRPr>
          </a:p>
          <a:p>
            <a:pPr algn="r" rtl="1">
              <a:buFont typeface="Arial" panose="020B0604020202020204" pitchFamily="34" charset="0"/>
              <a:buChar char="•"/>
            </a:pPr>
            <a:r>
              <a:rPr lang="fa-IR" dirty="0">
                <a:latin typeface="Arial" panose="020B0604020202020204" pitchFamily="34" charset="0"/>
                <a:cs typeface="B Nazanin" panose="00000400000000000000" pitchFamily="2" charset="-78"/>
              </a:rPr>
              <a:t>عوارض بارداری، زایمان و دوران نفاسی</a:t>
            </a:r>
          </a:p>
          <a:p>
            <a:r>
              <a:rPr lang="en-US" b="0" i="0" dirty="0">
                <a:solidFill>
                  <a:srgbClr val="000000"/>
                </a:solidFill>
                <a:effectLst/>
                <a:latin typeface="Helvetica Neue"/>
              </a:rPr>
              <a:t>Developmental anomalies </a:t>
            </a:r>
            <a:r>
              <a:rPr lang="en-US" b="0" i="0" u="none" strike="noStrike" dirty="0">
                <a:solidFill>
                  <a:srgbClr val="3B7690"/>
                </a:solidFill>
                <a:effectLst/>
                <a:latin typeface="Helvetica Neue"/>
                <a:hlinkClick r:id="rId5" tooltip="link to the entity"/>
              </a:rPr>
              <a:t>(LA00-LD9Z)</a:t>
            </a:r>
            <a:endParaRPr lang="en-US" b="0" i="0" dirty="0">
              <a:solidFill>
                <a:srgbClr val="000000"/>
              </a:solidFill>
              <a:effectLst/>
              <a:latin typeface="Helvetica Neue"/>
            </a:endParaRPr>
          </a:p>
          <a:p>
            <a:pPr algn="r" rtl="1"/>
            <a:r>
              <a:rPr lang="fa-IR" dirty="0">
                <a:cs typeface="B Nazanin" panose="00000400000000000000" pitchFamily="2" charset="-78"/>
              </a:rPr>
              <a:t>ناهنجاریهای مادرزادی </a:t>
            </a:r>
            <a:endParaRPr lang="en-US" dirty="0">
              <a:cs typeface="B Nazanin" panose="00000400000000000000" pitchFamily="2" charset="-78"/>
            </a:endParaRPr>
          </a:p>
        </p:txBody>
      </p:sp>
      <p:grpSp>
        <p:nvGrpSpPr>
          <p:cNvPr id="4" name="Group 3">
            <a:extLst>
              <a:ext uri="{FF2B5EF4-FFF2-40B4-BE49-F238E27FC236}">
                <a16:creationId xmlns:a16="http://schemas.microsoft.com/office/drawing/2014/main" xmlns="" id="{D694D140-3DD9-4237-914B-F5C238822532}"/>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310E578C-5821-4DA1-A265-62266C2E985E}"/>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8302F889-CE91-4425-A3FB-44BB3B394B30}"/>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Tree>
    <p:extLst>
      <p:ext uri="{BB962C8B-B14F-4D97-AF65-F5344CB8AC3E}">
        <p14:creationId xmlns:p14="http://schemas.microsoft.com/office/powerpoint/2010/main" xmlns="" val="3041591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A571D-FB0A-4495-8E10-634C0CAD38CD}"/>
              </a:ext>
            </a:extLst>
          </p:cNvPr>
          <p:cNvSpPr>
            <a:spLocks noGrp="1"/>
          </p:cNvSpPr>
          <p:nvPr>
            <p:ph type="title"/>
          </p:nvPr>
        </p:nvSpPr>
        <p:spPr/>
        <p:txBody>
          <a:bodyPr/>
          <a:lstStyle/>
          <a:p>
            <a:pPr algn="ctr" rtl="1"/>
            <a:r>
              <a:rPr lang="fa-IR" b="1" dirty="0">
                <a:cs typeface="B Nazanin" panose="00000400000000000000" pitchFamily="2" charset="-78"/>
              </a:rPr>
              <a:t>ویژگی های کلی </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xmlns="" id="{98EA7A4C-7A6B-4FAB-BC47-77ED7105CCC3}"/>
              </a:ext>
            </a:extLst>
          </p:cNvPr>
          <p:cNvSpPr>
            <a:spLocks noGrp="1"/>
          </p:cNvSpPr>
          <p:nvPr>
            <p:ph idx="1"/>
          </p:nvPr>
        </p:nvSpPr>
        <p:spPr/>
        <p:txBody>
          <a:bodyPr/>
          <a:lstStyle/>
          <a:p>
            <a:pPr algn="r" rtl="1"/>
            <a:r>
              <a:rPr lang="fa-IR" dirty="0">
                <a:cs typeface="B Nazanin" panose="00000400000000000000" pitchFamily="2" charset="-78"/>
              </a:rPr>
              <a:t>8 بلوک سطح بالا دارد</a:t>
            </a:r>
          </a:p>
          <a:p>
            <a:pPr algn="r" rtl="1"/>
            <a:r>
              <a:rPr lang="fa-IR" dirty="0">
                <a:cs typeface="B Nazanin" panose="00000400000000000000" pitchFamily="2" charset="-78"/>
              </a:rPr>
              <a:t>کدها با کاراکتر عددی 4 شروع می شوند</a:t>
            </a:r>
          </a:p>
          <a:p>
            <a:pPr marL="0" indent="0" algn="r" rtl="1">
              <a:buNone/>
            </a:pPr>
            <a:endParaRPr lang="fa-IR" dirty="0">
              <a:cs typeface="B Nazanin" panose="00000400000000000000" pitchFamily="2" charset="-78"/>
            </a:endParaRPr>
          </a:p>
        </p:txBody>
      </p:sp>
    </p:spTree>
    <p:extLst>
      <p:ext uri="{BB962C8B-B14F-4D97-AF65-F5344CB8AC3E}">
        <p14:creationId xmlns:p14="http://schemas.microsoft.com/office/powerpoint/2010/main" xmlns="" val="699893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4F655-68BC-4F89-8B9C-877001FA469B}"/>
              </a:ext>
            </a:extLst>
          </p:cNvPr>
          <p:cNvSpPr>
            <a:spLocks noGrp="1"/>
          </p:cNvSpPr>
          <p:nvPr>
            <p:ph type="title"/>
          </p:nvPr>
        </p:nvSpPr>
        <p:spPr>
          <a:solidFill>
            <a:schemeClr val="accent4">
              <a:lumMod val="60000"/>
              <a:lumOff val="40000"/>
            </a:schemeClr>
          </a:solidFill>
        </p:spPr>
        <p:txBody>
          <a:bodyPr/>
          <a:lstStyle/>
          <a:p>
            <a:pPr algn="ctr" rtl="1"/>
            <a:r>
              <a:rPr lang="fa-IR" b="1" dirty="0">
                <a:cs typeface="B Nazanin" panose="00000400000000000000" pitchFamily="2" charset="-78"/>
              </a:rPr>
              <a:t/>
            </a:r>
            <a:br>
              <a:rPr lang="fa-IR" b="1" dirty="0">
                <a:cs typeface="B Nazanin" panose="00000400000000000000" pitchFamily="2" charset="-78"/>
              </a:rPr>
            </a:br>
            <a:r>
              <a:rPr lang="en-US" b="1" dirty="0">
                <a:cs typeface="B Nazanin" panose="00000400000000000000" pitchFamily="2" charset="-78"/>
              </a:rPr>
              <a:t> </a:t>
            </a:r>
            <a:r>
              <a:rPr lang="en-US" b="1" i="0" dirty="0">
                <a:effectLst/>
                <a:latin typeface="Helvetica Neue"/>
              </a:rPr>
              <a:t>4A40 Lupus erythematosus</a:t>
            </a:r>
            <a:r>
              <a:rPr lang="fa-IR" b="1" i="0" dirty="0">
                <a:effectLst/>
                <a:latin typeface="Helvetica Neue"/>
              </a:rPr>
              <a:t> </a:t>
            </a:r>
            <a:endParaRPr lang="en-US" b="1" dirty="0">
              <a:cs typeface="B Nazanin" panose="00000400000000000000" pitchFamily="2" charset="-78"/>
            </a:endParaRPr>
          </a:p>
        </p:txBody>
      </p:sp>
      <p:grpSp>
        <p:nvGrpSpPr>
          <p:cNvPr id="5" name="Group 4">
            <a:extLst>
              <a:ext uri="{FF2B5EF4-FFF2-40B4-BE49-F238E27FC236}">
                <a16:creationId xmlns:a16="http://schemas.microsoft.com/office/drawing/2014/main" xmlns="" id="{507D06F4-8A37-435E-AD3C-7FFCFC3B5998}"/>
              </a:ext>
            </a:extLst>
          </p:cNvPr>
          <p:cNvGrpSpPr/>
          <p:nvPr/>
        </p:nvGrpSpPr>
        <p:grpSpPr>
          <a:xfrm>
            <a:off x="2140770" y="6288130"/>
            <a:ext cx="8976719" cy="472418"/>
            <a:chOff x="2140770" y="6288130"/>
            <a:chExt cx="8976719" cy="472418"/>
          </a:xfrm>
        </p:grpSpPr>
        <p:sp>
          <p:nvSpPr>
            <p:cNvPr id="6" name="TextBox 5">
              <a:extLst>
                <a:ext uri="{FF2B5EF4-FFF2-40B4-BE49-F238E27FC236}">
                  <a16:creationId xmlns:a16="http://schemas.microsoft.com/office/drawing/2014/main" xmlns="" id="{C513A631-974E-4B63-9DD8-F37F856E8F1E}"/>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961B782A-B08C-4C7B-B808-1BF9FA280778}"/>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11" name="Picture 10">
            <a:extLst>
              <a:ext uri="{FF2B5EF4-FFF2-40B4-BE49-F238E27FC236}">
                <a16:creationId xmlns:a16="http://schemas.microsoft.com/office/drawing/2014/main" xmlns="" id="{FDB0F24B-0759-4251-8065-01B582809C76}"/>
              </a:ext>
            </a:extLst>
          </p:cNvPr>
          <p:cNvPicPr>
            <a:picLocks noChangeAspect="1"/>
          </p:cNvPicPr>
          <p:nvPr/>
        </p:nvPicPr>
        <p:blipFill>
          <a:blip r:embed="rId3"/>
          <a:stretch>
            <a:fillRect/>
          </a:stretch>
        </p:blipFill>
        <p:spPr>
          <a:xfrm>
            <a:off x="5231039" y="4118890"/>
            <a:ext cx="5886450" cy="2266950"/>
          </a:xfrm>
          <a:prstGeom prst="rect">
            <a:avLst/>
          </a:prstGeom>
        </p:spPr>
      </p:pic>
      <p:sp>
        <p:nvSpPr>
          <p:cNvPr id="14" name="TextBox 13">
            <a:extLst>
              <a:ext uri="{FF2B5EF4-FFF2-40B4-BE49-F238E27FC236}">
                <a16:creationId xmlns:a16="http://schemas.microsoft.com/office/drawing/2014/main" xmlns="" id="{F0453EB6-3E57-4EFA-8E52-B70311286B00}"/>
              </a:ext>
            </a:extLst>
          </p:cNvPr>
          <p:cNvSpPr txBox="1"/>
          <p:nvPr/>
        </p:nvSpPr>
        <p:spPr>
          <a:xfrm>
            <a:off x="1074511" y="1901605"/>
            <a:ext cx="10067441" cy="64633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یک بیماری التهابی غیر عضوی خودایمنی که با وجود آنتی بادی‌های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DNA، RNA </a:t>
            </a: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و سایر اجزای هسته مشخص می‌شود.</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تضاهرات بالینی آن را می توان با کدهای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B Nazanin" panose="00000400000000000000" pitchFamily="2" charset="-78"/>
              </a:rPr>
              <a:t>Postcoordination</a:t>
            </a:r>
            <a:r>
              <a:rPr kumimoji="0" lang="fa-IR" sz="1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 تعیین کرد. </a:t>
            </a:r>
          </a:p>
        </p:txBody>
      </p:sp>
      <p:sp>
        <p:nvSpPr>
          <p:cNvPr id="16" name="TextBox 15">
            <a:extLst>
              <a:ext uri="{FF2B5EF4-FFF2-40B4-BE49-F238E27FC236}">
                <a16:creationId xmlns:a16="http://schemas.microsoft.com/office/drawing/2014/main" xmlns="" id="{6D12CAAE-BD28-43CE-B428-4D89049D6CDE}"/>
              </a:ext>
            </a:extLst>
          </p:cNvPr>
          <p:cNvSpPr txBox="1"/>
          <p:nvPr/>
        </p:nvSpPr>
        <p:spPr>
          <a:xfrm>
            <a:off x="5660137" y="2762355"/>
            <a:ext cx="60985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Neue"/>
                <a:ea typeface="+mn-ea"/>
                <a:cs typeface="+mn-cs"/>
              </a:rPr>
              <a:t>Multiparent conditions </a:t>
            </a:r>
            <a:endParaRPr kumimoji="0" lang="fa-IR" sz="1800" b="0" i="0" u="none" strike="noStrike" kern="1200" cap="none" spc="0" normalizeH="0" baseline="0" noProof="0" dirty="0">
              <a:ln>
                <a:noFill/>
              </a:ln>
              <a:solidFill>
                <a:srgbClr val="000000"/>
              </a:solidFill>
              <a:effectLst/>
              <a:uLnTx/>
              <a:uFillTx/>
              <a:latin typeface="Helvetica Neue"/>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Neue"/>
                <a:ea typeface="+mn-ea"/>
                <a:cs typeface="+mn-cs"/>
              </a:rPr>
              <a:t>Subacute cutaneous lupus erythematosus </a:t>
            </a:r>
            <a:r>
              <a:rPr kumimoji="0" lang="en-US" sz="1800" b="0" i="0" u="none" strike="noStrike" kern="1200" cap="none" spc="0" normalizeH="0" baseline="0" noProof="0" dirty="0">
                <a:ln>
                  <a:noFill/>
                </a:ln>
                <a:solidFill>
                  <a:srgbClr val="3B7690"/>
                </a:solidFill>
                <a:effectLst/>
                <a:uLnTx/>
                <a:uFillTx/>
                <a:latin typeface="Helvetica Neue"/>
                <a:ea typeface="+mn-ea"/>
                <a:cs typeface="+mn-cs"/>
                <a:hlinkClick r:id="rId4" tooltip="link to the entity"/>
              </a:rPr>
              <a:t>(EB50)</a:t>
            </a:r>
            <a:endParaRPr kumimoji="0" lang="en-US" sz="1800" b="0" i="0" u="none" strike="noStrike" kern="1200" cap="none" spc="0" normalizeH="0" baseline="0" noProof="0" dirty="0">
              <a:ln>
                <a:noFill/>
              </a:ln>
              <a:solidFill>
                <a:srgbClr val="000000"/>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Neue"/>
                <a:ea typeface="+mn-ea"/>
                <a:cs typeface="+mn-cs"/>
              </a:rPr>
              <a:t>Chronic cutaneous lupus erythematosus </a:t>
            </a:r>
            <a:r>
              <a:rPr kumimoji="0" lang="en-US" sz="1800" b="0" i="0" u="none" strike="noStrike" kern="1200" cap="none" spc="0" normalizeH="0" baseline="0" noProof="0" dirty="0">
                <a:ln>
                  <a:noFill/>
                </a:ln>
                <a:solidFill>
                  <a:srgbClr val="3B7690"/>
                </a:solidFill>
                <a:effectLst/>
                <a:uLnTx/>
                <a:uFillTx/>
                <a:latin typeface="Helvetica Neue"/>
                <a:ea typeface="+mn-ea"/>
                <a:cs typeface="+mn-cs"/>
                <a:hlinkClick r:id="rId5" tooltip="link to the entity"/>
              </a:rPr>
              <a:t>(EB51)</a:t>
            </a:r>
            <a:endParaRPr kumimoji="0" lang="en-US" sz="1800" b="0" i="0" u="none" strike="noStrike" kern="1200" cap="none" spc="0" normalizeH="0" baseline="0" noProof="0" dirty="0">
              <a:ln>
                <a:noFill/>
              </a:ln>
              <a:solidFill>
                <a:srgbClr val="000000"/>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 Neue"/>
                <a:ea typeface="+mn-ea"/>
                <a:cs typeface="+mn-cs"/>
              </a:rPr>
              <a:t>Neonatal lupus erythematosus </a:t>
            </a:r>
            <a:r>
              <a:rPr kumimoji="0" lang="en-US" sz="1800" b="0" i="0" u="none" strike="noStrike" kern="1200" cap="none" spc="0" normalizeH="0" baseline="0" noProof="0" dirty="0">
                <a:ln>
                  <a:noFill/>
                </a:ln>
                <a:solidFill>
                  <a:srgbClr val="3B7690"/>
                </a:solidFill>
                <a:effectLst/>
                <a:uLnTx/>
                <a:uFillTx/>
                <a:latin typeface="Helvetica Neue"/>
                <a:ea typeface="+mn-ea"/>
                <a:cs typeface="+mn-cs"/>
                <a:hlinkClick r:id="rId6" tooltip="link to the entity"/>
              </a:rPr>
              <a:t>(KA07.0)</a:t>
            </a:r>
            <a:endParaRPr kumimoji="0" lang="en-US" sz="1800" b="0" i="0" u="none" strike="noStrike" kern="1200" cap="none" spc="0" normalizeH="0" baseline="0" noProof="0" dirty="0">
              <a:ln>
                <a:noFill/>
              </a:ln>
              <a:solidFill>
                <a:srgbClr val="000000"/>
              </a:solidFill>
              <a:effectLst/>
              <a:uLnTx/>
              <a:uFillTx/>
              <a:latin typeface="Helvetica Neue"/>
              <a:ea typeface="+mn-ea"/>
              <a:cs typeface="+mn-cs"/>
            </a:endParaRPr>
          </a:p>
        </p:txBody>
      </p:sp>
      <p:pic>
        <p:nvPicPr>
          <p:cNvPr id="19" name="Picture 18">
            <a:extLst>
              <a:ext uri="{FF2B5EF4-FFF2-40B4-BE49-F238E27FC236}">
                <a16:creationId xmlns:a16="http://schemas.microsoft.com/office/drawing/2014/main" xmlns="" id="{B981C40E-A7C9-4490-A0B8-07A42974DF4B}"/>
              </a:ext>
            </a:extLst>
          </p:cNvPr>
          <p:cNvPicPr>
            <a:picLocks noChangeAspect="1"/>
          </p:cNvPicPr>
          <p:nvPr/>
        </p:nvPicPr>
        <p:blipFill>
          <a:blip r:embed="rId7"/>
          <a:stretch>
            <a:fillRect/>
          </a:stretch>
        </p:blipFill>
        <p:spPr>
          <a:xfrm>
            <a:off x="838200" y="2547936"/>
            <a:ext cx="3924567" cy="3511455"/>
          </a:xfrm>
          <a:prstGeom prst="rect">
            <a:avLst/>
          </a:prstGeom>
        </p:spPr>
      </p:pic>
    </p:spTree>
    <p:extLst>
      <p:ext uri="{BB962C8B-B14F-4D97-AF65-F5344CB8AC3E}">
        <p14:creationId xmlns:p14="http://schemas.microsoft.com/office/powerpoint/2010/main" xmlns="" val="784739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5B702-E2AC-41B8-A813-AF81240C7B31}"/>
              </a:ext>
            </a:extLst>
          </p:cNvPr>
          <p:cNvSpPr>
            <a:spLocks noGrp="1"/>
          </p:cNvSpPr>
          <p:nvPr>
            <p:ph type="title"/>
          </p:nvPr>
        </p:nvSpPr>
        <p:spPr>
          <a:solidFill>
            <a:srgbClr val="336699"/>
          </a:solidFill>
        </p:spPr>
        <p:txBody>
          <a:bodyPr>
            <a:normAutofit/>
          </a:bodyPr>
          <a:lstStyle/>
          <a:p>
            <a:pPr algn="ctr" rtl="1"/>
            <a:r>
              <a:rPr lang="en-US" b="1" i="0" dirty="0">
                <a:solidFill>
                  <a:schemeClr val="bg1"/>
                </a:solidFill>
                <a:effectLst/>
                <a:latin typeface="Helvetica Neue"/>
              </a:rPr>
              <a:t>4A40.1 Drug-induced lupus erythematosus</a:t>
            </a:r>
            <a:endParaRPr lang="en-US" dirty="0">
              <a:solidFill>
                <a:schemeClr val="bg1"/>
              </a:solidFill>
              <a:cs typeface="B Nazanin" panose="00000400000000000000" pitchFamily="2" charset="-78"/>
            </a:endParaRPr>
          </a:p>
        </p:txBody>
      </p:sp>
      <p:grpSp>
        <p:nvGrpSpPr>
          <p:cNvPr id="4" name="Group 3">
            <a:extLst>
              <a:ext uri="{FF2B5EF4-FFF2-40B4-BE49-F238E27FC236}">
                <a16:creationId xmlns:a16="http://schemas.microsoft.com/office/drawing/2014/main" xmlns="" id="{14358AF4-CEB8-498B-94B9-F62C63B3286F}"/>
              </a:ext>
            </a:extLst>
          </p:cNvPr>
          <p:cNvGrpSpPr/>
          <p:nvPr/>
        </p:nvGrpSpPr>
        <p:grpSpPr>
          <a:xfrm>
            <a:off x="2140770" y="6288130"/>
            <a:ext cx="8976719" cy="472418"/>
            <a:chOff x="2140770" y="6288130"/>
            <a:chExt cx="8976719" cy="472418"/>
          </a:xfrm>
        </p:grpSpPr>
        <p:sp>
          <p:nvSpPr>
            <p:cNvPr id="5" name="TextBox 4">
              <a:extLst>
                <a:ext uri="{FF2B5EF4-FFF2-40B4-BE49-F238E27FC236}">
                  <a16:creationId xmlns:a16="http://schemas.microsoft.com/office/drawing/2014/main" xmlns="" id="{37A030EB-11E0-4D5F-9D8F-20C537EAFBD9}"/>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DDF66486-B966-481A-B54E-7928A1247C38}"/>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sp>
        <p:nvSpPr>
          <p:cNvPr id="8" name="Content Placeholder 7">
            <a:extLst>
              <a:ext uri="{FF2B5EF4-FFF2-40B4-BE49-F238E27FC236}">
                <a16:creationId xmlns:a16="http://schemas.microsoft.com/office/drawing/2014/main" xmlns="" id="{17B70026-E93F-4215-8346-749EF514CE80}"/>
              </a:ext>
            </a:extLst>
          </p:cNvPr>
          <p:cNvSpPr>
            <a:spLocks noGrp="1"/>
          </p:cNvSpPr>
          <p:nvPr>
            <p:ph idx="1"/>
          </p:nvPr>
        </p:nvSpPr>
        <p:spPr>
          <a:xfrm>
            <a:off x="6912244" y="1825625"/>
            <a:ext cx="4441556" cy="4351338"/>
          </a:xfrm>
        </p:spPr>
        <p:txBody>
          <a:bodyPr>
            <a:normAutofit/>
          </a:bodyPr>
          <a:lstStyle/>
          <a:p>
            <a:pPr algn="r" rtl="1"/>
            <a:r>
              <a:rPr lang="fa-IR" sz="1800" dirty="0">
                <a:cs typeface="B Nazanin" panose="00000400000000000000" pitchFamily="2" charset="-78"/>
              </a:rPr>
              <a:t>این سندرم لوپوس، در طول درمان با برخی داروها (مانند پروکائین آمید، هیدرالازین، فنی توئین) و مهارکننده های فاکتور نکروز تومور ظاهر می شود.</a:t>
            </a:r>
          </a:p>
          <a:p>
            <a:pPr algn="r" rtl="1"/>
            <a:r>
              <a:rPr lang="fa-IR" sz="1800" dirty="0">
                <a:cs typeface="B Nazanin" panose="00000400000000000000" pitchFamily="2" charset="-78"/>
              </a:rPr>
              <a:t>از طریق کدهای </a:t>
            </a:r>
            <a:r>
              <a:rPr lang="en-US" sz="1800" dirty="0" err="1">
                <a:cs typeface="B Nazanin" panose="00000400000000000000" pitchFamily="2" charset="-78"/>
              </a:rPr>
              <a:t>PostC</a:t>
            </a:r>
            <a:r>
              <a:rPr lang="fa-IR" sz="1800" dirty="0">
                <a:cs typeface="B Nazanin" panose="00000400000000000000" pitchFamily="2" charset="-78"/>
              </a:rPr>
              <a:t> میتوان علت خارجی (داروی مربوطه) و تضاهرات بالینی این نوع لوپوس اریتماتوس را مشخص کنید</a:t>
            </a:r>
          </a:p>
          <a:p>
            <a:pPr algn="r" rtl="1"/>
            <a:endParaRPr lang="fa-IR" sz="1800" dirty="0">
              <a:cs typeface="B Nazanin" panose="00000400000000000000" pitchFamily="2" charset="-78"/>
            </a:endParaRPr>
          </a:p>
          <a:p>
            <a:pPr algn="r" rtl="1"/>
            <a:endParaRPr lang="fa-IR" sz="1800" dirty="0">
              <a:cs typeface="B Nazanin" panose="00000400000000000000" pitchFamily="2" charset="-78"/>
            </a:endParaRPr>
          </a:p>
          <a:p>
            <a:pPr algn="r" rtl="1"/>
            <a:endParaRPr lang="en-US" sz="1800" dirty="0">
              <a:cs typeface="B Nazanin" panose="00000400000000000000" pitchFamily="2" charset="-78"/>
            </a:endParaRPr>
          </a:p>
        </p:txBody>
      </p:sp>
      <p:pic>
        <p:nvPicPr>
          <p:cNvPr id="11" name="Picture 10">
            <a:extLst>
              <a:ext uri="{FF2B5EF4-FFF2-40B4-BE49-F238E27FC236}">
                <a16:creationId xmlns:a16="http://schemas.microsoft.com/office/drawing/2014/main" xmlns="" id="{D0A90EA5-1B07-4CCA-A475-765EA82216BD}"/>
              </a:ext>
            </a:extLst>
          </p:cNvPr>
          <p:cNvPicPr>
            <a:picLocks noChangeAspect="1"/>
          </p:cNvPicPr>
          <p:nvPr/>
        </p:nvPicPr>
        <p:blipFill>
          <a:blip r:embed="rId2"/>
          <a:stretch>
            <a:fillRect/>
          </a:stretch>
        </p:blipFill>
        <p:spPr>
          <a:xfrm>
            <a:off x="1302942" y="2555069"/>
            <a:ext cx="5326187" cy="3514559"/>
          </a:xfrm>
          <a:prstGeom prst="rect">
            <a:avLst/>
          </a:prstGeom>
        </p:spPr>
      </p:pic>
    </p:spTree>
    <p:extLst>
      <p:ext uri="{BB962C8B-B14F-4D97-AF65-F5344CB8AC3E}">
        <p14:creationId xmlns:p14="http://schemas.microsoft.com/office/powerpoint/2010/main" xmlns="" val="2955240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05485-9A38-4977-B4BB-B9527F249CB7}"/>
              </a:ext>
            </a:extLst>
          </p:cNvPr>
          <p:cNvSpPr>
            <a:spLocks noGrp="1"/>
          </p:cNvSpPr>
          <p:nvPr>
            <p:ph type="title"/>
          </p:nvPr>
        </p:nvSpPr>
        <p:spPr>
          <a:xfrm>
            <a:off x="838200" y="315954"/>
            <a:ext cx="10515600" cy="1325563"/>
          </a:xfrm>
          <a:solidFill>
            <a:srgbClr val="0099CC"/>
          </a:solidFill>
        </p:spPr>
        <p:txBody>
          <a:bodyPr>
            <a:noAutofit/>
          </a:bodyPr>
          <a:lstStyle/>
          <a:p>
            <a:pPr algn="ctr"/>
            <a:r>
              <a:rPr lang="en-US" sz="3200" b="1" i="0" dirty="0">
                <a:solidFill>
                  <a:schemeClr val="bg1"/>
                </a:solidFill>
                <a:effectLst/>
                <a:latin typeface="Helvetica Neue"/>
              </a:rPr>
              <a:t>4A80 Allergic or hypersensitivity disorders involving the respiratory tract</a:t>
            </a:r>
            <a:endParaRPr lang="en-US" sz="3200" dirty="0">
              <a:solidFill>
                <a:schemeClr val="bg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C98F082D-88D1-47E5-ABD6-61ED983EB420}"/>
              </a:ext>
            </a:extLst>
          </p:cNvPr>
          <p:cNvSpPr>
            <a:spLocks noGrp="1"/>
          </p:cNvSpPr>
          <p:nvPr>
            <p:ph idx="1"/>
          </p:nvPr>
        </p:nvSpPr>
        <p:spPr>
          <a:xfrm>
            <a:off x="5935850" y="1825625"/>
            <a:ext cx="5417949" cy="4351338"/>
          </a:xfrm>
        </p:spPr>
        <p:txBody>
          <a:bodyPr>
            <a:normAutofit/>
          </a:bodyPr>
          <a:lstStyle/>
          <a:p>
            <a:pPr algn="just" rtl="1"/>
            <a:r>
              <a:rPr lang="fa-IR" sz="2000" b="1" dirty="0">
                <a:cs typeface="B Nazanin" panose="00000400000000000000" pitchFamily="2" charset="-78"/>
              </a:rPr>
              <a:t>اختلالات آلرژیک یا حساسیت مفرط مربوط به دستگاه تنفسی شامل چندین بیماری مختلف بالینی است که می تواند به عنوان اختلالات حساسیت مفرط دستگاه تنفسی فوقانی و تحتانی در نظر گرفته شود.</a:t>
            </a:r>
          </a:p>
          <a:p>
            <a:pPr algn="just" rtl="1"/>
            <a:r>
              <a:rPr lang="fa-IR" sz="2000" b="1" dirty="0">
                <a:cs typeface="B Nazanin" panose="00000400000000000000" pitchFamily="2" charset="-78"/>
              </a:rPr>
              <a:t>مواردی که به علت دارو ایجاد می شوند، با کدهای </a:t>
            </a:r>
            <a:r>
              <a:rPr lang="en-US" sz="2000" b="1" dirty="0" err="1">
                <a:cs typeface="B Nazanin" panose="00000400000000000000" pitchFamily="2" charset="-78"/>
              </a:rPr>
              <a:t>Postcoordination</a:t>
            </a:r>
            <a:r>
              <a:rPr lang="fa-IR" sz="2000" b="1" dirty="0">
                <a:cs typeface="B Nazanin" panose="00000400000000000000" pitchFamily="2" charset="-78"/>
              </a:rPr>
              <a:t> می توان کد علت خارجی را مشخص نمود. </a:t>
            </a:r>
            <a:endParaRPr lang="en-US" sz="2000" b="1" dirty="0">
              <a:cs typeface="B Nazanin" panose="00000400000000000000" pitchFamily="2" charset="-78"/>
            </a:endParaRPr>
          </a:p>
        </p:txBody>
      </p:sp>
      <p:grpSp>
        <p:nvGrpSpPr>
          <p:cNvPr id="6" name="Group 5">
            <a:extLst>
              <a:ext uri="{FF2B5EF4-FFF2-40B4-BE49-F238E27FC236}">
                <a16:creationId xmlns:a16="http://schemas.microsoft.com/office/drawing/2014/main" xmlns="" id="{CA533789-F278-4098-BEE0-99AECE046F7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77B162E-305F-4523-8BA6-BCB9FECC7D13}"/>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14F041CA-C1AB-437B-9BB3-6FB9F0E32728}"/>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9" name="Picture 8">
            <a:extLst>
              <a:ext uri="{FF2B5EF4-FFF2-40B4-BE49-F238E27FC236}">
                <a16:creationId xmlns:a16="http://schemas.microsoft.com/office/drawing/2014/main" xmlns="" id="{63D6CFEA-C170-477B-957F-DEFAC6A8C01B}"/>
              </a:ext>
            </a:extLst>
          </p:cNvPr>
          <p:cNvPicPr>
            <a:picLocks noChangeAspect="1"/>
          </p:cNvPicPr>
          <p:nvPr/>
        </p:nvPicPr>
        <p:blipFill>
          <a:blip r:embed="rId2"/>
          <a:stretch>
            <a:fillRect/>
          </a:stretch>
        </p:blipFill>
        <p:spPr>
          <a:xfrm>
            <a:off x="1505999" y="2056727"/>
            <a:ext cx="3476625" cy="2886075"/>
          </a:xfrm>
          <a:prstGeom prst="rect">
            <a:avLst/>
          </a:prstGeom>
        </p:spPr>
      </p:pic>
      <p:pic>
        <p:nvPicPr>
          <p:cNvPr id="11" name="Picture 10">
            <a:extLst>
              <a:ext uri="{FF2B5EF4-FFF2-40B4-BE49-F238E27FC236}">
                <a16:creationId xmlns:a16="http://schemas.microsoft.com/office/drawing/2014/main" xmlns="" id="{6A9DDFD1-BB5B-4193-B708-255DFED2ECB4}"/>
              </a:ext>
            </a:extLst>
          </p:cNvPr>
          <p:cNvPicPr>
            <a:picLocks noChangeAspect="1"/>
          </p:cNvPicPr>
          <p:nvPr/>
        </p:nvPicPr>
        <p:blipFill>
          <a:blip r:embed="rId3"/>
          <a:stretch>
            <a:fillRect/>
          </a:stretch>
        </p:blipFill>
        <p:spPr>
          <a:xfrm>
            <a:off x="6234273" y="3755837"/>
            <a:ext cx="3629025" cy="2105025"/>
          </a:xfrm>
          <a:prstGeom prst="rect">
            <a:avLst/>
          </a:prstGeom>
        </p:spPr>
      </p:pic>
    </p:spTree>
    <p:extLst>
      <p:ext uri="{BB962C8B-B14F-4D97-AF65-F5344CB8AC3E}">
        <p14:creationId xmlns:p14="http://schemas.microsoft.com/office/powerpoint/2010/main" xmlns="" val="295304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a:solidFill>
            <a:schemeClr val="accent2">
              <a:lumMod val="40000"/>
              <a:lumOff val="60000"/>
            </a:schemeClr>
          </a:solidFill>
        </p:spPr>
        <p:txBody>
          <a:bodyPr/>
          <a:lstStyle/>
          <a:p>
            <a:pPr rtl="0">
              <a:defRPr/>
            </a:pPr>
            <a:r>
              <a:rPr lang="en-US" sz="2400" dirty="0"/>
              <a:t>Predominantly sexually transmitted infections (1A60‑1A9Z)</a:t>
            </a:r>
          </a:p>
        </p:txBody>
      </p:sp>
      <p:sp>
        <p:nvSpPr>
          <p:cNvPr id="245763" name="Content Placeholder 2"/>
          <p:cNvSpPr>
            <a:spLocks noGrp="1"/>
          </p:cNvSpPr>
          <p:nvPr>
            <p:ph idx="1"/>
          </p:nvPr>
        </p:nvSpPr>
        <p:spPr>
          <a:xfrm>
            <a:off x="1905000" y="978243"/>
            <a:ext cx="8229600" cy="4929982"/>
          </a:xfrm>
        </p:spPr>
        <p:txBody>
          <a:bodyPr/>
          <a:lstStyle/>
          <a:p>
            <a:pPr algn="r"/>
            <a:r>
              <a:rPr lang="fa-IR" altLang="en-US" sz="2400" dirty="0"/>
              <a:t>این تاب بلوک اختصاص عفونت هایی دارد که غالباً از طریق تماس </a:t>
            </a:r>
            <a:r>
              <a:rPr lang="fa-IR" altLang="en-US" sz="2400" dirty="0">
                <a:solidFill>
                  <a:srgbClr val="FF0000"/>
                </a:solidFill>
              </a:rPr>
              <a:t>جنسی</a:t>
            </a:r>
            <a:r>
              <a:rPr lang="fa-IR" altLang="en-US" sz="2400" dirty="0"/>
              <a:t> منتقل می شود. </a:t>
            </a:r>
          </a:p>
          <a:p>
            <a:pPr algn="l" rtl="0"/>
            <a:endParaRPr lang="fa-IR" altLang="en-US" sz="2400" dirty="0"/>
          </a:p>
          <a:p>
            <a:pPr algn="l" rtl="0"/>
            <a:r>
              <a:rPr lang="en-US" altLang="en-US" sz="2400" dirty="0"/>
              <a:t>Syphilis  </a:t>
            </a:r>
          </a:p>
          <a:p>
            <a:pPr algn="l" rtl="0"/>
            <a:r>
              <a:rPr lang="en-US" altLang="en-US" sz="2400" dirty="0"/>
              <a:t>Gonococcal infection  </a:t>
            </a:r>
          </a:p>
          <a:p>
            <a:pPr algn="l" rtl="0"/>
            <a:r>
              <a:rPr lang="en-US" altLang="en-US" sz="2400" dirty="0"/>
              <a:t>Sexually transmissible infections due to chlamydia  </a:t>
            </a:r>
          </a:p>
          <a:p>
            <a:pPr algn="l" rtl="0"/>
            <a:r>
              <a:rPr lang="en-US" altLang="en-US" sz="2400" dirty="0"/>
              <a:t>1A90 </a:t>
            </a:r>
            <a:r>
              <a:rPr lang="en-US" altLang="en-US" sz="2400" dirty="0" err="1"/>
              <a:t>Chancroid</a:t>
            </a:r>
            <a:r>
              <a:rPr lang="en-US" altLang="en-US" sz="2400" dirty="0"/>
              <a:t>  </a:t>
            </a:r>
          </a:p>
          <a:p>
            <a:pPr algn="l" rtl="0"/>
            <a:r>
              <a:rPr lang="en-US" altLang="en-US" sz="2400" dirty="0"/>
              <a:t>1A91 Granuloma </a:t>
            </a:r>
            <a:r>
              <a:rPr lang="en-US" altLang="en-US" sz="2400" dirty="0" err="1"/>
              <a:t>inguinale</a:t>
            </a:r>
            <a:r>
              <a:rPr lang="en-US" altLang="en-US" sz="2400" dirty="0"/>
              <a:t>  </a:t>
            </a:r>
          </a:p>
          <a:p>
            <a:pPr algn="l" rtl="0"/>
            <a:r>
              <a:rPr lang="en-US" altLang="en-US" sz="2400" dirty="0"/>
              <a:t>1A92 </a:t>
            </a:r>
            <a:r>
              <a:rPr lang="en-US" altLang="en-US" sz="2400" dirty="0" err="1"/>
              <a:t>Trichomoniasis</a:t>
            </a:r>
            <a:r>
              <a:rPr lang="en-US" altLang="en-US" sz="2400" dirty="0"/>
              <a:t>  </a:t>
            </a:r>
          </a:p>
          <a:p>
            <a:pPr algn="l" rtl="0"/>
            <a:r>
              <a:rPr lang="en-US" altLang="en-US" sz="2400" dirty="0"/>
              <a:t>1A93 Sexually transmissible infestations  </a:t>
            </a:r>
          </a:p>
          <a:p>
            <a:pPr algn="l" rtl="0"/>
            <a:r>
              <a:rPr lang="en-US" altLang="en-US" sz="2400" dirty="0"/>
              <a:t>1A94 </a:t>
            </a:r>
            <a:r>
              <a:rPr lang="en-US" altLang="en-US" sz="2400" dirty="0" err="1"/>
              <a:t>Anogenital</a:t>
            </a:r>
            <a:r>
              <a:rPr lang="en-US" altLang="en-US" sz="2400" dirty="0"/>
              <a:t> herpes simplex infection  </a:t>
            </a:r>
          </a:p>
          <a:p>
            <a:pPr algn="l" rtl="0"/>
            <a:r>
              <a:rPr lang="en-US" altLang="en-US" sz="2400" dirty="0"/>
              <a:t>1A95 </a:t>
            </a:r>
            <a:r>
              <a:rPr lang="en-US" altLang="en-US" sz="2400" dirty="0" err="1"/>
              <a:t>Anogenital</a:t>
            </a:r>
            <a:r>
              <a:rPr lang="en-US" altLang="en-US" sz="2400" dirty="0"/>
              <a:t> warts </a:t>
            </a:r>
          </a:p>
          <a:p>
            <a:pPr algn="l" rtl="0"/>
            <a:endParaRPr lang="en-US" altLang="en-US" sz="2600" b="1" dirty="0"/>
          </a:p>
          <a:p>
            <a:pPr algn="l" rtl="0"/>
            <a:endParaRPr lang="fa-IR" altLang="en-US" dirty="0"/>
          </a:p>
          <a:p>
            <a:endParaRPr lang="en-US" altLang="en-US" dirty="0"/>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245765" name="Slide Number Placeholder 3"/>
          <p:cNvSpPr>
            <a:spLocks noGrp="1"/>
          </p:cNvSpPr>
          <p:nvPr>
            <p:ph type="sldNum" sz="quarter" idx="12"/>
          </p:nvPr>
        </p:nvSpPr>
        <p:spPr bwMode="auto">
          <a:xfrm>
            <a:off x="8686800" y="6324601"/>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defRPr/>
            </a:pPr>
            <a:fld id="{857FFA67-593A-40BD-BBAC-243F246211B6}" type="slidenum">
              <a:rPr lang="fa-IR" altLang="en-US" sz="1200">
                <a:solidFill>
                  <a:srgbClr val="898989"/>
                </a:solidFill>
                <a:cs typeface="Arial" panose="020B0604020202020204" pitchFamily="34" charset="0"/>
              </a:rPr>
              <a:pPr algn="l" defTabSz="914400" fontAlgn="base">
                <a:spcBef>
                  <a:spcPct val="0"/>
                </a:spcBef>
                <a:spcAft>
                  <a:spcPct val="0"/>
                </a:spcAft>
                <a:buNone/>
                <a:defRPr/>
              </a:pPr>
              <a:t>6</a:t>
            </a:fld>
            <a:endParaRPr lang="en-US" altLang="en-US" sz="1200" dirty="0">
              <a:solidFill>
                <a:srgbClr val="898989"/>
              </a:solidFill>
              <a:cs typeface="Arial" panose="020B0604020202020204" pitchFamily="34" charset="0"/>
            </a:endParaRPr>
          </a:p>
        </p:txBody>
      </p:sp>
    </p:spTree>
    <p:extLst>
      <p:ext uri="{BB962C8B-B14F-4D97-AF65-F5344CB8AC3E}">
        <p14:creationId xmlns:p14="http://schemas.microsoft.com/office/powerpoint/2010/main" xmlns="" val="4115198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05485-9A38-4977-B4BB-B9527F249CB7}"/>
              </a:ext>
            </a:extLst>
          </p:cNvPr>
          <p:cNvSpPr>
            <a:spLocks noGrp="1"/>
          </p:cNvSpPr>
          <p:nvPr>
            <p:ph type="title"/>
          </p:nvPr>
        </p:nvSpPr>
        <p:spPr>
          <a:xfrm>
            <a:off x="838200" y="315954"/>
            <a:ext cx="10515600" cy="1325563"/>
          </a:xfrm>
          <a:solidFill>
            <a:schemeClr val="accent2"/>
          </a:solidFill>
        </p:spPr>
        <p:txBody>
          <a:bodyPr>
            <a:noAutofit/>
          </a:bodyPr>
          <a:lstStyle/>
          <a:p>
            <a:pPr algn="ctr"/>
            <a:r>
              <a:rPr lang="en-US" sz="3200" b="1" i="0" dirty="0">
                <a:solidFill>
                  <a:schemeClr val="bg1"/>
                </a:solidFill>
                <a:effectLst/>
                <a:latin typeface="Helvetica Neue"/>
              </a:rPr>
              <a:t>Immune system disorders involving white cell lineages</a:t>
            </a:r>
            <a:endParaRPr lang="en-US" sz="3200" dirty="0">
              <a:solidFill>
                <a:schemeClr val="bg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C98F082D-88D1-47E5-ABD6-61ED983EB420}"/>
              </a:ext>
            </a:extLst>
          </p:cNvPr>
          <p:cNvSpPr>
            <a:spLocks noGrp="1"/>
          </p:cNvSpPr>
          <p:nvPr>
            <p:ph idx="1"/>
          </p:nvPr>
        </p:nvSpPr>
        <p:spPr>
          <a:xfrm>
            <a:off x="5935850" y="1825625"/>
            <a:ext cx="5417949" cy="4351338"/>
          </a:xfrm>
        </p:spPr>
        <p:txBody>
          <a:bodyPr>
            <a:normAutofit/>
          </a:bodyPr>
          <a:lstStyle/>
          <a:p>
            <a:pPr algn="just" rtl="1"/>
            <a:r>
              <a:rPr lang="fa-IR" sz="2000" b="1" dirty="0">
                <a:cs typeface="B Nazanin" panose="00000400000000000000" pitchFamily="2" charset="-78"/>
              </a:rPr>
              <a:t>اختلالات سیستم ایمنی شامل دودمان سلول های سفید شامل اختلالات تعداد نوتروفیل (نوتروفیلیا، نوتروپنی)، ائوزینوفیلیا، ائوزینوپنی، لنفوپنی، لنفوسایتوز</a:t>
            </a:r>
            <a:endParaRPr lang="en-US" sz="2000" b="1" dirty="0">
              <a:cs typeface="B Nazanin" panose="00000400000000000000" pitchFamily="2" charset="-78"/>
            </a:endParaRPr>
          </a:p>
        </p:txBody>
      </p:sp>
      <p:grpSp>
        <p:nvGrpSpPr>
          <p:cNvPr id="6" name="Group 5">
            <a:extLst>
              <a:ext uri="{FF2B5EF4-FFF2-40B4-BE49-F238E27FC236}">
                <a16:creationId xmlns:a16="http://schemas.microsoft.com/office/drawing/2014/main" xmlns="" id="{CA533789-F278-4098-BEE0-99AECE046F7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77B162E-305F-4523-8BA6-BCB9FECC7D13}"/>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14F041CA-C1AB-437B-9BB3-6FB9F0E32728}"/>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5" name="Picture 4">
            <a:extLst>
              <a:ext uri="{FF2B5EF4-FFF2-40B4-BE49-F238E27FC236}">
                <a16:creationId xmlns:a16="http://schemas.microsoft.com/office/drawing/2014/main" xmlns="" id="{F383E7CB-5AE0-4155-9E11-CBA20900823D}"/>
              </a:ext>
            </a:extLst>
          </p:cNvPr>
          <p:cNvPicPr>
            <a:picLocks noChangeAspect="1"/>
          </p:cNvPicPr>
          <p:nvPr/>
        </p:nvPicPr>
        <p:blipFill>
          <a:blip r:embed="rId2"/>
          <a:stretch>
            <a:fillRect/>
          </a:stretch>
        </p:blipFill>
        <p:spPr>
          <a:xfrm>
            <a:off x="971872" y="1738213"/>
            <a:ext cx="3771900" cy="4257675"/>
          </a:xfrm>
          <a:prstGeom prst="rect">
            <a:avLst/>
          </a:prstGeom>
        </p:spPr>
      </p:pic>
    </p:spTree>
    <p:extLst>
      <p:ext uri="{BB962C8B-B14F-4D97-AF65-F5344CB8AC3E}">
        <p14:creationId xmlns:p14="http://schemas.microsoft.com/office/powerpoint/2010/main" xmlns="" val="2855457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05485-9A38-4977-B4BB-B9527F249CB7}"/>
              </a:ext>
            </a:extLst>
          </p:cNvPr>
          <p:cNvSpPr>
            <a:spLocks noGrp="1"/>
          </p:cNvSpPr>
          <p:nvPr>
            <p:ph type="title"/>
          </p:nvPr>
        </p:nvSpPr>
        <p:spPr>
          <a:xfrm>
            <a:off x="838200" y="315954"/>
            <a:ext cx="10515600" cy="1325563"/>
          </a:xfrm>
          <a:solidFill>
            <a:srgbClr val="CCFFCC"/>
          </a:solidFill>
        </p:spPr>
        <p:txBody>
          <a:bodyPr>
            <a:noAutofit/>
          </a:bodyPr>
          <a:lstStyle/>
          <a:p>
            <a:pPr algn="ctr"/>
            <a:r>
              <a:rPr lang="en-US" sz="3200" b="1" i="0" dirty="0">
                <a:solidFill>
                  <a:schemeClr val="accent1"/>
                </a:solidFill>
                <a:effectLst/>
                <a:latin typeface="Helvetica Neue"/>
              </a:rPr>
              <a:t>Certain disorders involving the immune system</a:t>
            </a:r>
            <a:endParaRPr lang="en-US" sz="3200" dirty="0">
              <a:solidFill>
                <a:schemeClr val="accent1"/>
              </a:solidFill>
              <a:cs typeface="B Nazanin" panose="00000400000000000000" pitchFamily="2" charset="-78"/>
            </a:endParaRPr>
          </a:p>
        </p:txBody>
      </p:sp>
      <p:sp>
        <p:nvSpPr>
          <p:cNvPr id="3" name="Content Placeholder 2">
            <a:extLst>
              <a:ext uri="{FF2B5EF4-FFF2-40B4-BE49-F238E27FC236}">
                <a16:creationId xmlns:a16="http://schemas.microsoft.com/office/drawing/2014/main" xmlns="" id="{C98F082D-88D1-47E5-ABD6-61ED983EB420}"/>
              </a:ext>
            </a:extLst>
          </p:cNvPr>
          <p:cNvSpPr>
            <a:spLocks noGrp="1"/>
          </p:cNvSpPr>
          <p:nvPr>
            <p:ph idx="1"/>
          </p:nvPr>
        </p:nvSpPr>
        <p:spPr>
          <a:xfrm>
            <a:off x="5935850" y="1825625"/>
            <a:ext cx="5417949" cy="4351338"/>
          </a:xfrm>
        </p:spPr>
        <p:txBody>
          <a:bodyPr>
            <a:normAutofit/>
          </a:bodyPr>
          <a:lstStyle/>
          <a:p>
            <a:pPr algn="just" rtl="1"/>
            <a:r>
              <a:rPr lang="fa-IR" sz="2000" b="1" dirty="0">
                <a:cs typeface="B Nazanin" panose="00000400000000000000" pitchFamily="2" charset="-78"/>
              </a:rPr>
              <a:t>برخی اختلالات معین مربوط به سیستم ایمنی بدن شامل </a:t>
            </a:r>
          </a:p>
          <a:p>
            <a:pPr algn="just" rtl="1"/>
            <a:r>
              <a:rPr lang="fa-IR" sz="2000" b="1" dirty="0">
                <a:cs typeface="B Nazanin" panose="00000400000000000000" pitchFamily="2" charset="-78"/>
              </a:rPr>
              <a:t>سارکوئیدوز</a:t>
            </a:r>
            <a:endParaRPr lang="en-US" sz="2000" b="1" dirty="0">
              <a:cs typeface="B Nazanin" panose="00000400000000000000" pitchFamily="2" charset="-78"/>
            </a:endParaRPr>
          </a:p>
        </p:txBody>
      </p:sp>
      <p:grpSp>
        <p:nvGrpSpPr>
          <p:cNvPr id="6" name="Group 5">
            <a:extLst>
              <a:ext uri="{FF2B5EF4-FFF2-40B4-BE49-F238E27FC236}">
                <a16:creationId xmlns:a16="http://schemas.microsoft.com/office/drawing/2014/main" xmlns="" id="{CA533789-F278-4098-BEE0-99AECE046F72}"/>
              </a:ext>
            </a:extLst>
          </p:cNvPr>
          <p:cNvGrpSpPr/>
          <p:nvPr/>
        </p:nvGrpSpPr>
        <p:grpSpPr>
          <a:xfrm>
            <a:off x="2140770" y="6288130"/>
            <a:ext cx="8976719" cy="472418"/>
            <a:chOff x="2140770" y="6288130"/>
            <a:chExt cx="8976719" cy="472418"/>
          </a:xfrm>
        </p:grpSpPr>
        <p:sp>
          <p:nvSpPr>
            <p:cNvPr id="7" name="TextBox 6">
              <a:extLst>
                <a:ext uri="{FF2B5EF4-FFF2-40B4-BE49-F238E27FC236}">
                  <a16:creationId xmlns:a16="http://schemas.microsoft.com/office/drawing/2014/main" xmlns="" id="{077B162E-305F-4523-8BA6-BCB9FECC7D13}"/>
                </a:ext>
              </a:extLst>
            </p:cNvPr>
            <p:cNvSpPr txBox="1"/>
            <p:nvPr/>
          </p:nvSpPr>
          <p:spPr>
            <a:xfrm>
              <a:off x="2140770" y="6288130"/>
              <a:ext cx="897671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Translating, Adaptation, and Developing Training Package for Coders to Apply ICD-11 for Mortality Coding at PHC Level. 2023-2024  </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14F041CA-C1AB-437B-9BB3-6FB9F0E32728}"/>
                </a:ext>
              </a:extLst>
            </p:cNvPr>
            <p:cNvSpPr txBox="1"/>
            <p:nvPr/>
          </p:nvSpPr>
          <p:spPr>
            <a:xfrm>
              <a:off x="3919200" y="6483549"/>
              <a:ext cx="50989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Zahra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Azadmanjir,PhD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HIM,  Assistant professor in TUMS </a:t>
              </a:r>
            </a:p>
          </p:txBody>
        </p:sp>
      </p:grpSp>
      <p:pic>
        <p:nvPicPr>
          <p:cNvPr id="9" name="Picture 8">
            <a:extLst>
              <a:ext uri="{FF2B5EF4-FFF2-40B4-BE49-F238E27FC236}">
                <a16:creationId xmlns:a16="http://schemas.microsoft.com/office/drawing/2014/main" xmlns="" id="{DF1C8454-6180-4273-9B95-DF17D4CE29AB}"/>
              </a:ext>
            </a:extLst>
          </p:cNvPr>
          <p:cNvPicPr>
            <a:picLocks noChangeAspect="1"/>
          </p:cNvPicPr>
          <p:nvPr/>
        </p:nvPicPr>
        <p:blipFill>
          <a:blip r:embed="rId2"/>
          <a:stretch>
            <a:fillRect/>
          </a:stretch>
        </p:blipFill>
        <p:spPr>
          <a:xfrm>
            <a:off x="1347302" y="2126498"/>
            <a:ext cx="3267075" cy="1838325"/>
          </a:xfrm>
          <a:prstGeom prst="rect">
            <a:avLst/>
          </a:prstGeom>
        </p:spPr>
      </p:pic>
    </p:spTree>
    <p:extLst>
      <p:ext uri="{BB962C8B-B14F-4D97-AF65-F5344CB8AC3E}">
        <p14:creationId xmlns:p14="http://schemas.microsoft.com/office/powerpoint/2010/main" xmlns="" val="10262821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577851"/>
            <a:ext cx="7772400" cy="773413"/>
          </a:xfrm>
          <a:solidFill>
            <a:schemeClr val="tx2">
              <a:lumMod val="20000"/>
              <a:lumOff val="80000"/>
            </a:schemeClr>
          </a:solidFill>
        </p:spPr>
        <p:txBody>
          <a:bodyPr rtlCol="1">
            <a:normAutofit/>
          </a:bodyPr>
          <a:lstStyle/>
          <a:p>
            <a:pPr eaLnBrk="1" fontAlgn="auto" hangingPunct="1">
              <a:spcAft>
                <a:spcPts val="0"/>
              </a:spcAft>
              <a:defRPr/>
            </a:pPr>
            <a:r>
              <a:rPr lang="fa-IR" sz="4000" dirty="0">
                <a:solidFill>
                  <a:schemeClr val="tx2">
                    <a:lumMod val="75000"/>
                  </a:schemeClr>
                </a:solidFill>
              </a:rPr>
              <a:t>فصل 5</a:t>
            </a:r>
            <a:endParaRPr lang="en-US" sz="4000" dirty="0">
              <a:solidFill>
                <a:schemeClr val="tx2">
                  <a:lumMod val="75000"/>
                </a:schemeClr>
              </a:solidFill>
            </a:endParaRPr>
          </a:p>
        </p:txBody>
      </p:sp>
      <p:sp>
        <p:nvSpPr>
          <p:cNvPr id="191491" name="Rectangle 3"/>
          <p:cNvSpPr>
            <a:spLocks noGrp="1" noChangeArrowheads="1"/>
          </p:cNvSpPr>
          <p:nvPr>
            <p:ph type="subTitle" idx="1"/>
          </p:nvPr>
        </p:nvSpPr>
        <p:spPr>
          <a:xfrm>
            <a:off x="2015359" y="2209800"/>
            <a:ext cx="8305800" cy="1752600"/>
          </a:xfrm>
        </p:spPr>
        <p:txBody>
          <a:bodyPr/>
          <a:lstStyle/>
          <a:p>
            <a:r>
              <a:rPr lang="en-US" dirty="0">
                <a:solidFill>
                  <a:schemeClr val="tx2">
                    <a:lumMod val="75000"/>
                  </a:schemeClr>
                </a:solidFill>
              </a:rPr>
              <a:t>05 Endocrine, nutritional or metabolic diseases</a:t>
            </a:r>
          </a:p>
          <a:p>
            <a:r>
              <a:rPr lang="en-US" altLang="en-US" sz="2800" dirty="0">
                <a:solidFill>
                  <a:schemeClr val="tx2">
                    <a:lumMod val="60000"/>
                    <a:lumOff val="40000"/>
                  </a:schemeClr>
                </a:solidFill>
              </a:rPr>
              <a:t>5A00 -5D46</a:t>
            </a:r>
            <a:endParaRPr lang="fa-IR" altLang="en-US" sz="2800" dirty="0">
              <a:solidFill>
                <a:schemeClr val="tx2">
                  <a:lumMod val="60000"/>
                  <a:lumOff val="40000"/>
                </a:schemeClr>
              </a:solidFill>
            </a:endParaRPr>
          </a:p>
          <a:p>
            <a:r>
              <a:rPr lang="fa-IR" altLang="en-US" sz="1800" dirty="0">
                <a:solidFill>
                  <a:schemeClr val="tx2">
                    <a:lumMod val="60000"/>
                    <a:lumOff val="40000"/>
                  </a:schemeClr>
                </a:solidFill>
                <a:cs typeface="+mj-cs"/>
              </a:rPr>
              <a:t>بيماري هاي غدد درون ریز، تغذیه ای و متابولیک</a:t>
            </a:r>
          </a:p>
        </p:txBody>
      </p:sp>
      <p:sp>
        <p:nvSpPr>
          <p:cNvPr id="3" name="AutoShape 2" descr="Image result for pathogenic organism"/>
          <p:cNvSpPr>
            <a:spLocks noChangeAspect="1" noChangeArrowheads="1"/>
          </p:cNvSpPr>
          <p:nvPr/>
        </p:nvSpPr>
        <p:spPr bwMode="auto">
          <a:xfrm>
            <a:off x="1679576" y="-1919288"/>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9521968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01600"/>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5 در </a:t>
            </a:r>
            <a:r>
              <a:rPr lang="en-US" sz="2000" b="1" dirty="0">
                <a:solidFill>
                  <a:schemeClr val="tx2">
                    <a:lumMod val="75000"/>
                  </a:schemeClr>
                </a:solidFill>
              </a:rPr>
              <a:t>ICD11</a:t>
            </a:r>
            <a:endParaRPr lang="en-US" sz="2000" dirty="0">
              <a:solidFill>
                <a:schemeClr val="tx2">
                  <a:lumMod val="75000"/>
                </a:schemeClr>
              </a:solidFill>
            </a:endParaRPr>
          </a:p>
        </p:txBody>
      </p:sp>
      <p:sp>
        <p:nvSpPr>
          <p:cNvPr id="5" name="Slide Number Placeholder 4">
            <a:extLst>
              <a:ext uri="{FF2B5EF4-FFF2-40B4-BE49-F238E27FC236}">
                <a16:creationId xmlns:a16="http://schemas.microsoft.com/office/drawing/2014/main" xmlns="" id="{C5577467-D928-6437-06DE-34BBAEA0AD24}"/>
              </a:ext>
            </a:extLst>
          </p:cNvPr>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63</a:t>
            </a:fld>
            <a:endParaRPr lang="en-US" altLang="en-US">
              <a:latin typeface="Times New Roman" panose="02020603050405020304" pitchFamily="18" charset="0"/>
              <a:cs typeface="Arial" panose="020B0604020202020204" pitchFamily="34" charset="0"/>
            </a:endParaRPr>
          </a:p>
        </p:txBody>
      </p:sp>
      <p:graphicFrame>
        <p:nvGraphicFramePr>
          <p:cNvPr id="9" name="Table 8">
            <a:extLst>
              <a:ext uri="{FF2B5EF4-FFF2-40B4-BE49-F238E27FC236}">
                <a16:creationId xmlns:a16="http://schemas.microsoft.com/office/drawing/2014/main" xmlns="" id="{74984FC1-ADB5-4802-B0AC-25261CEAFA18}"/>
              </a:ext>
            </a:extLst>
          </p:cNvPr>
          <p:cNvGraphicFramePr>
            <a:graphicFrameLocks noGrp="1"/>
          </p:cNvGraphicFramePr>
          <p:nvPr>
            <p:extLst/>
          </p:nvPr>
        </p:nvGraphicFramePr>
        <p:xfrm>
          <a:off x="1727200" y="1706880"/>
          <a:ext cx="8788400" cy="4998720"/>
        </p:xfrm>
        <a:graphic>
          <a:graphicData uri="http://schemas.openxmlformats.org/drawingml/2006/table">
            <a:tbl>
              <a:tblPr firstRow="1" firstCol="1" bandRow="1"/>
              <a:tblGrid>
                <a:gridCol w="3729646">
                  <a:extLst>
                    <a:ext uri="{9D8B030D-6E8A-4147-A177-3AD203B41FA5}">
                      <a16:colId xmlns:a16="http://schemas.microsoft.com/office/drawing/2014/main" xmlns="" val="3656225354"/>
                    </a:ext>
                  </a:extLst>
                </a:gridCol>
                <a:gridCol w="5058754">
                  <a:extLst>
                    <a:ext uri="{9D8B030D-6E8A-4147-A177-3AD203B41FA5}">
                      <a16:colId xmlns:a16="http://schemas.microsoft.com/office/drawing/2014/main" xmlns="" val="3101613845"/>
                    </a:ext>
                  </a:extLst>
                </a:gridCol>
              </a:tblGrid>
              <a:tr h="0">
                <a:tc>
                  <a:txBody>
                    <a:bodyPr/>
                    <a:lstStyle/>
                    <a:p>
                      <a:pPr marL="0" marR="0" algn="ctr" rtl="0">
                        <a:spcBef>
                          <a:spcPts val="0"/>
                        </a:spcBef>
                        <a:spcAft>
                          <a:spcPts val="0"/>
                        </a:spcAft>
                      </a:pPr>
                      <a:r>
                        <a:rPr lang="en-US" sz="14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ICD-10 </a:t>
                      </a:r>
                      <a:r>
                        <a:rPr lang="ar-SA" sz="14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spcBef>
                          <a:spcPts val="0"/>
                        </a:spcBef>
                        <a:spcAft>
                          <a:spcPts val="0"/>
                        </a:spcAft>
                      </a:pPr>
                      <a:r>
                        <a:rPr lang="en-US" sz="14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ICD-11 </a:t>
                      </a:r>
                      <a:r>
                        <a:rPr lang="ar-SA" sz="14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 معادل در</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98955261"/>
                  </a:ext>
                </a:extLst>
              </a:tr>
              <a:tr h="0">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E00-E07 Disorders of thyroid gland</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thyroid gland or thyroid hormones system. </a:t>
                      </a:r>
                      <a:endParaRPr lang="en-US" sz="14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27095524"/>
                  </a:ext>
                </a:extLst>
              </a:tr>
              <a:tr h="0">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E10-E14 Diabetes mellitus</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Diabetes mellitus (Specifies the ‘type’ of diabetes mellitus i.e. Type 1, Type 2, other and unspecified. ‘Diabetic’ complications are primarily parented to their respective body system chapter).</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84356274"/>
                  </a:ext>
                </a:extLst>
              </a:tr>
              <a:tr h="0">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E15-E16 Other disorders of glucose regulation and pancreatic internal secretion</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 disorders of glucose regulation or pancreatic internal secretion – has remained unchanged.</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93470387"/>
                  </a:ext>
                </a:extLst>
              </a:tr>
              <a:tr h="0">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E20-E35 Disorders of other endocrine glands</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block has been unbundled and the sections renamed to better reflect the conditions classified within each entity:</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22511971"/>
                  </a:ext>
                </a:extLst>
              </a:tr>
              <a:tr h="0">
                <a:tc>
                  <a:txBody>
                    <a:bodyPr/>
                    <a:lstStyle/>
                    <a:p>
                      <a:endParaRPr lang="en-US" sz="14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parathyroid and parathyroid hormone system</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38804910"/>
                  </a:ext>
                </a:extLst>
              </a:tr>
              <a:tr h="0">
                <a:tc>
                  <a:txBody>
                    <a:bodyPr/>
                    <a:lstStyle/>
                    <a:p>
                      <a:endParaRPr lang="en-US" sz="14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pituitary hormone system</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84333321"/>
                  </a:ext>
                </a:extLst>
              </a:tr>
              <a:tr h="0">
                <a:tc>
                  <a:txBody>
                    <a:bodyPr/>
                    <a:lstStyle/>
                    <a:p>
                      <a:endParaRPr lang="en-US" sz="14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adrenal glands and adrenal hormone system</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7578455"/>
                  </a:ext>
                </a:extLst>
              </a:tr>
              <a:tr h="0">
                <a:tc>
                  <a:txBody>
                    <a:bodyPr/>
                    <a:lstStyle/>
                    <a:p>
                      <a:endParaRPr lang="en-US" sz="14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gonadal hormone system</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33886938"/>
                  </a:ext>
                </a:extLst>
              </a:tr>
              <a:tr h="0">
                <a:tc>
                  <a:txBody>
                    <a:bodyPr/>
                    <a:lstStyle/>
                    <a:p>
                      <a:endParaRPr lang="en-US" sz="14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Certain disorders of puberty</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31897253"/>
                  </a:ext>
                </a:extLst>
              </a:tr>
              <a:tr h="0">
                <a:tc>
                  <a:txBody>
                    <a:bodyPr/>
                    <a:lstStyle/>
                    <a:p>
                      <a:endParaRPr lang="en-US" sz="14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Polyglandular dysfunction</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81131662"/>
                  </a:ext>
                </a:extLst>
              </a:tr>
              <a:tr h="0">
                <a:tc>
                  <a:txBody>
                    <a:bodyPr/>
                    <a:lstStyle/>
                    <a:p>
                      <a:endParaRPr lang="en-US" sz="14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lipoprotein metabolism and certain specified lipidaemias</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7751408"/>
                  </a:ext>
                </a:extLst>
              </a:tr>
              <a:tr h="0">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E40-E46 Malnutrition</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Undernutrition - Two new subsections have been added for Undernutrition based on anthropometric or clinical criteria and Undernutrition due to specific nutrient deficiencies</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5263494"/>
                  </a:ext>
                </a:extLst>
              </a:tr>
              <a:tr h="0">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E50-E64 Other nutritional deficiencies</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Undernutrition</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41421279"/>
                  </a:ext>
                </a:extLst>
              </a:tr>
              <a:tr h="0">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E65-E68 Obesity and other hyperalimentation</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Overweight, obesity or specific nutrient excesses</a:t>
                      </a:r>
                      <a:endParaRPr lang="en-US" sz="14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24779645"/>
                  </a:ext>
                </a:extLst>
              </a:tr>
              <a:tr h="0">
                <a:tc>
                  <a:txBody>
                    <a:bodyPr/>
                    <a:lstStyle/>
                    <a:p>
                      <a:pPr marL="0" marR="0" algn="justLow" rtl="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E70-E90 Metabolic disorders</a:t>
                      </a:r>
                      <a:endParaRPr lang="en-US" sz="14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Metabolic disorders with subsections based on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aetiology</a:t>
                      </a:r>
                      <a:endParaRPr lang="en-US" sz="14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98087384"/>
                  </a:ext>
                </a:extLst>
              </a:tr>
            </a:tbl>
          </a:graphicData>
        </a:graphic>
      </p:graphicFrame>
      <p:sp>
        <p:nvSpPr>
          <p:cNvPr id="12" name="Content Placeholder 2">
            <a:extLst>
              <a:ext uri="{FF2B5EF4-FFF2-40B4-BE49-F238E27FC236}">
                <a16:creationId xmlns:a16="http://schemas.microsoft.com/office/drawing/2014/main" xmlns="" id="{469A8E51-FDD7-472B-A925-9E8D8448977E}"/>
              </a:ext>
            </a:extLst>
          </p:cNvPr>
          <p:cNvSpPr>
            <a:spLocks noGrp="1"/>
          </p:cNvSpPr>
          <p:nvPr>
            <p:ph idx="1"/>
          </p:nvPr>
        </p:nvSpPr>
        <p:spPr>
          <a:xfrm>
            <a:off x="1727200" y="1011683"/>
            <a:ext cx="8610600" cy="445706"/>
          </a:xfrm>
        </p:spPr>
        <p:txBody>
          <a:bodyPr/>
          <a:lstStyle/>
          <a:p>
            <a:pPr marL="0" indent="0" algn="justLow">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1- بدون تغییر باقی مانده اما برخی تغییرات در راستای ارائه جزئیات بیشتر در آن ایجاد شده است.</a:t>
            </a:r>
          </a:p>
          <a:p>
            <a:pPr marL="0" indent="0" algn="justLow">
              <a:spcAft>
                <a:spcPts val="0"/>
              </a:spcAft>
              <a:buNone/>
            </a:pPr>
            <a:endPar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14" name="Rectangle 13">
            <a:extLst>
              <a:ext uri="{FF2B5EF4-FFF2-40B4-BE49-F238E27FC236}">
                <a16:creationId xmlns:a16="http://schemas.microsoft.com/office/drawing/2014/main" xmlns="" id="{CF767FBC-AC83-40E5-93CD-60C5D94F48F4}"/>
              </a:ext>
            </a:extLst>
          </p:cNvPr>
          <p:cNvSpPr/>
          <p:nvPr/>
        </p:nvSpPr>
        <p:spPr>
          <a:xfrm>
            <a:off x="1727200" y="1943100"/>
            <a:ext cx="8788400" cy="2413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4" name="Oval 3">
            <a:extLst>
              <a:ext uri="{FF2B5EF4-FFF2-40B4-BE49-F238E27FC236}">
                <a16:creationId xmlns:a16="http://schemas.microsoft.com/office/drawing/2014/main" xmlns="" id="{638E6FE3-20FD-4851-83E0-42354568BD94}"/>
              </a:ext>
            </a:extLst>
          </p:cNvPr>
          <p:cNvSpPr/>
          <p:nvPr/>
        </p:nvSpPr>
        <p:spPr>
          <a:xfrm>
            <a:off x="1703172" y="1447800"/>
            <a:ext cx="457200" cy="445706"/>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1</a:t>
            </a:r>
            <a:endParaRPr lang="en-US" b="1" dirty="0">
              <a:solidFill>
                <a:prstClr val="black"/>
              </a:solidFill>
              <a:latin typeface="Times New Roman"/>
            </a:endParaRPr>
          </a:p>
        </p:txBody>
      </p:sp>
    </p:spTree>
    <p:extLst>
      <p:ext uri="{BB962C8B-B14F-4D97-AF65-F5344CB8AC3E}">
        <p14:creationId xmlns:p14="http://schemas.microsoft.com/office/powerpoint/2010/main" xmlns="" val="1280469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01600"/>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5 در </a:t>
            </a:r>
            <a:r>
              <a:rPr lang="en-US" sz="2000" b="1" dirty="0">
                <a:solidFill>
                  <a:schemeClr val="tx2">
                    <a:lumMod val="75000"/>
                  </a:schemeClr>
                </a:solidFill>
              </a:rPr>
              <a:t>ICD11</a:t>
            </a:r>
            <a:endParaRPr lang="en-US" sz="2000" dirty="0">
              <a:solidFill>
                <a:schemeClr val="tx2">
                  <a:lumMod val="75000"/>
                </a:schemeClr>
              </a:solidFill>
            </a:endParaRPr>
          </a:p>
        </p:txBody>
      </p:sp>
      <p:graphicFrame>
        <p:nvGraphicFramePr>
          <p:cNvPr id="9" name="Table 8">
            <a:extLst>
              <a:ext uri="{FF2B5EF4-FFF2-40B4-BE49-F238E27FC236}">
                <a16:creationId xmlns:a16="http://schemas.microsoft.com/office/drawing/2014/main" xmlns="" id="{74984FC1-ADB5-4802-B0AC-25261CEAFA18}"/>
              </a:ext>
            </a:extLst>
          </p:cNvPr>
          <p:cNvGraphicFramePr>
            <a:graphicFrameLocks noGrp="1"/>
          </p:cNvGraphicFramePr>
          <p:nvPr>
            <p:extLst/>
          </p:nvPr>
        </p:nvGraphicFramePr>
        <p:xfrm>
          <a:off x="1612900" y="2118360"/>
          <a:ext cx="8928100" cy="4328160"/>
        </p:xfrm>
        <a:graphic>
          <a:graphicData uri="http://schemas.openxmlformats.org/drawingml/2006/table">
            <a:tbl>
              <a:tblPr firstRow="1" firstCol="1" bandRow="1"/>
              <a:tblGrid>
                <a:gridCol w="3788931">
                  <a:extLst>
                    <a:ext uri="{9D8B030D-6E8A-4147-A177-3AD203B41FA5}">
                      <a16:colId xmlns:a16="http://schemas.microsoft.com/office/drawing/2014/main" xmlns="" val="3656225354"/>
                    </a:ext>
                  </a:extLst>
                </a:gridCol>
                <a:gridCol w="5139169">
                  <a:extLst>
                    <a:ext uri="{9D8B030D-6E8A-4147-A177-3AD203B41FA5}">
                      <a16:colId xmlns:a16="http://schemas.microsoft.com/office/drawing/2014/main" xmlns="" val="3101613845"/>
                    </a:ext>
                  </a:extLst>
                </a:gridCol>
              </a:tblGrid>
              <a:tr h="0">
                <a:tc>
                  <a:txBody>
                    <a:bodyPr/>
                    <a:lstStyle/>
                    <a:p>
                      <a:pPr marL="0" marR="0" algn="ctr" rtl="0">
                        <a:spcBef>
                          <a:spcPts val="0"/>
                        </a:spcBef>
                        <a:spcAft>
                          <a:spcPts val="0"/>
                        </a:spcAft>
                      </a:pPr>
                      <a:r>
                        <a:rPr lang="en-US" sz="12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ICD-10 </a:t>
                      </a:r>
                      <a:r>
                        <a:rPr lang="ar-SA" sz="12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spcBef>
                          <a:spcPts val="0"/>
                        </a:spcBef>
                        <a:spcAft>
                          <a:spcPts val="0"/>
                        </a:spcAft>
                      </a:pPr>
                      <a:r>
                        <a:rPr lang="en-US" sz="12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ICD-11 </a:t>
                      </a:r>
                      <a:r>
                        <a:rPr lang="ar-SA" sz="12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 معادل در</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98955261"/>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E00-E07 Disorders of thyroid gland</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thyroid gland or thyroid hormones system. </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27095524"/>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E10-E14 Diabetes mellitus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Diabetes mellitus (Specifies the ‘type’ of diabetes mellitus i.e. Type 1, Type 2, other and unspecified. ‘Diabetic’ complications are primarily parented to their respective body system chapter).</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84356274"/>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E15-E16 Other disorders of glucose regulation and pancreatic internal secretion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 disorders of glucose regulation or pancreatic internal secretion – has remained unchanged.</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93470387"/>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E20-E35 Disorders of other endocrine glands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block has been unbundled and the sections renamed to better reflect the conditions classified within each entity:</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22511971"/>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parathyroid and parathyroid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38804910"/>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pituitary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84333321"/>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adrenal glands and adrenal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7578455"/>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gonadal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33886938"/>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Certain disorders of puberty</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31897253"/>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Polyglandular dysfunction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81131662"/>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lipoprotein metabolism and certain specified lipidaemias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7751408"/>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E40-E46 Malnutrition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Undernutrition - Two new subsections have been added for Undernutrition based on anthropometric or clinical criteria and Undernutrition due to specific nutrient deficiencies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5263494"/>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E50-E64 Other nutritional deficiencies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Undernutrition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41421279"/>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E65-E68 Obesity and other hyperalimentation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Overweight, obesity or specific nutrient excesses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24779645"/>
                  </a:ext>
                </a:extLst>
              </a:tr>
              <a:tr h="0">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E70-E90 Metabolic disorders</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Metabolic disorders with subsections based on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aetiology</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98087384"/>
                  </a:ext>
                </a:extLst>
              </a:tr>
            </a:tbl>
          </a:graphicData>
        </a:graphic>
      </p:graphicFrame>
      <p:sp>
        <p:nvSpPr>
          <p:cNvPr id="12" name="Content Placeholder 2">
            <a:extLst>
              <a:ext uri="{FF2B5EF4-FFF2-40B4-BE49-F238E27FC236}">
                <a16:creationId xmlns:a16="http://schemas.microsoft.com/office/drawing/2014/main" xmlns="" id="{469A8E51-FDD7-472B-A925-9E8D8448977E}"/>
              </a:ext>
            </a:extLst>
          </p:cNvPr>
          <p:cNvSpPr>
            <a:spLocks noGrp="1"/>
          </p:cNvSpPr>
          <p:nvPr>
            <p:ph idx="1"/>
          </p:nvPr>
        </p:nvSpPr>
        <p:spPr>
          <a:xfrm>
            <a:off x="1727200" y="762000"/>
            <a:ext cx="8610600" cy="445706"/>
          </a:xfrm>
        </p:spPr>
        <p:txBody>
          <a:bodyPr/>
          <a:lstStyle/>
          <a:p>
            <a:pPr marL="0" indent="0">
              <a:lnSpc>
                <a:spcPct val="115000"/>
              </a:lnSpc>
              <a:spcBef>
                <a:spcPts val="0"/>
              </a:spcBef>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2- </a:t>
            </a:r>
            <a:r>
              <a:rPr lang="fa-IR" sz="2000" dirty="0">
                <a:solidFill>
                  <a:prstClr val="black"/>
                </a:solidFill>
                <a:latin typeface="Times New Roman" panose="02020603050405020304" pitchFamily="18" charset="0"/>
                <a:ea typeface="Times New Roman" panose="02020603050405020304" pitchFamily="18" charset="0"/>
                <a:cs typeface="B Nazanin" panose="00000400000000000000" pitchFamily="2" charset="-78"/>
              </a:rPr>
              <a:t>تغییرات و جزئیاتی در دیابت شیرین از طریق اضافه شدن دسته‌بندی­های «هیپرگلیسمی متوسط» (از جمله اختلال در تنظیم گلوکز) و «سندرم‌های مقاومت به انسولین» ایجاد شده است.</a:t>
            </a:r>
          </a:p>
          <a:p>
            <a:pPr marL="0" indent="0">
              <a:lnSpc>
                <a:spcPct val="115000"/>
              </a:lnSpc>
              <a:spcBef>
                <a:spcPts val="0"/>
              </a:spcBef>
              <a:spcAft>
                <a:spcPts val="0"/>
              </a:spcAft>
              <a:buNone/>
            </a:pPr>
            <a:r>
              <a:rPr lang="fa-IR" sz="2000" dirty="0">
                <a:solidFill>
                  <a:prstClr val="black"/>
                </a:solidFill>
                <a:latin typeface="Times New Roman" panose="02020603050405020304" pitchFamily="18" charset="0"/>
                <a:ea typeface="Times New Roman" panose="02020603050405020304" pitchFamily="18" charset="0"/>
                <a:cs typeface="B Nazanin" panose="00000400000000000000" pitchFamily="2" charset="-78"/>
              </a:rPr>
              <a:t>عوارض دیابت نیز در فصول مربوط به هر سیستم بدن که تظاهرات در آن بروز پیدا کرده، آورده شده اند. </a:t>
            </a:r>
            <a:endParaRPr lang="en-US" sz="12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endParaRPr>
          </a:p>
          <a:p>
            <a:pPr marL="0" indent="0" algn="justLow">
              <a:spcAft>
                <a:spcPts val="0"/>
              </a:spcAft>
              <a:buNone/>
            </a:pPr>
            <a:endPar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8" name="Rectangle 7">
            <a:extLst>
              <a:ext uri="{FF2B5EF4-FFF2-40B4-BE49-F238E27FC236}">
                <a16:creationId xmlns:a16="http://schemas.microsoft.com/office/drawing/2014/main" xmlns="" id="{59D46DA2-8B23-44E7-9B77-468B387D81C0}"/>
              </a:ext>
            </a:extLst>
          </p:cNvPr>
          <p:cNvSpPr/>
          <p:nvPr/>
        </p:nvSpPr>
        <p:spPr>
          <a:xfrm>
            <a:off x="1625600" y="2525110"/>
            <a:ext cx="8915400" cy="587597"/>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0" name="Oval 9">
            <a:extLst>
              <a:ext uri="{FF2B5EF4-FFF2-40B4-BE49-F238E27FC236}">
                <a16:creationId xmlns:a16="http://schemas.microsoft.com/office/drawing/2014/main" xmlns="" id="{9B048776-678A-4DDC-AFD0-52D6C899C945}"/>
              </a:ext>
            </a:extLst>
          </p:cNvPr>
          <p:cNvSpPr/>
          <p:nvPr/>
        </p:nvSpPr>
        <p:spPr>
          <a:xfrm>
            <a:off x="1612900" y="2044700"/>
            <a:ext cx="457200" cy="445706"/>
          </a:xfrm>
          <a:prstGeom prst="ellips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2</a:t>
            </a:r>
            <a:endParaRPr lang="en-US" b="1" dirty="0">
              <a:solidFill>
                <a:prstClr val="black"/>
              </a:solidFill>
              <a:latin typeface="Times New Roman"/>
            </a:endParaRPr>
          </a:p>
        </p:txBody>
      </p:sp>
    </p:spTree>
    <p:extLst>
      <p:ext uri="{BB962C8B-B14F-4D97-AF65-F5344CB8AC3E}">
        <p14:creationId xmlns:p14="http://schemas.microsoft.com/office/powerpoint/2010/main" xmlns="" val="2606917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01600"/>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5 در </a:t>
            </a:r>
            <a:r>
              <a:rPr lang="en-US" sz="2000" b="1" dirty="0">
                <a:solidFill>
                  <a:schemeClr val="tx2">
                    <a:lumMod val="75000"/>
                  </a:schemeClr>
                </a:solidFill>
              </a:rPr>
              <a:t>ICD11</a:t>
            </a:r>
            <a:endParaRPr lang="en-US" sz="2000" dirty="0">
              <a:solidFill>
                <a:schemeClr val="tx2">
                  <a:lumMod val="75000"/>
                </a:schemeClr>
              </a:solidFill>
            </a:endParaRPr>
          </a:p>
        </p:txBody>
      </p:sp>
      <p:graphicFrame>
        <p:nvGraphicFramePr>
          <p:cNvPr id="9" name="Table 8">
            <a:extLst>
              <a:ext uri="{FF2B5EF4-FFF2-40B4-BE49-F238E27FC236}">
                <a16:creationId xmlns:a16="http://schemas.microsoft.com/office/drawing/2014/main" xmlns="" id="{74984FC1-ADB5-4802-B0AC-25261CEAFA18}"/>
              </a:ext>
            </a:extLst>
          </p:cNvPr>
          <p:cNvGraphicFramePr>
            <a:graphicFrameLocks noGrp="1"/>
          </p:cNvGraphicFramePr>
          <p:nvPr>
            <p:extLst/>
          </p:nvPr>
        </p:nvGraphicFramePr>
        <p:xfrm>
          <a:off x="1612900" y="1920240"/>
          <a:ext cx="8928100" cy="4328160"/>
        </p:xfrm>
        <a:graphic>
          <a:graphicData uri="http://schemas.openxmlformats.org/drawingml/2006/table">
            <a:tbl>
              <a:tblPr firstRow="1" firstCol="1" bandRow="1"/>
              <a:tblGrid>
                <a:gridCol w="3788931">
                  <a:extLst>
                    <a:ext uri="{9D8B030D-6E8A-4147-A177-3AD203B41FA5}">
                      <a16:colId xmlns:a16="http://schemas.microsoft.com/office/drawing/2014/main" xmlns="" val="3656225354"/>
                    </a:ext>
                  </a:extLst>
                </a:gridCol>
                <a:gridCol w="5139169">
                  <a:extLst>
                    <a:ext uri="{9D8B030D-6E8A-4147-A177-3AD203B41FA5}">
                      <a16:colId xmlns:a16="http://schemas.microsoft.com/office/drawing/2014/main" xmlns="" val="3101613845"/>
                    </a:ext>
                  </a:extLst>
                </a:gridCol>
              </a:tblGrid>
              <a:tr h="0">
                <a:tc>
                  <a:txBody>
                    <a:bodyPr/>
                    <a:lstStyle/>
                    <a:p>
                      <a:pPr marL="0" marR="0" algn="ctr" rtl="0">
                        <a:spcBef>
                          <a:spcPts val="0"/>
                        </a:spcBef>
                        <a:spcAft>
                          <a:spcPts val="0"/>
                        </a:spcAft>
                      </a:pPr>
                      <a:r>
                        <a:rPr lang="en-US" sz="12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ICD-10 </a:t>
                      </a:r>
                      <a:r>
                        <a:rPr lang="ar-SA" sz="1200" b="1"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spcBef>
                          <a:spcPts val="0"/>
                        </a:spcBef>
                        <a:spcAft>
                          <a:spcPts val="0"/>
                        </a:spcAft>
                      </a:pPr>
                      <a:r>
                        <a:rPr lang="en-US" sz="12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ICD-11 </a:t>
                      </a:r>
                      <a:r>
                        <a:rPr lang="ar-SA" sz="12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 معادل در</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98955261"/>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E00-E07 Disorders of thyroid gland</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thyroid gland or thyroid hormones system. </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27095524"/>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E10-E14 Diabetes mellitus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Diabetes mellitus (Specifies the ‘type’ of diabetes mellitus i.e. Type 1, Type 2, other and unspecified. ‘Diabetic’ complications are primarily parented to their respective body system chapter).</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84356274"/>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E15-E16 Other disorders of glucose regulation and pancreatic internal secretion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 disorders of glucose regulation or pancreatic internal secretion – has remained unchanged.</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93470387"/>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E20-E35 Disorders of other endocrine glands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block has been unbundled and the sections renamed to better reflect the conditions classified within each entity:</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22511971"/>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parathyroid and parathyroid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38804910"/>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pituitary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84333321"/>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adrenal glands and adrenal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7578455"/>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gonadal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33886938"/>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Certain disorders of puberty</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31897253"/>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Polyglandular dysfunction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81131662"/>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lipoprotein metabolism and certain specified lipidaemias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7751408"/>
                  </a:ext>
                </a:extLst>
              </a:tr>
              <a:tr h="0">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E40-E46 Malnutrition</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Undernutrition - Two new subsections have been added for Undernutrition based on anthropometric or clinical criteria and Undernutrition due to specific nutrient deficiencies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5263494"/>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E50-E64 Other nutritional deficiencies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Undernutrition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41421279"/>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E65-E68 Obesity and other hyperalimentation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Overweight, obesity or specific nutrient excesses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24779645"/>
                  </a:ext>
                </a:extLst>
              </a:tr>
              <a:tr h="0">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E70-E90 Metabolic disorders</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Metabolic disorders with subsections based on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aetiology</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98087384"/>
                  </a:ext>
                </a:extLst>
              </a:tr>
            </a:tbl>
          </a:graphicData>
        </a:graphic>
      </p:graphicFrame>
      <p:sp>
        <p:nvSpPr>
          <p:cNvPr id="12" name="Content Placeholder 2">
            <a:extLst>
              <a:ext uri="{FF2B5EF4-FFF2-40B4-BE49-F238E27FC236}">
                <a16:creationId xmlns:a16="http://schemas.microsoft.com/office/drawing/2014/main" xmlns="" id="{469A8E51-FDD7-472B-A925-9E8D8448977E}"/>
              </a:ext>
            </a:extLst>
          </p:cNvPr>
          <p:cNvSpPr>
            <a:spLocks noGrp="1"/>
          </p:cNvSpPr>
          <p:nvPr>
            <p:ph idx="1"/>
          </p:nvPr>
        </p:nvSpPr>
        <p:spPr>
          <a:xfrm>
            <a:off x="1727200" y="762000"/>
            <a:ext cx="8610600" cy="445706"/>
          </a:xfrm>
        </p:spPr>
        <p:txBody>
          <a:bodyPr/>
          <a:lstStyle/>
          <a:p>
            <a:pPr marL="0" indent="0">
              <a:lnSpc>
                <a:spcPct val="115000"/>
              </a:lnSpc>
              <a:spcBef>
                <a:spcPts val="0"/>
              </a:spcBef>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3- دسته بندی های مربوط به </a:t>
            </a:r>
            <a:r>
              <a:rPr lang="fa-IR" sz="2000" dirty="0">
                <a:solidFill>
                  <a:prstClr val="black"/>
                </a:solidFill>
                <a:latin typeface="Times New Roman" panose="02020603050405020304" pitchFamily="18" charset="0"/>
                <a:ea typeface="Times New Roman" panose="02020603050405020304" pitchFamily="18" charset="0"/>
                <a:cs typeface="B Nazanin" panose="00000400000000000000" pitchFamily="2" charset="-78"/>
              </a:rPr>
              <a:t>اختلالات مربوط به تنظیم قندخون و ترشحات درون ریز پانکراس بدون تغییر باقی مانده است.</a:t>
            </a:r>
          </a:p>
          <a:p>
            <a:pPr marL="0" indent="0" algn="justLow">
              <a:spcAft>
                <a:spcPts val="0"/>
              </a:spcAft>
              <a:buNone/>
            </a:pPr>
            <a:endPar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11" name="Rectangle 10">
            <a:extLst>
              <a:ext uri="{FF2B5EF4-FFF2-40B4-BE49-F238E27FC236}">
                <a16:creationId xmlns:a16="http://schemas.microsoft.com/office/drawing/2014/main" xmlns="" id="{627DCA47-58B5-4F8F-8659-DEC485DBC9AA}"/>
              </a:ext>
            </a:extLst>
          </p:cNvPr>
          <p:cNvSpPr/>
          <p:nvPr/>
        </p:nvSpPr>
        <p:spPr>
          <a:xfrm>
            <a:off x="1574800" y="2887900"/>
            <a:ext cx="8940800" cy="4039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ln>
                <a:solidFill>
                  <a:srgbClr val="00B050"/>
                </a:solidFill>
              </a:ln>
              <a:solidFill>
                <a:prstClr val="white"/>
              </a:solidFill>
              <a:latin typeface="Times New Roman"/>
            </a:endParaRPr>
          </a:p>
        </p:txBody>
      </p:sp>
      <p:sp>
        <p:nvSpPr>
          <p:cNvPr id="13" name="Oval 12">
            <a:extLst>
              <a:ext uri="{FF2B5EF4-FFF2-40B4-BE49-F238E27FC236}">
                <a16:creationId xmlns:a16="http://schemas.microsoft.com/office/drawing/2014/main" xmlns="" id="{02876160-0D44-4AB0-BDBB-79DE24B8C0EC}"/>
              </a:ext>
            </a:extLst>
          </p:cNvPr>
          <p:cNvSpPr/>
          <p:nvPr/>
        </p:nvSpPr>
        <p:spPr>
          <a:xfrm>
            <a:off x="1530132" y="2410662"/>
            <a:ext cx="457200" cy="4457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3</a:t>
            </a:r>
            <a:endParaRPr lang="en-US" b="1" dirty="0">
              <a:solidFill>
                <a:prstClr val="black"/>
              </a:solidFill>
              <a:latin typeface="Times New Roman"/>
            </a:endParaRPr>
          </a:p>
        </p:txBody>
      </p:sp>
    </p:spTree>
    <p:extLst>
      <p:ext uri="{BB962C8B-B14F-4D97-AF65-F5344CB8AC3E}">
        <p14:creationId xmlns:p14="http://schemas.microsoft.com/office/powerpoint/2010/main" xmlns="" val="3216960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01600"/>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5 در </a:t>
            </a:r>
            <a:r>
              <a:rPr lang="en-US" sz="2000" b="1" dirty="0">
                <a:solidFill>
                  <a:schemeClr val="tx2">
                    <a:lumMod val="75000"/>
                  </a:schemeClr>
                </a:solidFill>
              </a:rPr>
              <a:t>ICD11</a:t>
            </a:r>
            <a:endParaRPr lang="en-US" sz="2000" dirty="0">
              <a:solidFill>
                <a:schemeClr val="tx2">
                  <a:lumMod val="75000"/>
                </a:schemeClr>
              </a:solidFill>
            </a:endParaRPr>
          </a:p>
        </p:txBody>
      </p:sp>
      <p:graphicFrame>
        <p:nvGraphicFramePr>
          <p:cNvPr id="9" name="Table 8">
            <a:extLst>
              <a:ext uri="{FF2B5EF4-FFF2-40B4-BE49-F238E27FC236}">
                <a16:creationId xmlns:a16="http://schemas.microsoft.com/office/drawing/2014/main" xmlns="" id="{74984FC1-ADB5-4802-B0AC-25261CEAFA18}"/>
              </a:ext>
            </a:extLst>
          </p:cNvPr>
          <p:cNvGraphicFramePr>
            <a:graphicFrameLocks noGrp="1"/>
          </p:cNvGraphicFramePr>
          <p:nvPr>
            <p:extLst/>
          </p:nvPr>
        </p:nvGraphicFramePr>
        <p:xfrm>
          <a:off x="1612900" y="1996440"/>
          <a:ext cx="8928100" cy="4328160"/>
        </p:xfrm>
        <a:graphic>
          <a:graphicData uri="http://schemas.openxmlformats.org/drawingml/2006/table">
            <a:tbl>
              <a:tblPr firstRow="1" firstCol="1" bandRow="1"/>
              <a:tblGrid>
                <a:gridCol w="3788931">
                  <a:extLst>
                    <a:ext uri="{9D8B030D-6E8A-4147-A177-3AD203B41FA5}">
                      <a16:colId xmlns:a16="http://schemas.microsoft.com/office/drawing/2014/main" xmlns="" val="3656225354"/>
                    </a:ext>
                  </a:extLst>
                </a:gridCol>
                <a:gridCol w="5139169">
                  <a:extLst>
                    <a:ext uri="{9D8B030D-6E8A-4147-A177-3AD203B41FA5}">
                      <a16:colId xmlns:a16="http://schemas.microsoft.com/office/drawing/2014/main" xmlns="" val="3101613845"/>
                    </a:ext>
                  </a:extLst>
                </a:gridCol>
              </a:tblGrid>
              <a:tr h="0">
                <a:tc>
                  <a:txBody>
                    <a:bodyPr/>
                    <a:lstStyle/>
                    <a:p>
                      <a:pPr marL="0" marR="0" algn="ctr" rtl="0">
                        <a:spcBef>
                          <a:spcPts val="0"/>
                        </a:spcBef>
                        <a:spcAft>
                          <a:spcPts val="0"/>
                        </a:spcAft>
                      </a:pPr>
                      <a:r>
                        <a:rPr lang="en-US" sz="12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ICD-10 </a:t>
                      </a:r>
                      <a:r>
                        <a:rPr lang="ar-SA" sz="1200" b="1"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spcBef>
                          <a:spcPts val="0"/>
                        </a:spcBef>
                        <a:spcAft>
                          <a:spcPts val="0"/>
                        </a:spcAft>
                      </a:pPr>
                      <a:r>
                        <a:rPr lang="en-US" sz="12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ICD-11 </a:t>
                      </a:r>
                      <a:r>
                        <a:rPr lang="ar-SA" sz="12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 معادل در</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98955261"/>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E00-E07 Disorders of thyroid gland</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thyroid gland or thyroid hormones system. </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27095524"/>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E10-E14 Diabetes mellitus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Diabetes mellitus (Specifies the ‘type’ of diabetes mellitus i.e. Type 1, Type 2, other and unspecified. ‘Diabetic’ complications are primarily parented to their respective body system chapter).</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84356274"/>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E15-E16 Other disorders of glucose regulation and pancreatic internal secretion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 disorders of glucose regulation or pancreatic internal secretion – has remained unchanged.</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93470387"/>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E20-E35 Disorders of other endocrine glands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block has been unbundled and the sections renamed to better reflect the conditions classified within each entity:</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22511971"/>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parathyroid and parathyroid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38804910"/>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pituitary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84333321"/>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adrenal glands and adrenal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7578455"/>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gonadal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33886938"/>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Certain disorders of puberty</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31897253"/>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Polyglandular dysfunction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81131662"/>
                  </a:ext>
                </a:extLst>
              </a:tr>
              <a:tr h="0">
                <a:tc>
                  <a:txBody>
                    <a:bodyPr/>
                    <a:lstStyle/>
                    <a:p>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lipoprotein metabolism and certain specified lipidaemias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7751408"/>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E40-E46 Malnutrition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Undernutrition - Two new subsections have been added for Undernutrition based on anthropometric or clinical criteria and Undernutrition due to specific nutrient deficiencies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5263494"/>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E50-E64 Other nutritional deficiencies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Undernutrition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41421279"/>
                  </a:ext>
                </a:extLst>
              </a:tr>
              <a:tr h="0">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E65-E68 Obesity and other hyperalimentation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Overweight, obesity or specific nutrient excesses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24779645"/>
                  </a:ext>
                </a:extLst>
              </a:tr>
              <a:tr h="0">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E70-E90 Metabolic disorders</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Metabolic disorders with subsections based on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aetiology</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98087384"/>
                  </a:ext>
                </a:extLst>
              </a:tr>
            </a:tbl>
          </a:graphicData>
        </a:graphic>
      </p:graphicFrame>
      <p:sp>
        <p:nvSpPr>
          <p:cNvPr id="12" name="Content Placeholder 2">
            <a:extLst>
              <a:ext uri="{FF2B5EF4-FFF2-40B4-BE49-F238E27FC236}">
                <a16:creationId xmlns:a16="http://schemas.microsoft.com/office/drawing/2014/main" xmlns="" id="{469A8E51-FDD7-472B-A925-9E8D8448977E}"/>
              </a:ext>
            </a:extLst>
          </p:cNvPr>
          <p:cNvSpPr>
            <a:spLocks noGrp="1"/>
          </p:cNvSpPr>
          <p:nvPr>
            <p:ph idx="1"/>
          </p:nvPr>
        </p:nvSpPr>
        <p:spPr>
          <a:xfrm>
            <a:off x="1727200" y="762000"/>
            <a:ext cx="8610600" cy="445706"/>
          </a:xfrm>
        </p:spPr>
        <p:txBody>
          <a:bodyPr/>
          <a:lstStyle/>
          <a:p>
            <a:pPr marL="0" indent="0">
              <a:lnSpc>
                <a:spcPct val="115000"/>
              </a:lnSpc>
              <a:spcBef>
                <a:spcPts val="0"/>
              </a:spcBef>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4- </a:t>
            </a:r>
            <a:r>
              <a:rPr lang="fa-IR" sz="2000" dirty="0">
                <a:solidFill>
                  <a:prstClr val="black"/>
                </a:solidFill>
                <a:latin typeface="Times New Roman" panose="02020603050405020304" pitchFamily="18" charset="0"/>
                <a:ea typeface="Times New Roman" panose="02020603050405020304" pitchFamily="18" charset="0"/>
                <a:cs typeface="B Nazanin" panose="00000400000000000000" pitchFamily="2" charset="-78"/>
              </a:rPr>
              <a:t>در این بلوک با هدف نشان دادن جزئیات بیشتر، دسته بندی های دقیق تری برای هر یک از غدد درون ریز ایجاد شده است. </a:t>
            </a:r>
          </a:p>
          <a:p>
            <a:pPr marL="0" indent="0" algn="justLow">
              <a:spcAft>
                <a:spcPts val="0"/>
              </a:spcAft>
              <a:buNone/>
            </a:pPr>
            <a:endPar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8" name="Rectangle 7">
            <a:extLst>
              <a:ext uri="{FF2B5EF4-FFF2-40B4-BE49-F238E27FC236}">
                <a16:creationId xmlns:a16="http://schemas.microsoft.com/office/drawing/2014/main" xmlns="" id="{59D46DA2-8B23-44E7-9B77-468B387D81C0}"/>
              </a:ext>
            </a:extLst>
          </p:cNvPr>
          <p:cNvSpPr/>
          <p:nvPr/>
        </p:nvSpPr>
        <p:spPr>
          <a:xfrm>
            <a:off x="1625600" y="3368041"/>
            <a:ext cx="8915400" cy="180515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0" name="Oval 9">
            <a:extLst>
              <a:ext uri="{FF2B5EF4-FFF2-40B4-BE49-F238E27FC236}">
                <a16:creationId xmlns:a16="http://schemas.microsoft.com/office/drawing/2014/main" xmlns="" id="{9B048776-678A-4DDC-AFD0-52D6C899C945}"/>
              </a:ext>
            </a:extLst>
          </p:cNvPr>
          <p:cNvSpPr/>
          <p:nvPr/>
        </p:nvSpPr>
        <p:spPr>
          <a:xfrm>
            <a:off x="1612900" y="2882383"/>
            <a:ext cx="457200" cy="44570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4</a:t>
            </a:r>
            <a:endParaRPr lang="en-US" b="1" dirty="0">
              <a:solidFill>
                <a:prstClr val="black"/>
              </a:solidFill>
              <a:latin typeface="Times New Roman"/>
            </a:endParaRPr>
          </a:p>
        </p:txBody>
      </p:sp>
    </p:spTree>
    <p:extLst>
      <p:ext uri="{BB962C8B-B14F-4D97-AF65-F5344CB8AC3E}">
        <p14:creationId xmlns:p14="http://schemas.microsoft.com/office/powerpoint/2010/main" xmlns="" val="38652922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01600"/>
            <a:ext cx="8229600" cy="639762"/>
          </a:xfrm>
          <a:solidFill>
            <a:schemeClr val="accent1">
              <a:lumMod val="20000"/>
              <a:lumOff val="80000"/>
            </a:schemeClr>
          </a:solidFill>
        </p:spPr>
        <p:txBody>
          <a:bodyPr/>
          <a:lstStyle/>
          <a:p>
            <a:r>
              <a:rPr lang="fa-IR" sz="2000" dirty="0">
                <a:solidFill>
                  <a:schemeClr val="tx2">
                    <a:lumMod val="75000"/>
                  </a:schemeClr>
                </a:solidFill>
              </a:rPr>
              <a:t>تغییرات فصل 5 در </a:t>
            </a:r>
            <a:r>
              <a:rPr lang="en-US" sz="2000" b="1" dirty="0">
                <a:solidFill>
                  <a:schemeClr val="tx2">
                    <a:lumMod val="75000"/>
                  </a:schemeClr>
                </a:solidFill>
              </a:rPr>
              <a:t>ICD11</a:t>
            </a:r>
            <a:endParaRPr lang="en-US" sz="2000" dirty="0">
              <a:solidFill>
                <a:schemeClr val="tx2">
                  <a:lumMod val="75000"/>
                </a:schemeClr>
              </a:solidFill>
            </a:endParaRPr>
          </a:p>
        </p:txBody>
      </p:sp>
      <p:sp>
        <p:nvSpPr>
          <p:cNvPr id="5" name="Slide Number Placeholder 4">
            <a:extLst>
              <a:ext uri="{FF2B5EF4-FFF2-40B4-BE49-F238E27FC236}">
                <a16:creationId xmlns:a16="http://schemas.microsoft.com/office/drawing/2014/main" xmlns="" id="{C5577467-D928-6437-06DE-34BBAEA0AD24}"/>
              </a:ext>
            </a:extLst>
          </p:cNvPr>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67</a:t>
            </a:fld>
            <a:endParaRPr lang="en-US" altLang="en-US">
              <a:latin typeface="Times New Roman" panose="02020603050405020304" pitchFamily="18" charset="0"/>
              <a:cs typeface="Arial" panose="020B0604020202020204" pitchFamily="34" charset="0"/>
            </a:endParaRPr>
          </a:p>
        </p:txBody>
      </p:sp>
      <p:graphicFrame>
        <p:nvGraphicFramePr>
          <p:cNvPr id="9" name="Table 8">
            <a:extLst>
              <a:ext uri="{FF2B5EF4-FFF2-40B4-BE49-F238E27FC236}">
                <a16:creationId xmlns:a16="http://schemas.microsoft.com/office/drawing/2014/main" xmlns="" id="{74984FC1-ADB5-4802-B0AC-25261CEAFA18}"/>
              </a:ext>
            </a:extLst>
          </p:cNvPr>
          <p:cNvGraphicFramePr>
            <a:graphicFrameLocks noGrp="1"/>
          </p:cNvGraphicFramePr>
          <p:nvPr>
            <p:extLst/>
          </p:nvPr>
        </p:nvGraphicFramePr>
        <p:xfrm>
          <a:off x="1600200" y="1953498"/>
          <a:ext cx="8928100" cy="4891158"/>
        </p:xfrm>
        <a:graphic>
          <a:graphicData uri="http://schemas.openxmlformats.org/drawingml/2006/table">
            <a:tbl>
              <a:tblPr firstRow="1" firstCol="1" bandRow="1"/>
              <a:tblGrid>
                <a:gridCol w="3788931">
                  <a:extLst>
                    <a:ext uri="{9D8B030D-6E8A-4147-A177-3AD203B41FA5}">
                      <a16:colId xmlns:a16="http://schemas.microsoft.com/office/drawing/2014/main" xmlns="" val="3656225354"/>
                    </a:ext>
                  </a:extLst>
                </a:gridCol>
                <a:gridCol w="5139169">
                  <a:extLst>
                    <a:ext uri="{9D8B030D-6E8A-4147-A177-3AD203B41FA5}">
                      <a16:colId xmlns:a16="http://schemas.microsoft.com/office/drawing/2014/main" xmlns="" val="3101613845"/>
                    </a:ext>
                  </a:extLst>
                </a:gridCol>
              </a:tblGrid>
              <a:tr h="0">
                <a:tc>
                  <a:txBody>
                    <a:bodyPr/>
                    <a:lstStyle/>
                    <a:p>
                      <a:pPr marL="0" marR="0" algn="ctr" rtl="0">
                        <a:lnSpc>
                          <a:spcPct val="114000"/>
                        </a:lnSpc>
                        <a:spcBef>
                          <a:spcPts val="0"/>
                        </a:spcBef>
                        <a:spcAft>
                          <a:spcPts val="0"/>
                        </a:spcAft>
                      </a:pPr>
                      <a:r>
                        <a:rPr lang="en-US" sz="12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ICD-10 </a:t>
                      </a:r>
                      <a:r>
                        <a:rPr lang="ar-SA" sz="1200" b="1" dirty="0">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4000"/>
                        </a:lnSpc>
                        <a:spcBef>
                          <a:spcPts val="0"/>
                        </a:spcBef>
                        <a:spcAft>
                          <a:spcPts val="0"/>
                        </a:spcAft>
                      </a:pPr>
                      <a:r>
                        <a:rPr lang="en-US" sz="1200" b="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ICD-11 </a:t>
                      </a:r>
                      <a:r>
                        <a:rPr lang="ar-SA" sz="1200" b="1">
                          <a:solidFill>
                            <a:srgbClr val="212529"/>
                          </a:solidFill>
                          <a:effectLst/>
                          <a:latin typeface="Times New Roman" panose="02020603050405020304" pitchFamily="18" charset="0"/>
                          <a:ea typeface="Times New Roman" panose="02020603050405020304" pitchFamily="18" charset="0"/>
                          <a:cs typeface="B Nazanin" panose="00000400000000000000" pitchFamily="2" charset="-78"/>
                        </a:rPr>
                        <a:t>عنوان بلوک های معادل در</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98955261"/>
                  </a:ext>
                </a:extLst>
              </a:tr>
              <a:tr h="0">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E00-E07 Disorders of thyroid gland</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thyroid gland or thyroid hormones system. </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27095524"/>
                  </a:ext>
                </a:extLst>
              </a:tr>
              <a:tr h="0">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E10-E14 Diabetes mellitus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Diabetes mellitus (Specifies the ‘type’ of diabetes mellitus i.e. Type 1, Type 2, other and unspecified. ‘Diabetic’ complications are primarily parented to their respective body system chapter).</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84356274"/>
                  </a:ext>
                </a:extLst>
              </a:tr>
              <a:tr h="0">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E15-E16 Other disorders of glucose regulation and pancreatic internal secretion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 disorders of glucose regulation or pancreatic internal secretion – has remained unchanged.</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93470387"/>
                  </a:ext>
                </a:extLst>
              </a:tr>
              <a:tr h="0">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E20-E35 Disorders of other endocrine glands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block has been unbundled and the sections renamed to better reflect the conditions classified within each entity:</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22511971"/>
                  </a:ext>
                </a:extLst>
              </a:tr>
              <a:tr h="0">
                <a:tc>
                  <a:txBody>
                    <a:bodyPr/>
                    <a:lstStyle/>
                    <a:p>
                      <a:pPr>
                        <a:lnSpc>
                          <a:spcPct val="114000"/>
                        </a:lnSpc>
                      </a:pPr>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parathyroid and parathyroid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38804910"/>
                  </a:ext>
                </a:extLst>
              </a:tr>
              <a:tr h="0">
                <a:tc>
                  <a:txBody>
                    <a:bodyPr/>
                    <a:lstStyle/>
                    <a:p>
                      <a:pPr>
                        <a:lnSpc>
                          <a:spcPct val="114000"/>
                        </a:lnSpc>
                      </a:pPr>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pituitary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84333321"/>
                  </a:ext>
                </a:extLst>
              </a:tr>
              <a:tr h="0">
                <a:tc>
                  <a:txBody>
                    <a:bodyPr/>
                    <a:lstStyle/>
                    <a:p>
                      <a:pPr>
                        <a:lnSpc>
                          <a:spcPct val="114000"/>
                        </a:lnSpc>
                      </a:pPr>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adrenal glands and adrenal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7578455"/>
                  </a:ext>
                </a:extLst>
              </a:tr>
              <a:tr h="0">
                <a:tc>
                  <a:txBody>
                    <a:bodyPr/>
                    <a:lstStyle/>
                    <a:p>
                      <a:pPr>
                        <a:lnSpc>
                          <a:spcPct val="114000"/>
                        </a:lnSpc>
                      </a:pPr>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the gonadal hormone system</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33886938"/>
                  </a:ext>
                </a:extLst>
              </a:tr>
              <a:tr h="0">
                <a:tc>
                  <a:txBody>
                    <a:bodyPr/>
                    <a:lstStyle/>
                    <a:p>
                      <a:pPr>
                        <a:lnSpc>
                          <a:spcPct val="114000"/>
                        </a:lnSpc>
                      </a:pPr>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Certain disorders of puberty</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31897253"/>
                  </a:ext>
                </a:extLst>
              </a:tr>
              <a:tr h="0">
                <a:tc>
                  <a:txBody>
                    <a:bodyPr/>
                    <a:lstStyle/>
                    <a:p>
                      <a:pPr>
                        <a:lnSpc>
                          <a:spcPct val="114000"/>
                        </a:lnSpc>
                      </a:pPr>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Polyglandular dysfunction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81131662"/>
                  </a:ext>
                </a:extLst>
              </a:tr>
              <a:tr h="0">
                <a:tc>
                  <a:txBody>
                    <a:bodyPr/>
                    <a:lstStyle/>
                    <a:p>
                      <a:pPr>
                        <a:lnSpc>
                          <a:spcPct val="114000"/>
                        </a:lnSpc>
                      </a:pPr>
                      <a:endParaRPr lang="en-US" sz="1200">
                        <a:effectLst/>
                        <a:latin typeface="Calibri" panose="020F050202020403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Disorders of lipoprotein metabolism and certain specified lipidaemias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7751408"/>
                  </a:ext>
                </a:extLst>
              </a:tr>
              <a:tr h="0">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E40-E46 Malnutrition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Undernutrition - Two new subsections have been added for Undernutrition based on anthropometric or clinical criteria and Undernutrition due to specific nutrient deficiencies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5263494"/>
                  </a:ext>
                </a:extLst>
              </a:tr>
              <a:tr h="0">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E50-E64 Other nutritional deficiencies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 of the grouping - Undernutrition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41421279"/>
                  </a:ext>
                </a:extLst>
              </a:tr>
              <a:tr h="0">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E65-E68 Obesity and other hyperalimentation</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Overweight, obesity or specific nutrient excesses</a:t>
                      </a:r>
                      <a:endParaRPr lang="en-US" sz="120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24779645"/>
                  </a:ext>
                </a:extLst>
              </a:tr>
              <a:tr h="0">
                <a:tc>
                  <a:txBody>
                    <a:bodyPr/>
                    <a:lstStyle/>
                    <a:p>
                      <a:pPr marL="0" marR="0" algn="justLow" rtl="0">
                        <a:lnSpc>
                          <a:spcPct val="114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E70-E90 Metabolic disorders</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Low" rtl="0">
                        <a:lnSpc>
                          <a:spcPct val="114000"/>
                        </a:lnSpc>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Metabolic disorders with subsections based on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aetiology</a:t>
                      </a:r>
                      <a:endParaRPr lang="en-US" sz="1200"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98087384"/>
                  </a:ext>
                </a:extLst>
              </a:tr>
            </a:tbl>
          </a:graphicData>
        </a:graphic>
      </p:graphicFrame>
      <p:sp>
        <p:nvSpPr>
          <p:cNvPr id="8" name="Rectangle 7">
            <a:extLst>
              <a:ext uri="{FF2B5EF4-FFF2-40B4-BE49-F238E27FC236}">
                <a16:creationId xmlns:a16="http://schemas.microsoft.com/office/drawing/2014/main" xmlns="" id="{59D46DA2-8B23-44E7-9B77-468B387D81C0}"/>
              </a:ext>
            </a:extLst>
          </p:cNvPr>
          <p:cNvSpPr/>
          <p:nvPr/>
        </p:nvSpPr>
        <p:spPr>
          <a:xfrm>
            <a:off x="1590566" y="5355792"/>
            <a:ext cx="8915400" cy="129154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lnSpc>
                <a:spcPct val="250000"/>
              </a:lnSpc>
              <a:spcBef>
                <a:spcPct val="0"/>
              </a:spcBef>
              <a:spcAft>
                <a:spcPct val="0"/>
              </a:spcAft>
            </a:pPr>
            <a:endParaRPr lang="en-US">
              <a:solidFill>
                <a:prstClr val="white"/>
              </a:solidFill>
              <a:latin typeface="Times New Roman"/>
            </a:endParaRPr>
          </a:p>
        </p:txBody>
      </p:sp>
      <p:sp>
        <p:nvSpPr>
          <p:cNvPr id="10" name="Oval 9">
            <a:extLst>
              <a:ext uri="{FF2B5EF4-FFF2-40B4-BE49-F238E27FC236}">
                <a16:creationId xmlns:a16="http://schemas.microsoft.com/office/drawing/2014/main" xmlns="" id="{9B048776-678A-4DDC-AFD0-52D6C899C945}"/>
              </a:ext>
            </a:extLst>
          </p:cNvPr>
          <p:cNvSpPr/>
          <p:nvPr/>
        </p:nvSpPr>
        <p:spPr>
          <a:xfrm>
            <a:off x="1590566" y="4876800"/>
            <a:ext cx="457200" cy="4457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lnSpc>
                <a:spcPct val="250000"/>
              </a:lnSpc>
              <a:spcBef>
                <a:spcPct val="0"/>
              </a:spcBef>
              <a:spcAft>
                <a:spcPct val="0"/>
              </a:spcAft>
            </a:pPr>
            <a:endParaRPr lang="en-US" b="1" dirty="0">
              <a:solidFill>
                <a:prstClr val="black"/>
              </a:solidFill>
              <a:latin typeface="Times New Roman"/>
            </a:endParaRPr>
          </a:p>
        </p:txBody>
      </p:sp>
      <p:sp>
        <p:nvSpPr>
          <p:cNvPr id="11" name="Content Placeholder 2">
            <a:extLst>
              <a:ext uri="{FF2B5EF4-FFF2-40B4-BE49-F238E27FC236}">
                <a16:creationId xmlns:a16="http://schemas.microsoft.com/office/drawing/2014/main" xmlns="" id="{469A8E51-FDD7-472B-A925-9E8D8448977E}"/>
              </a:ext>
            </a:extLst>
          </p:cNvPr>
          <p:cNvSpPr>
            <a:spLocks noGrp="1"/>
          </p:cNvSpPr>
          <p:nvPr>
            <p:ph idx="1"/>
          </p:nvPr>
        </p:nvSpPr>
        <p:spPr>
          <a:xfrm>
            <a:off x="1727200" y="762000"/>
            <a:ext cx="8610600" cy="445706"/>
          </a:xfrm>
        </p:spPr>
        <p:txBody>
          <a:bodyPr/>
          <a:lstStyle/>
          <a:p>
            <a:pPr marL="0" indent="0">
              <a:lnSpc>
                <a:spcPct val="115000"/>
              </a:lnSpc>
              <a:spcBef>
                <a:spcPts val="0"/>
              </a:spcBef>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5- </a:t>
            </a:r>
            <a:r>
              <a:rPr lang="fa-IR" sz="2000" dirty="0">
                <a:solidFill>
                  <a:prstClr val="black"/>
                </a:solidFill>
                <a:latin typeface="Times New Roman" panose="02020603050405020304" pitchFamily="18" charset="0"/>
                <a:ea typeface="Times New Roman" panose="02020603050405020304" pitchFamily="18" charset="0"/>
                <a:cs typeface="B Nazanin" panose="00000400000000000000" pitchFamily="2" charset="-78"/>
              </a:rPr>
              <a:t>اختلالات تغذیه از طریق ایجاد دسته بندی های بیشتر، کمبود ویتامین، مواد معدنی و چاقی را با جزئیات بیشتری در بر گرفته اند. </a:t>
            </a:r>
          </a:p>
          <a:p>
            <a:pPr marL="0" indent="0" algn="justLow">
              <a:spcAft>
                <a:spcPts val="0"/>
              </a:spcAft>
              <a:buNone/>
            </a:pPr>
            <a:endPar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3" name="TextBox 2">
            <a:extLst>
              <a:ext uri="{FF2B5EF4-FFF2-40B4-BE49-F238E27FC236}">
                <a16:creationId xmlns:a16="http://schemas.microsoft.com/office/drawing/2014/main" xmlns="" id="{E6DD162D-9075-48D6-ACF2-A1BD9BD3C576}"/>
              </a:ext>
            </a:extLst>
          </p:cNvPr>
          <p:cNvSpPr txBox="1"/>
          <p:nvPr/>
        </p:nvSpPr>
        <p:spPr>
          <a:xfrm>
            <a:off x="1651343" y="4932912"/>
            <a:ext cx="304800" cy="369332"/>
          </a:xfrm>
          <a:prstGeom prst="rect">
            <a:avLst/>
          </a:prstGeom>
          <a:noFill/>
        </p:spPr>
        <p:txBody>
          <a:bodyPr wrap="square" rtlCol="0">
            <a:spAutoFit/>
          </a:bodyPr>
          <a:lstStyle/>
          <a:p>
            <a:pPr defTabSz="914400" eaLnBrk="0" fontAlgn="base" hangingPunct="0">
              <a:spcBef>
                <a:spcPct val="0"/>
              </a:spcBef>
              <a:spcAft>
                <a:spcPct val="0"/>
              </a:spcAft>
            </a:pPr>
            <a:r>
              <a:rPr lang="fa-IR" b="1" dirty="0">
                <a:solidFill>
                  <a:prstClr val="black"/>
                </a:solidFill>
                <a:latin typeface="Times New Roman" panose="02020603050405020304" pitchFamily="18" charset="0"/>
                <a:cs typeface="+mj-cs"/>
              </a:rPr>
              <a:t>5</a:t>
            </a:r>
            <a:endParaRPr lang="en-US" b="1" dirty="0">
              <a:solidFill>
                <a:prstClr val="black"/>
              </a:solidFill>
              <a:latin typeface="Times New Roman" panose="02020603050405020304" pitchFamily="18" charset="0"/>
              <a:cs typeface="+mj-cs"/>
            </a:endParaRPr>
          </a:p>
        </p:txBody>
      </p:sp>
    </p:spTree>
    <p:extLst>
      <p:ext uri="{BB962C8B-B14F-4D97-AF65-F5344CB8AC3E}">
        <p14:creationId xmlns:p14="http://schemas.microsoft.com/office/powerpoint/2010/main" xmlns="" val="3020465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6400" y="914400"/>
            <a:ext cx="8839200" cy="5807076"/>
          </a:xfrm>
          <a:prstGeom prst="rect">
            <a:avLst/>
          </a:prstGeom>
          <a:ln w="88900" cap="sq" cmpd="thickThin">
            <a:solidFill>
              <a:srgbClr val="000000"/>
            </a:solidFill>
            <a:prstDash val="solid"/>
            <a:miter lim="800000"/>
          </a:ln>
          <a:effectLst>
            <a:innerShdw blurRad="76200">
              <a:srgbClr val="000000"/>
            </a:innerShdw>
          </a:effectLst>
        </p:spPr>
      </p:pic>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160338"/>
            <a:ext cx="8229600" cy="639762"/>
          </a:xfrm>
          <a:solidFill>
            <a:schemeClr val="accent1">
              <a:lumMod val="20000"/>
              <a:lumOff val="80000"/>
            </a:schemeClr>
          </a:solidFill>
        </p:spPr>
        <p:txBody>
          <a:bodyPr/>
          <a:lstStyle/>
          <a:p>
            <a:r>
              <a:rPr lang="fa-IR" sz="2000" dirty="0">
                <a:solidFill>
                  <a:schemeClr val="tx2">
                    <a:lumMod val="75000"/>
                  </a:schemeClr>
                </a:solidFill>
              </a:rPr>
              <a:t>بلوک های فصل 5</a:t>
            </a:r>
            <a:r>
              <a:rPr lang="en-US" sz="2000" dirty="0">
                <a:solidFill>
                  <a:schemeClr val="tx2">
                    <a:lumMod val="75000"/>
                  </a:schemeClr>
                </a:solidFill>
              </a:rPr>
              <a:t> </a:t>
            </a:r>
            <a:r>
              <a:rPr lang="fa-IR" sz="2000" dirty="0">
                <a:solidFill>
                  <a:schemeClr val="tx2">
                    <a:lumMod val="75000"/>
                  </a:schemeClr>
                </a:solidFill>
              </a:rPr>
              <a:t>در </a:t>
            </a:r>
            <a:r>
              <a:rPr lang="en-US" sz="2000" b="1" dirty="0">
                <a:solidFill>
                  <a:schemeClr val="tx2">
                    <a:lumMod val="75000"/>
                  </a:schemeClr>
                </a:solidFill>
              </a:rPr>
              <a:t>ICD-11</a:t>
            </a:r>
            <a:endParaRPr lang="en-US" sz="2000" dirty="0">
              <a:solidFill>
                <a:schemeClr val="tx2">
                  <a:lumMod val="75000"/>
                </a:schemeClr>
              </a:solidFill>
            </a:endParaRPr>
          </a:p>
        </p:txBody>
      </p:sp>
      <p:sp>
        <p:nvSpPr>
          <p:cNvPr id="8" name="Rectangle 7"/>
          <p:cNvSpPr/>
          <p:nvPr/>
        </p:nvSpPr>
        <p:spPr>
          <a:xfrm>
            <a:off x="1991272" y="2590800"/>
            <a:ext cx="3352800" cy="5714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1"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818788" y="4038600"/>
            <a:ext cx="473753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5425" algn="justLow" defTabSz="914400">
              <a:spcAft>
                <a:spcPts val="0"/>
              </a:spcAft>
            </a:pP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علائم، نشانه‌ها یا یافته‌های بالینی بیماری‌های غدد درون‌ریز، تغذیه‌ای یا متابولیک عمدتا در فصل 21 قرار دارند.</a:t>
            </a:r>
            <a:endPar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endParaRPr>
          </a:p>
          <a:p>
            <a:pPr indent="-225425" algn="justLow" defTabSz="914400">
              <a:spcAft>
                <a:spcPts val="0"/>
              </a:spcAft>
            </a:pP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به </a:t>
            </a:r>
            <a:r>
              <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بیماری‌های غدد درون‌ریز، تغذیه‌ای یا متابولیک </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که ناشی از حاملگی، دوران تولد و پس از تولد باشد، کد </a:t>
            </a:r>
            <a:r>
              <a:rPr lang="en-US" sz="14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JB64.2</a:t>
            </a:r>
            <a:r>
              <a:rPr lang="fa-IR"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rPr>
              <a:t> تعلق می گیرد. </a:t>
            </a:r>
          </a:p>
          <a:p>
            <a:pPr algn="justLow" defTabSz="914400">
              <a:spcAft>
                <a:spcPts val="0"/>
              </a:spcAft>
            </a:pPr>
            <a:endParaRPr lang="ar-SA" sz="1600" dirty="0">
              <a:solidFill>
                <a:srgbClr val="1F497D">
                  <a:lumMod val="60000"/>
                  <a:lumOff val="40000"/>
                </a:srgb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12" name="Rectangle 11"/>
          <p:cNvSpPr/>
          <p:nvPr/>
        </p:nvSpPr>
        <p:spPr>
          <a:xfrm>
            <a:off x="1993900" y="3193831"/>
            <a:ext cx="3352800" cy="615513"/>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3"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715000" y="2209800"/>
            <a:ext cx="494511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Low" defTabSz="914400">
              <a:spcAft>
                <a:spcPts val="0"/>
              </a:spcAft>
            </a:pP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این فصل دارای </a:t>
            </a:r>
            <a:r>
              <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چهار</a:t>
            </a: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بخش اصلي</a:t>
            </a:r>
            <a:r>
              <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(بلوک ها)</a:t>
            </a:r>
            <a:r>
              <a:rPr lang="ar-SA"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است:</a:t>
            </a:r>
            <a:endParaRPr lang="fa-IR" sz="1600" b="1"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spcAft>
                <a:spcPts val="0"/>
              </a:spcAft>
              <a:buNone/>
            </a:pPr>
            <a:r>
              <a:rPr lang="fa-IR"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212529"/>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1.</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بیماری های غدد درون ریز</a:t>
            </a:r>
          </a:p>
          <a:p>
            <a:pPr marL="0" indent="0" algn="justLow" defTabSz="914400">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2</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اختلالات تغذیه ای </a:t>
            </a:r>
          </a:p>
          <a:p>
            <a:pPr marL="0" indent="0" algn="justLow" defTabSz="914400">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3</a:t>
            </a: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 اختلالات متابولیک   </a:t>
            </a:r>
          </a:p>
          <a:p>
            <a:pPr marL="228600" indent="0" algn="justLow" defTabSz="914400">
              <a:spcAft>
                <a:spcPts val="0"/>
              </a:spcAft>
              <a:buNone/>
            </a:pPr>
            <a:r>
              <a:rPr lang="fa-IR"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4. </a:t>
            </a:r>
            <a:r>
              <a:rPr lang="ar-SA" sz="1600"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اختلالات غدد درون‌ریز یا متابولیک پس از عمل</a:t>
            </a:r>
          </a:p>
        </p:txBody>
      </p:sp>
    </p:spTree>
    <p:extLst>
      <p:ext uri="{BB962C8B-B14F-4D97-AF65-F5344CB8AC3E}">
        <p14:creationId xmlns:p14="http://schemas.microsoft.com/office/powerpoint/2010/main" xmlns="" val="2659454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معیارهای تشکیل رده در  بلوک های فصل 5</a:t>
            </a:r>
            <a:r>
              <a:rPr lang="en-US" sz="2000" dirty="0">
                <a:solidFill>
                  <a:schemeClr val="tx2">
                    <a:lumMod val="75000"/>
                  </a:schemeClr>
                </a:solidFill>
              </a:rPr>
              <a:t> </a:t>
            </a:r>
            <a:r>
              <a:rPr lang="fa-IR" sz="2000" dirty="0">
                <a:solidFill>
                  <a:schemeClr val="tx2">
                    <a:lumMod val="75000"/>
                  </a:schemeClr>
                </a:solidFill>
              </a:rPr>
              <a:t>(</a:t>
            </a:r>
            <a:r>
              <a:rPr lang="en-US" sz="2000" b="1" dirty="0">
                <a:solidFill>
                  <a:schemeClr val="tx2">
                    <a:lumMod val="75000"/>
                  </a:schemeClr>
                </a:solidFill>
              </a:rPr>
              <a:t>ICD-11</a:t>
            </a:r>
            <a:r>
              <a:rPr lang="fa-IR" sz="2000" dirty="0">
                <a:solidFill>
                  <a:schemeClr val="tx2">
                    <a:lumMod val="75000"/>
                  </a:schemeClr>
                </a:solidFill>
              </a:rPr>
              <a:t>)</a:t>
            </a:r>
            <a:endParaRPr lang="en-US" sz="2000" b="1" dirty="0">
              <a:solidFill>
                <a:schemeClr val="tx2">
                  <a:lumMod val="75000"/>
                </a:schemeClr>
              </a:solidFill>
            </a:endParaRPr>
          </a:p>
        </p:txBody>
      </p:sp>
      <p:sp>
        <p:nvSpPr>
          <p:cNvPr id="10"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5486400" y="1575238"/>
            <a:ext cx="5105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Low" defTabSz="914400">
              <a:spcAft>
                <a:spcPts val="0"/>
              </a:spcAft>
              <a:buNone/>
            </a:pPr>
            <a:r>
              <a:rPr lang="ar-SA" sz="20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1- بیماری‌های غدد درون‌ریز</a:t>
            </a:r>
            <a:r>
              <a:rPr lang="fa-IR" sz="20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fa-IR" sz="16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a:t>
            </a:r>
            <a:r>
              <a:rPr lang="en-US" sz="16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Endocrine disease</a:t>
            </a:r>
            <a:r>
              <a:rPr lang="fa-IR" sz="16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a:t>
            </a:r>
            <a:endParaRPr lang="ar-SA" sz="18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228600" indent="0" algn="justLow" defTabSz="914400">
              <a:spcAft>
                <a:spcPts val="0"/>
              </a:spcAft>
              <a:buNone/>
              <a:tabLst>
                <a:tab pos="457200" algn="l"/>
              </a:tabLst>
            </a:pP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2: غده یا سیستم هورمونی خاص</a:t>
            </a:r>
          </a:p>
          <a:p>
            <a:pPr marL="228600" indent="0" algn="justLow" defTabSz="914400">
              <a:spcAft>
                <a:spcPts val="0"/>
              </a:spcAft>
              <a:buNone/>
              <a:tabLst>
                <a:tab pos="457200" algn="l"/>
              </a:tabLst>
            </a:pP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3: نوع خاص بیماری/ اختلال </a:t>
            </a:r>
            <a:endPar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228600" indent="0" algn="justLow" defTabSz="914400">
              <a:spcAft>
                <a:spcPts val="0"/>
              </a:spcAft>
              <a:buNone/>
              <a:tabLst>
                <a:tab pos="457200" algn="l"/>
              </a:tabLst>
            </a:pPr>
            <a:endPar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228600" indent="0" algn="justLow" defTabSz="914400">
              <a:spcAft>
                <a:spcPts val="0"/>
              </a:spcAft>
              <a:buNone/>
              <a:tabLst>
                <a:tab pos="457200" algn="l"/>
              </a:tabLst>
            </a:pPr>
            <a:endPar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spcAft>
                <a:spcPts val="0"/>
              </a:spcAft>
              <a:buNone/>
            </a:pPr>
            <a:r>
              <a:rPr lang="ar-SA" sz="20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2- اختلالات تغذیه‌ای</a:t>
            </a:r>
            <a:r>
              <a:rPr lang="fa-IR" sz="20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fa-IR" sz="1600" b="1" dirty="0">
                <a:solidFill>
                  <a:srgbClr val="4F81BD">
                    <a:lumMod val="75000"/>
                  </a:srgbClr>
                </a:solidFill>
                <a:latin typeface="Times New Roman" panose="02020603050405020304" pitchFamily="18" charset="0"/>
                <a:cs typeface="B Nazanin" panose="00000400000000000000" pitchFamily="2" charset="-78"/>
              </a:rPr>
              <a:t>(</a:t>
            </a:r>
            <a:r>
              <a:rPr lang="en-US" sz="1600" b="1" dirty="0">
                <a:solidFill>
                  <a:srgbClr val="4F81BD">
                    <a:lumMod val="75000"/>
                  </a:srgbClr>
                </a:solidFill>
                <a:latin typeface="Times New Roman" panose="02020603050405020304" pitchFamily="18" charset="0"/>
                <a:cs typeface="B Nazanin" panose="00000400000000000000" pitchFamily="2" charset="-78"/>
              </a:rPr>
              <a:t>Nutritional disorders</a:t>
            </a:r>
            <a:r>
              <a:rPr lang="fa-IR" sz="1600" b="1" dirty="0">
                <a:solidFill>
                  <a:srgbClr val="4F81BD">
                    <a:lumMod val="75000"/>
                  </a:srgbClr>
                </a:solidFill>
                <a:latin typeface="Times New Roman" panose="02020603050405020304" pitchFamily="18" charset="0"/>
                <a:cs typeface="B Nazanin" panose="00000400000000000000" pitchFamily="2" charset="-78"/>
              </a:rPr>
              <a:t>)</a:t>
            </a:r>
            <a:endParaRPr lang="ar-SA" sz="1600" b="1" dirty="0">
              <a:solidFill>
                <a:srgbClr val="4F81BD">
                  <a:lumMod val="75000"/>
                </a:srgbClr>
              </a:solidFill>
              <a:latin typeface="Times New Roman" panose="02020603050405020304" pitchFamily="18" charset="0"/>
              <a:cs typeface="B Nazanin" panose="00000400000000000000" pitchFamily="2" charset="-78"/>
            </a:endParaRPr>
          </a:p>
          <a:p>
            <a:pPr marL="228600" indent="0" algn="justLow" defTabSz="914400">
              <a:spcAft>
                <a:spcPts val="0"/>
              </a:spcAft>
              <a:buNone/>
              <a:tabLst>
                <a:tab pos="401638" algn="l"/>
              </a:tabLst>
            </a:pP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2: گروه‌هاي كلي بیماری/ اختلال</a:t>
            </a:r>
          </a:p>
          <a:p>
            <a:pPr marL="228600" indent="0" algn="justLow" defTabSz="914400">
              <a:spcAft>
                <a:spcPts val="0"/>
              </a:spcAft>
              <a:buNone/>
              <a:tabLst>
                <a:tab pos="401638" algn="l"/>
              </a:tabLst>
            </a:pP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3: نوع خاص بیماری/اختلال </a:t>
            </a:r>
            <a:endPar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228600" indent="0" algn="justLow" defTabSz="914400">
              <a:spcAft>
                <a:spcPts val="0"/>
              </a:spcAft>
              <a:buNone/>
              <a:tabLst>
                <a:tab pos="401638" algn="l"/>
              </a:tabLst>
            </a:pPr>
            <a:endPar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8"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762000" y="1575238"/>
            <a:ext cx="6934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Low" defTabSz="914400">
              <a:spcAft>
                <a:spcPts val="0"/>
              </a:spcAft>
              <a:buNone/>
            </a:pPr>
            <a:r>
              <a:rPr lang="ar-SA" sz="20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3- اختلالات متابولیک</a:t>
            </a:r>
            <a:r>
              <a:rPr lang="fa-IR" sz="20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fa-IR" sz="1600" b="1" dirty="0">
                <a:solidFill>
                  <a:srgbClr val="4F81BD">
                    <a:lumMod val="75000"/>
                  </a:srgbClr>
                </a:solidFill>
                <a:latin typeface="Times New Roman" panose="02020603050405020304" pitchFamily="18" charset="0"/>
                <a:cs typeface="B Nazanin" panose="00000400000000000000" pitchFamily="2" charset="-78"/>
              </a:rPr>
              <a:t>(</a:t>
            </a:r>
            <a:r>
              <a:rPr lang="en-US" sz="1600" b="1" dirty="0">
                <a:solidFill>
                  <a:srgbClr val="4F81BD">
                    <a:lumMod val="75000"/>
                  </a:srgbClr>
                </a:solidFill>
                <a:latin typeface="Times New Roman" panose="02020603050405020304" pitchFamily="18" charset="0"/>
                <a:cs typeface="B Nazanin" panose="00000400000000000000" pitchFamily="2" charset="-78"/>
              </a:rPr>
              <a:t>Metabolic disorders</a:t>
            </a:r>
            <a:r>
              <a:rPr lang="fa-IR" sz="1600" b="1" dirty="0">
                <a:solidFill>
                  <a:srgbClr val="4F81BD">
                    <a:lumMod val="75000"/>
                  </a:srgbClr>
                </a:solidFill>
                <a:latin typeface="Times New Roman" panose="02020603050405020304" pitchFamily="18" charset="0"/>
                <a:cs typeface="B Nazanin" panose="00000400000000000000" pitchFamily="2" charset="-78"/>
              </a:rPr>
              <a:t>)</a:t>
            </a:r>
            <a:endParaRPr lang="ar-SA" sz="1600" b="1" dirty="0">
              <a:solidFill>
                <a:srgbClr val="4F81BD">
                  <a:lumMod val="75000"/>
                </a:srgbClr>
              </a:solidFill>
              <a:latin typeface="Times New Roman" panose="02020603050405020304" pitchFamily="18" charset="0"/>
              <a:cs typeface="B Nazanin" panose="00000400000000000000" pitchFamily="2" charset="-78"/>
            </a:endParaRPr>
          </a:p>
          <a:p>
            <a:pPr marL="228600" indent="0" algn="justLow" defTabSz="914400">
              <a:spcAft>
                <a:spcPts val="0"/>
              </a:spcAft>
              <a:buNone/>
              <a:tabLst>
                <a:tab pos="401638" algn="l"/>
              </a:tabLst>
            </a:pP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2: گروه‌هاي كلي بیماری/ اختلال</a:t>
            </a:r>
          </a:p>
          <a:p>
            <a:pPr marL="228600" indent="0" algn="justLow" defTabSz="914400">
              <a:spcAft>
                <a:spcPts val="0"/>
              </a:spcAft>
              <a:buNone/>
              <a:tabLst>
                <a:tab pos="401638" algn="l"/>
              </a:tabLst>
            </a:pP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a:t>
            </a:r>
            <a:r>
              <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سطح 3: نوع خاص بیماری/اختلال </a:t>
            </a:r>
            <a:endPar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228600" indent="0" algn="justLow" defTabSz="914400">
              <a:spcAft>
                <a:spcPts val="0"/>
              </a:spcAft>
              <a:buNone/>
              <a:tabLst>
                <a:tab pos="401638" algn="l"/>
              </a:tabLst>
            </a:pPr>
            <a:endPar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228600" indent="0" algn="justLow" defTabSz="914400">
              <a:spcAft>
                <a:spcPts val="0"/>
              </a:spcAft>
              <a:buNone/>
              <a:tabLst>
                <a:tab pos="401638" algn="l"/>
              </a:tabLst>
            </a:pPr>
            <a:endPar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spcAft>
                <a:spcPts val="0"/>
              </a:spcAft>
              <a:buNone/>
            </a:pPr>
            <a:r>
              <a:rPr lang="ar-SA" sz="20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4- اختلالات غدد درون‌ریز یا متابولیک پس از عمل</a:t>
            </a:r>
            <a:endParaRPr lang="fa-IR" sz="2000" b="1"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endParaRPr>
          </a:p>
          <a:p>
            <a:pPr marL="0" indent="0" algn="justLow" defTabSz="914400">
              <a:spcAft>
                <a:spcPts val="0"/>
              </a:spcAft>
              <a:buNone/>
            </a:pPr>
            <a:r>
              <a:rPr lang="fa-IR" sz="1600" b="1" dirty="0">
                <a:solidFill>
                  <a:srgbClr val="4F81BD">
                    <a:lumMod val="75000"/>
                  </a:srgbClr>
                </a:solidFill>
                <a:latin typeface="Times New Roman" panose="02020603050405020304" pitchFamily="18" charset="0"/>
                <a:cs typeface="B Nazanin" panose="00000400000000000000" pitchFamily="2" charset="-78"/>
              </a:rPr>
              <a:t>(</a:t>
            </a:r>
            <a:r>
              <a:rPr lang="en-US" sz="1600" b="1" dirty="0">
                <a:solidFill>
                  <a:srgbClr val="4F81BD">
                    <a:lumMod val="75000"/>
                  </a:srgbClr>
                </a:solidFill>
                <a:latin typeface="Times New Roman" panose="02020603050405020304" pitchFamily="18" charset="0"/>
                <a:cs typeface="B Nazanin" panose="00000400000000000000" pitchFamily="2" charset="-78"/>
              </a:rPr>
              <a:t>Postprocedural endocrine or metabolic disorders</a:t>
            </a:r>
            <a:r>
              <a:rPr lang="fa-IR" sz="1600" b="1" dirty="0">
                <a:solidFill>
                  <a:srgbClr val="4F81BD">
                    <a:lumMod val="75000"/>
                  </a:srgbClr>
                </a:solidFill>
                <a:latin typeface="Times New Roman" panose="02020603050405020304" pitchFamily="18" charset="0"/>
                <a:cs typeface="B Nazanin" panose="00000400000000000000" pitchFamily="2" charset="-78"/>
              </a:rPr>
              <a:t>)</a:t>
            </a:r>
            <a:endParaRPr lang="ar-SA" sz="1600" b="1" dirty="0">
              <a:solidFill>
                <a:srgbClr val="4F81BD">
                  <a:lumMod val="75000"/>
                </a:srgbClr>
              </a:solidFill>
              <a:latin typeface="Times New Roman" panose="02020603050405020304" pitchFamily="18" charset="0"/>
              <a:cs typeface="B Nazanin" panose="00000400000000000000" pitchFamily="2" charset="-78"/>
            </a:endParaRPr>
          </a:p>
          <a:p>
            <a:pPr marL="228600" indent="0" algn="justLow" defTabSz="914400">
              <a:spcAft>
                <a:spcPts val="0"/>
              </a:spcAft>
              <a:buNone/>
              <a:tabLst>
                <a:tab pos="346075" algn="l"/>
              </a:tabLst>
            </a:pP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fa-IR"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 </a:t>
            </a:r>
            <a:r>
              <a:rPr lang="ar-SA" sz="2000" dirty="0">
                <a:solidFill>
                  <a:srgbClr val="4F81BD">
                    <a:lumMod val="75000"/>
                  </a:srgbClr>
                </a:solidFill>
                <a:latin typeface="Times New Roman" panose="02020603050405020304" pitchFamily="18" charset="0"/>
                <a:ea typeface="Times New Roman" panose="02020603050405020304" pitchFamily="18" charset="0"/>
                <a:cs typeface="B Nazanin" panose="00000400000000000000" pitchFamily="2" charset="-78"/>
              </a:rPr>
              <a:t>سطح 2: نوع خاص بیماری/اختلال </a:t>
            </a:r>
          </a:p>
        </p:txBody>
      </p:sp>
    </p:spTree>
    <p:extLst>
      <p:ext uri="{BB962C8B-B14F-4D97-AF65-F5344CB8AC3E}">
        <p14:creationId xmlns:p14="http://schemas.microsoft.com/office/powerpoint/2010/main" xmlns="" val="28834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200" dirty="0"/>
              <a:t>نکته: </a:t>
            </a:r>
            <a:r>
              <a:rPr lang="fa-IR" sz="2400" dirty="0"/>
              <a:t>خیلی از بیماری های عفونی که  از راه جنسی  نیز می توانندمنتقل شوند در این بلوک قرار نمی گیرند</a:t>
            </a:r>
            <a:endParaRPr lang="en-US" sz="3200" dirty="0"/>
          </a:p>
        </p:txBody>
      </p:sp>
      <p:sp>
        <p:nvSpPr>
          <p:cNvPr id="3" name="Content Placeholder 2"/>
          <p:cNvSpPr>
            <a:spLocks noGrp="1"/>
          </p:cNvSpPr>
          <p:nvPr>
            <p:ph idx="1"/>
          </p:nvPr>
        </p:nvSpPr>
        <p:spPr>
          <a:xfrm>
            <a:off x="2007326" y="1406753"/>
            <a:ext cx="8229600" cy="4525963"/>
          </a:xfrm>
        </p:spPr>
        <p:txBody>
          <a:bodyPr/>
          <a:lstStyle/>
          <a:p>
            <a:pPr algn="l" rtl="0"/>
            <a:r>
              <a:rPr lang="en-US" sz="2000" dirty="0"/>
              <a:t> </a:t>
            </a:r>
            <a:r>
              <a:rPr lang="en-US" sz="2000" dirty="0">
                <a:solidFill>
                  <a:srgbClr val="FF0000"/>
                </a:solidFill>
              </a:rPr>
              <a:t>Exclusions</a:t>
            </a:r>
          </a:p>
          <a:p>
            <a:pPr algn="l" rtl="0"/>
            <a:r>
              <a:rPr lang="en-US" sz="2000" dirty="0"/>
              <a:t>    nonspecific and </a:t>
            </a:r>
            <a:r>
              <a:rPr lang="en-US" sz="2000" dirty="0" err="1"/>
              <a:t>nongonococcal</a:t>
            </a:r>
            <a:r>
              <a:rPr lang="en-US" sz="2000" dirty="0"/>
              <a:t> urethritis (GC02.1)</a:t>
            </a:r>
          </a:p>
          <a:p>
            <a:pPr algn="l" rtl="0"/>
            <a:r>
              <a:rPr lang="en-US" sz="2000" dirty="0"/>
              <a:t>    </a:t>
            </a:r>
            <a:r>
              <a:rPr lang="en-US" sz="2000" dirty="0" err="1"/>
              <a:t>Arthropathy</a:t>
            </a:r>
            <a:r>
              <a:rPr lang="en-US" sz="2000" dirty="0"/>
              <a:t> following genitourinary infection (FA11.2)</a:t>
            </a:r>
          </a:p>
          <a:p>
            <a:pPr algn="l" rtl="0"/>
            <a:endParaRPr lang="en-US" sz="2000" dirty="0"/>
          </a:p>
          <a:p>
            <a:pPr algn="l" rtl="0"/>
            <a:r>
              <a:rPr lang="en-US" sz="2000" dirty="0">
                <a:solidFill>
                  <a:srgbClr val="FF0000"/>
                </a:solidFill>
              </a:rPr>
              <a:t>Coded Elsewhere</a:t>
            </a:r>
          </a:p>
          <a:p>
            <a:pPr algn="l" rtl="0"/>
            <a:r>
              <a:rPr lang="en-US" sz="1800" dirty="0"/>
              <a:t>    Sexually transmissible viral hepatitis </a:t>
            </a:r>
          </a:p>
          <a:p>
            <a:pPr algn="l" rtl="0"/>
            <a:r>
              <a:rPr lang="en-US" sz="1800" dirty="0"/>
              <a:t>    Herpes simplex </a:t>
            </a:r>
            <a:r>
              <a:rPr lang="en-US" sz="1800" dirty="0" err="1"/>
              <a:t>labialis</a:t>
            </a:r>
            <a:r>
              <a:rPr lang="en-US" sz="1800" dirty="0"/>
              <a:t> (1F00.01)</a:t>
            </a:r>
          </a:p>
          <a:p>
            <a:pPr algn="l" rtl="0"/>
            <a:r>
              <a:rPr lang="en-US" sz="1800" dirty="0"/>
              <a:t>    Herpes simplex </a:t>
            </a:r>
            <a:r>
              <a:rPr lang="en-US" sz="1800" dirty="0" err="1"/>
              <a:t>gingivostomatitis</a:t>
            </a:r>
            <a:r>
              <a:rPr lang="en-US" sz="1800" dirty="0"/>
              <a:t> (1F00.02)</a:t>
            </a:r>
          </a:p>
          <a:p>
            <a:pPr algn="l" rtl="0"/>
            <a:r>
              <a:rPr lang="en-US" sz="1800" dirty="0"/>
              <a:t>    Vulvovaginal </a:t>
            </a:r>
            <a:r>
              <a:rPr lang="en-US" sz="1800" dirty="0" err="1"/>
              <a:t>candidosis</a:t>
            </a:r>
            <a:r>
              <a:rPr lang="en-US" sz="1800" dirty="0"/>
              <a:t> (1F23.10)</a:t>
            </a:r>
          </a:p>
          <a:p>
            <a:pPr algn="l" rtl="0"/>
            <a:r>
              <a:rPr lang="en-US" sz="1800" dirty="0"/>
              <a:t>    Candida </a:t>
            </a:r>
            <a:r>
              <a:rPr lang="en-US" sz="1800" dirty="0" err="1"/>
              <a:t>balanoposthitis</a:t>
            </a:r>
            <a:r>
              <a:rPr lang="en-US" sz="1800" dirty="0"/>
              <a:t> (1F23.11)</a:t>
            </a:r>
          </a:p>
          <a:p>
            <a:pPr algn="l" rtl="0"/>
            <a:r>
              <a:rPr lang="en-US" sz="1800" dirty="0"/>
              <a:t>    Human immunodeficiency virus disease (1C60-1C62.Z)</a:t>
            </a:r>
          </a:p>
          <a:p>
            <a:pPr algn="l" rtl="0"/>
            <a:r>
              <a:rPr lang="en-US" sz="1800" dirty="0"/>
              <a:t>    Other infections with a predominantly sexual mode of transmission complicating pregnancy, childbirth or the puerperium (JB63.3)</a:t>
            </a:r>
          </a:p>
          <a:p>
            <a:pPr algn="l" rtl="0"/>
            <a:r>
              <a:rPr lang="en-US" sz="1800" dirty="0"/>
              <a:t>    </a:t>
            </a:r>
            <a:r>
              <a:rPr lang="en-US" sz="1800" dirty="0" err="1"/>
              <a:t>Candidosis</a:t>
            </a:r>
            <a:r>
              <a:rPr lang="en-US" sz="1800" dirty="0"/>
              <a:t> of external genitalia (1F23.1Y)</a:t>
            </a:r>
          </a:p>
          <a:p>
            <a:pPr algn="l" rtl="0"/>
            <a:r>
              <a:rPr lang="en-US" sz="1800" dirty="0"/>
              <a:t>    </a:t>
            </a:r>
            <a:r>
              <a:rPr lang="en-US" sz="1800" dirty="0" err="1"/>
              <a:t>Anogenital</a:t>
            </a:r>
            <a:r>
              <a:rPr lang="en-US" sz="1800" dirty="0"/>
              <a:t> </a:t>
            </a:r>
            <a:r>
              <a:rPr lang="en-US" sz="1800" dirty="0" err="1"/>
              <a:t>molluscum</a:t>
            </a:r>
            <a:r>
              <a:rPr lang="en-US" sz="1800" dirty="0"/>
              <a:t> </a:t>
            </a:r>
            <a:r>
              <a:rPr lang="en-US" sz="1800" dirty="0" err="1"/>
              <a:t>contagiosum</a:t>
            </a:r>
            <a:r>
              <a:rPr lang="en-US" sz="1800" dirty="0"/>
              <a:t> (1E76)</a:t>
            </a:r>
          </a:p>
          <a:p>
            <a:pPr algn="l" rtl="0"/>
            <a:endParaRPr lang="en-US" sz="2000"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7</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360550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یادداشت های فصل 5 (</a:t>
            </a:r>
            <a:r>
              <a:rPr lang="en-US" sz="2000" b="1" dirty="0">
                <a:solidFill>
                  <a:schemeClr val="tx2">
                    <a:lumMod val="75000"/>
                  </a:schemeClr>
                </a:solidFill>
              </a:rPr>
              <a:t>ICD-11</a:t>
            </a:r>
            <a:r>
              <a:rPr lang="fa-IR" sz="2000" dirty="0">
                <a:solidFill>
                  <a:schemeClr val="tx2">
                    <a:lumMod val="75000"/>
                  </a:schemeClr>
                </a:solidFill>
              </a:rPr>
              <a:t>)</a:t>
            </a:r>
            <a:endParaRPr lang="en-US" sz="2000" dirty="0">
              <a:solidFill>
                <a:schemeClr val="tx2">
                  <a:lumMod val="75000"/>
                </a:schemeClr>
              </a:solidFill>
            </a:endParaRPr>
          </a:p>
        </p:txBody>
      </p:sp>
      <p:sp>
        <p:nvSpPr>
          <p:cNvPr id="3" name="Rectangle 2"/>
          <p:cNvSpPr/>
          <p:nvPr/>
        </p:nvSpPr>
        <p:spPr>
          <a:xfrm>
            <a:off x="1905001" y="971490"/>
            <a:ext cx="2089033" cy="400110"/>
          </a:xfrm>
          <a:prstGeom prst="rect">
            <a:avLst/>
          </a:prstGeom>
        </p:spPr>
        <p:txBody>
          <a:bodyPr wrap="none">
            <a:spAutoFit/>
          </a:bodyPr>
          <a:lstStyle/>
          <a:p>
            <a:pPr marL="342900" indent="-342900" defTabSz="914400" eaLnBrk="0" fontAlgn="base" hangingPunct="0">
              <a:spcBef>
                <a:spcPct val="0"/>
              </a:spcBef>
              <a:spcAft>
                <a:spcPct val="0"/>
              </a:spcAft>
              <a:buFont typeface="Arial" panose="020B0604020202020204" pitchFamily="34" charset="0"/>
              <a:buChar char="•"/>
            </a:pPr>
            <a:r>
              <a:rPr lang="en-US" sz="2000" b="1"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General Notes</a:t>
            </a:r>
          </a:p>
        </p:txBody>
      </p:sp>
      <p:sp>
        <p:nvSpPr>
          <p:cNvPr id="8"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981200" y="1371600"/>
            <a:ext cx="8382000" cy="990600"/>
          </a:xfrm>
        </p:spPr>
        <p:txBody>
          <a:bodyPr/>
          <a:lstStyle/>
          <a:p>
            <a:r>
              <a:rPr lang="fa-IR" sz="2000" dirty="0"/>
              <a:t>برخی وضعیت های قابل طبقه بندی در این فصل، از علل خارجی نشات می گیرند. مانند دیابت شیرین به دلیل (ناشی از) مصرف برخی داروها و یا مواد شیمیایی. در چنین مواردی می بایست یک کد از فصل 23 (علل خارجی بیماری ها و مرگ و میر) تخصیص یابد.</a:t>
            </a:r>
          </a:p>
          <a:p>
            <a:pPr marL="0" indent="0">
              <a:buNone/>
            </a:pPr>
            <a:endParaRPr lang="fa-IR" sz="2400" dirty="0"/>
          </a:p>
          <a:p>
            <a:pPr marL="0" indent="0" algn="l" rtl="0">
              <a:buNone/>
            </a:pPr>
            <a:endParaRPr lang="en-US" sz="2400" dirty="0"/>
          </a:p>
        </p:txBody>
      </p:sp>
      <p:sp>
        <p:nvSpPr>
          <p:cNvPr id="9" name="Rectangle 8"/>
          <p:cNvSpPr/>
          <p:nvPr/>
        </p:nvSpPr>
        <p:spPr>
          <a:xfrm>
            <a:off x="1905000" y="2362200"/>
            <a:ext cx="2428870" cy="400110"/>
          </a:xfrm>
          <a:prstGeom prst="rect">
            <a:avLst/>
          </a:prstGeom>
        </p:spPr>
        <p:txBody>
          <a:bodyPr wrap="none">
            <a:spAutoFit/>
          </a:bodyPr>
          <a:lstStyle/>
          <a:p>
            <a:pPr marL="342900" indent="-342900" defTabSz="914400" eaLnBrk="0" fontAlgn="base" hangingPunct="0">
              <a:spcBef>
                <a:spcPct val="0"/>
              </a:spcBef>
              <a:spcAft>
                <a:spcPct val="0"/>
              </a:spcAft>
              <a:buFont typeface="Arial" panose="020B0604020202020204" pitchFamily="34" charset="0"/>
              <a:buChar char="•"/>
            </a:pPr>
            <a:r>
              <a:rPr lang="en-US" sz="2000" b="1"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Diabetes Mellitus</a:t>
            </a:r>
          </a:p>
        </p:txBody>
      </p:sp>
      <p:sp>
        <p:nvSpPr>
          <p:cNvPr id="10" name="Rectangle 9"/>
          <p:cNvSpPr/>
          <p:nvPr/>
        </p:nvSpPr>
        <p:spPr>
          <a:xfrm>
            <a:off x="1905001" y="4495800"/>
            <a:ext cx="2807563" cy="400110"/>
          </a:xfrm>
          <a:prstGeom prst="rect">
            <a:avLst/>
          </a:prstGeom>
        </p:spPr>
        <p:txBody>
          <a:bodyPr wrap="none">
            <a:spAutoFit/>
          </a:bodyPr>
          <a:lstStyle/>
          <a:p>
            <a:pPr marL="342900" indent="-342900" defTabSz="914400" eaLnBrk="0" fontAlgn="base" hangingPunct="0">
              <a:spcBef>
                <a:spcPct val="0"/>
              </a:spcBef>
              <a:spcAft>
                <a:spcPct val="0"/>
              </a:spcAft>
              <a:buFont typeface="Arial" panose="020B0604020202020204" pitchFamily="34" charset="0"/>
              <a:buChar char="•"/>
            </a:pPr>
            <a:r>
              <a:rPr lang="en-US" sz="2000" b="1" dirty="0">
                <a:solidFill>
                  <a:srgbClr val="C0504D">
                    <a:lumMod val="75000"/>
                  </a:srgbClr>
                </a:solidFill>
                <a:latin typeface="Times New Roman" panose="02020603050405020304" pitchFamily="18" charset="0"/>
                <a:ea typeface="Times New Roman" panose="02020603050405020304" pitchFamily="18" charset="0"/>
                <a:cs typeface="B Nazanin" panose="00000400000000000000" pitchFamily="2" charset="-78"/>
              </a:rPr>
              <a:t>Carcinoid Syndrome</a:t>
            </a:r>
          </a:p>
        </p:txBody>
      </p:sp>
      <p:sp>
        <p:nvSpPr>
          <p:cNvPr id="11"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1981200" y="2667001"/>
            <a:ext cx="8382000" cy="1101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defTabSz="914400"/>
            <a:r>
              <a:rPr lang="fa-IR" sz="2000" dirty="0">
                <a:solidFill>
                  <a:prstClr val="black"/>
                </a:solidFill>
                <a:latin typeface="Times New Roman"/>
              </a:rPr>
              <a:t>در مواردی که شرایط و وضعیتی ناشی از دیابت شیرین در پرونده مستند شده باشد، می بایست به دیابت شیرین کد پایه (</a:t>
            </a:r>
            <a:r>
              <a:rPr lang="en-US" sz="1800" dirty="0">
                <a:solidFill>
                  <a:prstClr val="black"/>
                </a:solidFill>
                <a:latin typeface="Times New Roman"/>
              </a:rPr>
              <a:t>stem code</a:t>
            </a:r>
            <a:r>
              <a:rPr lang="fa-IR" sz="2000" dirty="0">
                <a:solidFill>
                  <a:prstClr val="black"/>
                </a:solidFill>
                <a:latin typeface="Times New Roman"/>
              </a:rPr>
              <a:t>) و به شرایط و وضعیت ذکر شده در قالب </a:t>
            </a:r>
            <a:r>
              <a:rPr lang="en-US" sz="1800" dirty="0" err="1">
                <a:solidFill>
                  <a:prstClr val="black"/>
                </a:solidFill>
                <a:latin typeface="Times New Roman"/>
              </a:rPr>
              <a:t>postcoordination</a:t>
            </a:r>
            <a:r>
              <a:rPr lang="fa-IR" sz="1800" dirty="0">
                <a:solidFill>
                  <a:prstClr val="black"/>
                </a:solidFill>
                <a:latin typeface="Times New Roman"/>
              </a:rPr>
              <a:t>،</a:t>
            </a:r>
            <a:r>
              <a:rPr lang="fa-IR" sz="2000" dirty="0">
                <a:solidFill>
                  <a:prstClr val="black"/>
                </a:solidFill>
                <a:latin typeface="Times New Roman"/>
              </a:rPr>
              <a:t> کد تخصیص یابد.</a:t>
            </a:r>
          </a:p>
          <a:p>
            <a:pPr algn="just" defTabSz="914400"/>
            <a:r>
              <a:rPr lang="fa-IR" sz="2000" dirty="0">
                <a:solidFill>
                  <a:prstClr val="black"/>
                </a:solidFill>
                <a:latin typeface="Times New Roman"/>
              </a:rPr>
              <a:t>در مواردی که بیش از یک شرایط و وضعیت ناشی از دیابت شیرین در پرونده مستند شده باشد، می بایست به هر وضعیت یک کد مجزا در قالب </a:t>
            </a:r>
            <a:r>
              <a:rPr lang="en-US" sz="1800" dirty="0" err="1">
                <a:solidFill>
                  <a:prstClr val="black"/>
                </a:solidFill>
                <a:latin typeface="Times New Roman"/>
              </a:rPr>
              <a:t>postcoordination</a:t>
            </a:r>
            <a:r>
              <a:rPr lang="fa-IR" sz="2000" dirty="0">
                <a:solidFill>
                  <a:prstClr val="black"/>
                </a:solidFill>
                <a:latin typeface="Times New Roman"/>
              </a:rPr>
              <a:t> که به دیابت شیرین کد پایه (</a:t>
            </a:r>
            <a:r>
              <a:rPr lang="en-US" sz="1800" dirty="0">
                <a:solidFill>
                  <a:prstClr val="black"/>
                </a:solidFill>
                <a:latin typeface="Times New Roman"/>
              </a:rPr>
              <a:t>stem code</a:t>
            </a:r>
            <a:r>
              <a:rPr lang="fa-IR" sz="2000" dirty="0">
                <a:solidFill>
                  <a:prstClr val="black"/>
                </a:solidFill>
                <a:latin typeface="Times New Roman"/>
              </a:rPr>
              <a:t>) متصل شده است تخصیص یابد. در چنین مواردی، به ازای هر وضعیت ذکر شده یکبار کد پایه (</a:t>
            </a:r>
            <a:r>
              <a:rPr lang="en-US" sz="1800" dirty="0">
                <a:solidFill>
                  <a:prstClr val="black"/>
                </a:solidFill>
                <a:latin typeface="Times New Roman"/>
              </a:rPr>
              <a:t>stem code</a:t>
            </a:r>
            <a:r>
              <a:rPr lang="fa-IR" sz="2000" dirty="0">
                <a:solidFill>
                  <a:prstClr val="black"/>
                </a:solidFill>
                <a:latin typeface="Times New Roman"/>
              </a:rPr>
              <a:t>) تکرار خواهد شد.</a:t>
            </a:r>
          </a:p>
          <a:p>
            <a:pPr marL="0" indent="0" algn="just" defTabSz="914400">
              <a:buNone/>
            </a:pPr>
            <a:endParaRPr lang="fa-IR" sz="2000" dirty="0">
              <a:solidFill>
                <a:prstClr val="black"/>
              </a:solidFill>
              <a:latin typeface="Times New Roman"/>
            </a:endParaRPr>
          </a:p>
          <a:p>
            <a:pPr marL="0" indent="0" algn="just" defTabSz="914400">
              <a:buNone/>
            </a:pPr>
            <a:endParaRPr lang="fa-IR" sz="2400" dirty="0">
              <a:solidFill>
                <a:prstClr val="black"/>
              </a:solidFill>
              <a:latin typeface="Times New Roman"/>
            </a:endParaRPr>
          </a:p>
          <a:p>
            <a:pPr marL="0" indent="0" algn="just" defTabSz="914400" rtl="0">
              <a:buNone/>
            </a:pPr>
            <a:endParaRPr lang="en-US" sz="2400" dirty="0">
              <a:solidFill>
                <a:prstClr val="black"/>
              </a:solidFill>
              <a:latin typeface="Times New Roman"/>
            </a:endParaRPr>
          </a:p>
        </p:txBody>
      </p:sp>
      <p:sp>
        <p:nvSpPr>
          <p:cNvPr id="12" name="Content Placeholder 2">
            <a:extLst>
              <a:ext uri="{FF2B5EF4-FFF2-40B4-BE49-F238E27FC236}">
                <a16:creationId xmlns:a16="http://schemas.microsoft.com/office/drawing/2014/main" xmlns="" id="{26E9B031-972B-9E5A-EAB3-605EFF555DD2}"/>
              </a:ext>
            </a:extLst>
          </p:cNvPr>
          <p:cNvSpPr txBox="1">
            <a:spLocks/>
          </p:cNvSpPr>
          <p:nvPr/>
        </p:nvSpPr>
        <p:spPr bwMode="auto">
          <a:xfrm>
            <a:off x="1981200" y="4953000"/>
            <a:ext cx="8382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fa-IR" sz="2000" dirty="0">
                <a:solidFill>
                  <a:prstClr val="black"/>
                </a:solidFill>
                <a:latin typeface="Times New Roman"/>
              </a:rPr>
              <a:t>چنانچه در پرونده بیمار، این تشخیص مستند شده باشد، نباید به عنوان کد اصلی در نظر گرفته شود. مگرآن که دوره مراقبتی مستقیما به درمان کارسینوئید سندرم مرتبط باشد و هیچ گونه توموری گزارش نشده باشد.  </a:t>
            </a:r>
          </a:p>
          <a:p>
            <a:pPr marL="0" indent="0" defTabSz="914400">
              <a:buNone/>
            </a:pPr>
            <a:endParaRPr lang="fa-IR" sz="2400" dirty="0">
              <a:solidFill>
                <a:prstClr val="black"/>
              </a:solidFill>
              <a:latin typeface="Times New Roman"/>
            </a:endParaRPr>
          </a:p>
          <a:p>
            <a:pPr marL="0" indent="0" algn="l" defTabSz="914400" rtl="0">
              <a:buNone/>
            </a:pPr>
            <a:endParaRPr lang="en-US" sz="2400" dirty="0">
              <a:solidFill>
                <a:prstClr val="black"/>
              </a:solidFill>
              <a:latin typeface="Times New Roman"/>
            </a:endParaRPr>
          </a:p>
        </p:txBody>
      </p:sp>
    </p:spTree>
    <p:extLst>
      <p:ext uri="{BB962C8B-B14F-4D97-AF65-F5344CB8AC3E}">
        <p14:creationId xmlns:p14="http://schemas.microsoft.com/office/powerpoint/2010/main" xmlns="" val="33499013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مثال 1</a:t>
            </a:r>
            <a:endParaRPr lang="en-US" sz="2000" dirty="0">
              <a:solidFill>
                <a:schemeClr val="tx2">
                  <a:lumMod val="75000"/>
                </a:schemeClr>
              </a:solidFill>
            </a:endParaRP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676400" y="1066802"/>
            <a:ext cx="8610600" cy="1523999"/>
          </a:xfrm>
        </p:spPr>
        <p:txBody>
          <a:bodyPr/>
          <a:lstStyle/>
          <a:p>
            <a:r>
              <a:rPr lang="fa-IR" sz="2000" dirty="0"/>
              <a:t>بیمار مبتلا به مرحله 4 </a:t>
            </a:r>
            <a:r>
              <a:rPr lang="en-US" sz="2000" dirty="0"/>
              <a:t>CKD</a:t>
            </a:r>
            <a:r>
              <a:rPr lang="fa-IR" sz="2000" dirty="0"/>
              <a:t> ناشی از ابتلا به دیابت شیرین نوع 2، برای انجام همودیالیز در بیمارستان پذیرش شد.</a:t>
            </a:r>
            <a:endParaRPr lang="en-US" sz="2000" dirty="0"/>
          </a:p>
          <a:p>
            <a:pPr marL="0" indent="0">
              <a:buNone/>
            </a:pPr>
            <a:r>
              <a:rPr lang="fa-IR" sz="2000" dirty="0"/>
              <a:t>  </a:t>
            </a:r>
            <a:endParaRPr lang="fa-IR" sz="2400" dirty="0"/>
          </a:p>
          <a:p>
            <a:pPr marL="0" indent="0" algn="l" rtl="0">
              <a:lnSpc>
                <a:spcPct val="150000"/>
              </a:lnSpc>
              <a:buNone/>
            </a:pPr>
            <a:r>
              <a:rPr lang="fa-IR" sz="1800" dirty="0"/>
              <a:t>        </a:t>
            </a:r>
            <a:r>
              <a:rPr lang="en-US" altLang="en-US" sz="1800" dirty="0"/>
              <a:t>GB61.4: Chronic kidney diseases, stage 4</a:t>
            </a:r>
          </a:p>
          <a:p>
            <a:pPr marL="0" indent="0" algn="l" rtl="0">
              <a:lnSpc>
                <a:spcPct val="150000"/>
              </a:lnSpc>
              <a:buNone/>
            </a:pPr>
            <a:r>
              <a:rPr lang="en-US" altLang="en-US" sz="1800" dirty="0"/>
              <a:t>        5A11: Type 2 diabetes mellitus</a:t>
            </a:r>
          </a:p>
          <a:p>
            <a:pPr marL="0" indent="0" algn="l" rtl="0">
              <a:lnSpc>
                <a:spcPct val="150000"/>
              </a:lnSpc>
              <a:buNone/>
            </a:pPr>
            <a:r>
              <a:rPr lang="en-US" altLang="en-US" sz="1800" dirty="0"/>
              <a:t>        </a:t>
            </a:r>
            <a:r>
              <a:rPr lang="en-US" altLang="en-US" sz="1800" b="1" dirty="0">
                <a:solidFill>
                  <a:srgbClr val="C00000"/>
                </a:solidFill>
              </a:rPr>
              <a:t>Cluster:</a:t>
            </a:r>
            <a:r>
              <a:rPr lang="en-US" altLang="en-US" sz="1800" dirty="0"/>
              <a:t> GB61.4/5A11</a:t>
            </a:r>
          </a:p>
          <a:p>
            <a:pPr marL="0" indent="0" algn="l" rtl="0">
              <a:buNone/>
            </a:pPr>
            <a:endParaRPr lang="en-US" sz="2400" dirty="0"/>
          </a:p>
        </p:txBody>
      </p:sp>
    </p:spTree>
    <p:extLst>
      <p:ext uri="{BB962C8B-B14F-4D97-AF65-F5344CB8AC3E}">
        <p14:creationId xmlns:p14="http://schemas.microsoft.com/office/powerpoint/2010/main" xmlns="" val="3265257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16C042F-7C50-420E-9F97-3787735376F0}"/>
              </a:ext>
            </a:extLst>
          </p:cNvPr>
          <p:cNvPicPr>
            <a:picLocks noChangeAspect="1"/>
          </p:cNvPicPr>
          <p:nvPr/>
        </p:nvPicPr>
        <p:blipFill>
          <a:blip r:embed="rId2"/>
          <a:stretch>
            <a:fillRect/>
          </a:stretch>
        </p:blipFill>
        <p:spPr>
          <a:xfrm>
            <a:off x="152400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13" name="Rectangle 12"/>
          <p:cNvSpPr/>
          <p:nvPr/>
        </p:nvSpPr>
        <p:spPr>
          <a:xfrm>
            <a:off x="1600200" y="2278543"/>
            <a:ext cx="2438400" cy="1918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4" name="Rectangle 13"/>
          <p:cNvSpPr/>
          <p:nvPr/>
        </p:nvSpPr>
        <p:spPr>
          <a:xfrm>
            <a:off x="1555532" y="489656"/>
            <a:ext cx="1797268" cy="2952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5" name="Rectangle 14"/>
          <p:cNvSpPr/>
          <p:nvPr/>
        </p:nvSpPr>
        <p:spPr>
          <a:xfrm>
            <a:off x="4450351" y="4113431"/>
            <a:ext cx="1124607" cy="2952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7" name="Rectangle 16"/>
          <p:cNvSpPr/>
          <p:nvPr/>
        </p:nvSpPr>
        <p:spPr>
          <a:xfrm>
            <a:off x="4494577" y="5447134"/>
            <a:ext cx="1626137"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8" name="Rectangle 17"/>
          <p:cNvSpPr/>
          <p:nvPr/>
        </p:nvSpPr>
        <p:spPr>
          <a:xfrm>
            <a:off x="7889296" y="4475880"/>
            <a:ext cx="1192921" cy="2395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9" name="Rectangle 18"/>
          <p:cNvSpPr/>
          <p:nvPr/>
        </p:nvSpPr>
        <p:spPr>
          <a:xfrm>
            <a:off x="4416318" y="1410866"/>
            <a:ext cx="2365483"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20" name="Oval 19">
            <a:extLst>
              <a:ext uri="{FF2B5EF4-FFF2-40B4-BE49-F238E27FC236}">
                <a16:creationId xmlns:a16="http://schemas.microsoft.com/office/drawing/2014/main" xmlns="" id="{638E6FE3-20FD-4851-83E0-42354568BD94}"/>
              </a:ext>
            </a:extLst>
          </p:cNvPr>
          <p:cNvSpPr/>
          <p:nvPr/>
        </p:nvSpPr>
        <p:spPr>
          <a:xfrm>
            <a:off x="1566042" y="171365"/>
            <a:ext cx="273050"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1</a:t>
            </a:r>
            <a:endParaRPr lang="en-US" b="1" dirty="0">
              <a:solidFill>
                <a:prstClr val="black"/>
              </a:solidFill>
              <a:latin typeface="Times New Roman"/>
            </a:endParaRPr>
          </a:p>
        </p:txBody>
      </p:sp>
      <p:sp>
        <p:nvSpPr>
          <p:cNvPr id="21" name="Oval 20">
            <a:extLst>
              <a:ext uri="{FF2B5EF4-FFF2-40B4-BE49-F238E27FC236}">
                <a16:creationId xmlns:a16="http://schemas.microsoft.com/office/drawing/2014/main" xmlns="" id="{638E6FE3-20FD-4851-83E0-42354568BD94}"/>
              </a:ext>
            </a:extLst>
          </p:cNvPr>
          <p:cNvSpPr/>
          <p:nvPr/>
        </p:nvSpPr>
        <p:spPr>
          <a:xfrm>
            <a:off x="1590756" y="1950965"/>
            <a:ext cx="283342"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2</a:t>
            </a:r>
            <a:endParaRPr lang="en-US" b="1" dirty="0">
              <a:solidFill>
                <a:prstClr val="black"/>
              </a:solidFill>
              <a:latin typeface="Times New Roman"/>
            </a:endParaRPr>
          </a:p>
        </p:txBody>
      </p:sp>
      <p:sp>
        <p:nvSpPr>
          <p:cNvPr id="22" name="Oval 21">
            <a:extLst>
              <a:ext uri="{FF2B5EF4-FFF2-40B4-BE49-F238E27FC236}">
                <a16:creationId xmlns:a16="http://schemas.microsoft.com/office/drawing/2014/main" xmlns="" id="{638E6FE3-20FD-4851-83E0-42354568BD94}"/>
              </a:ext>
            </a:extLst>
          </p:cNvPr>
          <p:cNvSpPr/>
          <p:nvPr/>
        </p:nvSpPr>
        <p:spPr>
          <a:xfrm>
            <a:off x="4403960" y="1087859"/>
            <a:ext cx="283124"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3</a:t>
            </a:r>
            <a:endParaRPr lang="en-US" b="1" dirty="0">
              <a:solidFill>
                <a:prstClr val="black"/>
              </a:solidFill>
              <a:latin typeface="Times New Roman"/>
            </a:endParaRPr>
          </a:p>
        </p:txBody>
      </p:sp>
      <p:sp>
        <p:nvSpPr>
          <p:cNvPr id="23" name="Oval 22">
            <a:extLst>
              <a:ext uri="{FF2B5EF4-FFF2-40B4-BE49-F238E27FC236}">
                <a16:creationId xmlns:a16="http://schemas.microsoft.com/office/drawing/2014/main" xmlns="" id="{638E6FE3-20FD-4851-83E0-42354568BD94}"/>
              </a:ext>
            </a:extLst>
          </p:cNvPr>
          <p:cNvSpPr/>
          <p:nvPr/>
        </p:nvSpPr>
        <p:spPr>
          <a:xfrm>
            <a:off x="4450350" y="3793063"/>
            <a:ext cx="283124"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4</a:t>
            </a:r>
            <a:endParaRPr lang="en-US" b="1" dirty="0">
              <a:solidFill>
                <a:prstClr val="black"/>
              </a:solidFill>
              <a:latin typeface="Times New Roman"/>
            </a:endParaRPr>
          </a:p>
        </p:txBody>
      </p:sp>
      <p:sp>
        <p:nvSpPr>
          <p:cNvPr id="24" name="Oval 23">
            <a:extLst>
              <a:ext uri="{FF2B5EF4-FFF2-40B4-BE49-F238E27FC236}">
                <a16:creationId xmlns:a16="http://schemas.microsoft.com/office/drawing/2014/main" xmlns="" id="{638E6FE3-20FD-4851-83E0-42354568BD94}"/>
              </a:ext>
            </a:extLst>
          </p:cNvPr>
          <p:cNvSpPr/>
          <p:nvPr/>
        </p:nvSpPr>
        <p:spPr>
          <a:xfrm>
            <a:off x="4184821" y="5413829"/>
            <a:ext cx="283124"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5</a:t>
            </a:r>
            <a:endParaRPr lang="en-US" b="1" dirty="0">
              <a:solidFill>
                <a:prstClr val="black"/>
              </a:solidFill>
              <a:latin typeface="Times New Roman"/>
            </a:endParaRPr>
          </a:p>
        </p:txBody>
      </p:sp>
      <p:sp>
        <p:nvSpPr>
          <p:cNvPr id="25" name="Oval 24">
            <a:extLst>
              <a:ext uri="{FF2B5EF4-FFF2-40B4-BE49-F238E27FC236}">
                <a16:creationId xmlns:a16="http://schemas.microsoft.com/office/drawing/2014/main" xmlns="" id="{638E6FE3-20FD-4851-83E0-42354568BD94}"/>
              </a:ext>
            </a:extLst>
          </p:cNvPr>
          <p:cNvSpPr/>
          <p:nvPr/>
        </p:nvSpPr>
        <p:spPr>
          <a:xfrm>
            <a:off x="7577339" y="4444955"/>
            <a:ext cx="283124"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6</a:t>
            </a:r>
            <a:endParaRPr lang="en-US" b="1" dirty="0">
              <a:solidFill>
                <a:prstClr val="black"/>
              </a:solidFill>
              <a:latin typeface="Times New Roman"/>
            </a:endParaRPr>
          </a:p>
        </p:txBody>
      </p:sp>
      <p:sp>
        <p:nvSpPr>
          <p:cNvPr id="26" name="Oval 25">
            <a:extLst>
              <a:ext uri="{FF2B5EF4-FFF2-40B4-BE49-F238E27FC236}">
                <a16:creationId xmlns:a16="http://schemas.microsoft.com/office/drawing/2014/main" xmlns="" id="{638E6FE3-20FD-4851-83E0-42354568BD94}"/>
              </a:ext>
            </a:extLst>
          </p:cNvPr>
          <p:cNvSpPr/>
          <p:nvPr/>
        </p:nvSpPr>
        <p:spPr>
          <a:xfrm>
            <a:off x="6934200" y="4431297"/>
            <a:ext cx="283124"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7</a:t>
            </a:r>
            <a:endParaRPr lang="en-US" b="1" dirty="0">
              <a:solidFill>
                <a:prstClr val="black"/>
              </a:solidFill>
              <a:latin typeface="Times New Roman"/>
            </a:endParaRPr>
          </a:p>
        </p:txBody>
      </p:sp>
      <p:sp>
        <p:nvSpPr>
          <p:cNvPr id="27" name="Rectangle 26">
            <a:extLst>
              <a:ext uri="{FF2B5EF4-FFF2-40B4-BE49-F238E27FC236}">
                <a16:creationId xmlns:a16="http://schemas.microsoft.com/office/drawing/2014/main" xmlns="" id="{15F9E6EF-60D5-407A-9C1E-527587E5D250}"/>
              </a:ext>
            </a:extLst>
          </p:cNvPr>
          <p:cNvSpPr/>
          <p:nvPr/>
        </p:nvSpPr>
        <p:spPr>
          <a:xfrm>
            <a:off x="1532849" y="5362833"/>
            <a:ext cx="2658151"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28" name="Oval 27">
            <a:extLst>
              <a:ext uri="{FF2B5EF4-FFF2-40B4-BE49-F238E27FC236}">
                <a16:creationId xmlns:a16="http://schemas.microsoft.com/office/drawing/2014/main" xmlns="" id="{32D847D4-289B-4C7E-B2EA-5D6E1B28DF93}"/>
              </a:ext>
            </a:extLst>
          </p:cNvPr>
          <p:cNvSpPr/>
          <p:nvPr/>
        </p:nvSpPr>
        <p:spPr>
          <a:xfrm>
            <a:off x="1566042" y="5040420"/>
            <a:ext cx="283342"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2</a:t>
            </a:r>
            <a:endParaRPr lang="en-US" b="1" dirty="0">
              <a:solidFill>
                <a:prstClr val="black"/>
              </a:solidFill>
              <a:latin typeface="Times New Roman"/>
            </a:endParaRPr>
          </a:p>
        </p:txBody>
      </p:sp>
    </p:spTree>
    <p:extLst>
      <p:ext uri="{BB962C8B-B14F-4D97-AF65-F5344CB8AC3E}">
        <p14:creationId xmlns:p14="http://schemas.microsoft.com/office/powerpoint/2010/main" xmlns="" val="3999418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0F6AB-679B-80EA-B900-F95F8171DF57}"/>
              </a:ext>
            </a:extLst>
          </p:cNvPr>
          <p:cNvSpPr>
            <a:spLocks noGrp="1"/>
          </p:cNvSpPr>
          <p:nvPr>
            <p:ph type="title"/>
          </p:nvPr>
        </p:nvSpPr>
        <p:spPr>
          <a:xfrm>
            <a:off x="1981200" y="274638"/>
            <a:ext cx="8229600" cy="639762"/>
          </a:xfrm>
          <a:solidFill>
            <a:schemeClr val="accent1">
              <a:lumMod val="20000"/>
              <a:lumOff val="80000"/>
            </a:schemeClr>
          </a:solidFill>
        </p:spPr>
        <p:txBody>
          <a:bodyPr/>
          <a:lstStyle/>
          <a:p>
            <a:r>
              <a:rPr lang="fa-IR" sz="2000" dirty="0">
                <a:solidFill>
                  <a:schemeClr val="tx2">
                    <a:lumMod val="75000"/>
                  </a:schemeClr>
                </a:solidFill>
              </a:rPr>
              <a:t>مثال 3</a:t>
            </a:r>
            <a:endParaRPr lang="en-US" sz="2000" dirty="0">
              <a:solidFill>
                <a:schemeClr val="tx2">
                  <a:lumMod val="75000"/>
                </a:schemeClr>
              </a:solidFill>
            </a:endParaRPr>
          </a:p>
        </p:txBody>
      </p:sp>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676400" y="1066802"/>
            <a:ext cx="8610600" cy="1752599"/>
          </a:xfrm>
        </p:spPr>
        <p:txBody>
          <a:bodyPr/>
          <a:lstStyle/>
          <a:p>
            <a:r>
              <a:rPr lang="fa-IR" sz="2000" dirty="0"/>
              <a:t>بیمار با میزان سدیم 109 بعد از 25 کیلومتر دو ماراتن در بیمارستان پذیرش شده است. برای وی تشخیص </a:t>
            </a:r>
            <a:r>
              <a:rPr lang="en-US" sz="1800" dirty="0">
                <a:solidFill>
                  <a:srgbClr val="C00000"/>
                </a:solidFill>
              </a:rPr>
              <a:t>hyponatraemia</a:t>
            </a:r>
            <a:r>
              <a:rPr lang="fa-IR" sz="2000" dirty="0"/>
              <a:t> داده شد و تحت درمان قرار گرفت. </a:t>
            </a:r>
          </a:p>
          <a:p>
            <a:pPr marL="0" indent="0">
              <a:buNone/>
            </a:pPr>
            <a:endParaRPr lang="fa-IR" sz="2400" dirty="0"/>
          </a:p>
          <a:p>
            <a:pPr marL="0" indent="0" algn="l" rtl="0">
              <a:buNone/>
            </a:pPr>
            <a:r>
              <a:rPr lang="fa-IR" sz="1800" dirty="0"/>
              <a:t> </a:t>
            </a:r>
            <a:r>
              <a:rPr lang="en-US" altLang="en-US" sz="1800" dirty="0"/>
              <a:t>5C72: </a:t>
            </a:r>
            <a:r>
              <a:rPr lang="en-US" sz="1800" dirty="0"/>
              <a:t>Hypo-osmolality or hyponatraemia</a:t>
            </a:r>
            <a:endParaRPr lang="en-US" altLang="en-US" sz="1800" dirty="0"/>
          </a:p>
          <a:p>
            <a:pPr marL="0" indent="0" algn="l" rtl="0">
              <a:buNone/>
            </a:pPr>
            <a:endParaRPr lang="en-US" sz="2400" dirty="0"/>
          </a:p>
        </p:txBody>
      </p:sp>
    </p:spTree>
    <p:extLst>
      <p:ext uri="{BB962C8B-B14F-4D97-AF65-F5344CB8AC3E}">
        <p14:creationId xmlns:p14="http://schemas.microsoft.com/office/powerpoint/2010/main" xmlns="" val="17956196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74</a:t>
            </a:fld>
            <a:endParaRPr lang="en-US" altLang="en-US">
              <a:latin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528764" y="0"/>
            <a:ext cx="9139237" cy="6858000"/>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p:cNvSpPr/>
          <p:nvPr/>
        </p:nvSpPr>
        <p:spPr>
          <a:xfrm>
            <a:off x="1600199" y="5638800"/>
            <a:ext cx="2971801"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3" name="Rectangle 12"/>
          <p:cNvSpPr/>
          <p:nvPr/>
        </p:nvSpPr>
        <p:spPr>
          <a:xfrm>
            <a:off x="1617279" y="668390"/>
            <a:ext cx="1125921" cy="2762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4" name="Rectangle 13"/>
          <p:cNvSpPr/>
          <p:nvPr/>
        </p:nvSpPr>
        <p:spPr>
          <a:xfrm>
            <a:off x="1655378" y="2819401"/>
            <a:ext cx="2404242" cy="29521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grpSp>
        <p:nvGrpSpPr>
          <p:cNvPr id="15" name="Group 14"/>
          <p:cNvGrpSpPr/>
          <p:nvPr/>
        </p:nvGrpSpPr>
        <p:grpSpPr>
          <a:xfrm>
            <a:off x="6934200" y="4572000"/>
            <a:ext cx="2590800" cy="533400"/>
            <a:chOff x="5791200" y="4572000"/>
            <a:chExt cx="2590800" cy="533400"/>
          </a:xfrm>
        </p:grpSpPr>
        <p:sp>
          <p:nvSpPr>
            <p:cNvPr id="17" name="Rectangle 16"/>
            <p:cNvSpPr/>
            <p:nvPr/>
          </p:nvSpPr>
          <p:spPr>
            <a:xfrm>
              <a:off x="5791200" y="4572000"/>
              <a:ext cx="2590800"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8" name="TextBox 17"/>
            <p:cNvSpPr txBox="1"/>
            <p:nvPr/>
          </p:nvSpPr>
          <p:spPr>
            <a:xfrm>
              <a:off x="6019800" y="4599958"/>
              <a:ext cx="2286000" cy="369332"/>
            </a:xfrm>
            <a:prstGeom prst="rect">
              <a:avLst/>
            </a:prstGeom>
            <a:noFill/>
          </p:spPr>
          <p:txBody>
            <a:bodyPr wrap="square" rtlCol="0">
              <a:spAutoFit/>
            </a:bodyPr>
            <a:lstStyle/>
            <a:p>
              <a:pPr defTabSz="914400" eaLnBrk="0" fontAlgn="base" hangingPunct="0">
                <a:spcBef>
                  <a:spcPct val="0"/>
                </a:spcBef>
                <a:spcAft>
                  <a:spcPct val="0"/>
                </a:spcAft>
              </a:pPr>
              <a:r>
                <a:rPr lang="en-US" b="1" dirty="0">
                  <a:solidFill>
                    <a:srgbClr val="C00000"/>
                  </a:solidFill>
                  <a:latin typeface="Times New Roman" panose="02020603050405020304" pitchFamily="18" charset="0"/>
                  <a:cs typeface="Arial" panose="020B0604020202020204" pitchFamily="34" charset="0"/>
                </a:rPr>
                <a:t>No </a:t>
              </a:r>
              <a:r>
                <a:rPr lang="en-US" b="1" dirty="0" err="1">
                  <a:solidFill>
                    <a:srgbClr val="C00000"/>
                  </a:solidFill>
                  <a:latin typeface="Times New Roman" panose="02020603050405020304" pitchFamily="18" charset="0"/>
                  <a:cs typeface="Arial" panose="020B0604020202020204" pitchFamily="34" charset="0"/>
                </a:rPr>
                <a:t>postcoordination</a:t>
              </a:r>
              <a:endParaRPr lang="en-US" b="1" dirty="0">
                <a:solidFill>
                  <a:srgbClr val="C00000"/>
                </a:solidFill>
                <a:latin typeface="Times New Roman" panose="02020603050405020304" pitchFamily="18" charset="0"/>
                <a:cs typeface="Arial" panose="020B0604020202020204" pitchFamily="34" charset="0"/>
              </a:endParaRPr>
            </a:p>
          </p:txBody>
        </p:sp>
      </p:grpSp>
      <p:sp>
        <p:nvSpPr>
          <p:cNvPr id="19" name="Rectangle 18"/>
          <p:cNvSpPr/>
          <p:nvPr/>
        </p:nvSpPr>
        <p:spPr>
          <a:xfrm>
            <a:off x="4826292" y="1715530"/>
            <a:ext cx="2946108" cy="3465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prstClr val="white"/>
              </a:solidFill>
              <a:latin typeface="Times New Roman"/>
            </a:endParaRPr>
          </a:p>
        </p:txBody>
      </p:sp>
      <p:sp>
        <p:nvSpPr>
          <p:cNvPr id="11" name="Oval 10">
            <a:extLst>
              <a:ext uri="{FF2B5EF4-FFF2-40B4-BE49-F238E27FC236}">
                <a16:creationId xmlns:a16="http://schemas.microsoft.com/office/drawing/2014/main" xmlns="" id="{0FB2AB10-CD3A-40F4-88E9-2D0824158B3D}"/>
              </a:ext>
            </a:extLst>
          </p:cNvPr>
          <p:cNvSpPr/>
          <p:nvPr/>
        </p:nvSpPr>
        <p:spPr>
          <a:xfrm>
            <a:off x="1615470" y="329515"/>
            <a:ext cx="273050"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1</a:t>
            </a:r>
            <a:endParaRPr lang="en-US" b="1" dirty="0">
              <a:solidFill>
                <a:prstClr val="black"/>
              </a:solidFill>
              <a:latin typeface="Times New Roman"/>
            </a:endParaRPr>
          </a:p>
        </p:txBody>
      </p:sp>
      <p:sp>
        <p:nvSpPr>
          <p:cNvPr id="12" name="Oval 11">
            <a:extLst>
              <a:ext uri="{FF2B5EF4-FFF2-40B4-BE49-F238E27FC236}">
                <a16:creationId xmlns:a16="http://schemas.microsoft.com/office/drawing/2014/main" xmlns="" id="{5A1AB691-C806-4B03-8115-F2A446A0905B}"/>
              </a:ext>
            </a:extLst>
          </p:cNvPr>
          <p:cNvSpPr/>
          <p:nvPr/>
        </p:nvSpPr>
        <p:spPr>
          <a:xfrm>
            <a:off x="1600198" y="5317591"/>
            <a:ext cx="283124"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2</a:t>
            </a:r>
            <a:endParaRPr lang="en-US" b="1" dirty="0">
              <a:solidFill>
                <a:prstClr val="black"/>
              </a:solidFill>
              <a:latin typeface="Times New Roman"/>
            </a:endParaRPr>
          </a:p>
        </p:txBody>
      </p:sp>
      <p:sp>
        <p:nvSpPr>
          <p:cNvPr id="16" name="Oval 15">
            <a:extLst>
              <a:ext uri="{FF2B5EF4-FFF2-40B4-BE49-F238E27FC236}">
                <a16:creationId xmlns:a16="http://schemas.microsoft.com/office/drawing/2014/main" xmlns="" id="{FC1FAD0A-44B2-4906-BAA6-0BF9443DF765}"/>
              </a:ext>
            </a:extLst>
          </p:cNvPr>
          <p:cNvSpPr/>
          <p:nvPr/>
        </p:nvSpPr>
        <p:spPr>
          <a:xfrm>
            <a:off x="6906449" y="4250454"/>
            <a:ext cx="283124"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4</a:t>
            </a:r>
            <a:endParaRPr lang="en-US" b="1" dirty="0">
              <a:solidFill>
                <a:prstClr val="black"/>
              </a:solidFill>
              <a:latin typeface="Times New Roman"/>
            </a:endParaRPr>
          </a:p>
        </p:txBody>
      </p:sp>
      <p:sp>
        <p:nvSpPr>
          <p:cNvPr id="20" name="Oval 19">
            <a:extLst>
              <a:ext uri="{FF2B5EF4-FFF2-40B4-BE49-F238E27FC236}">
                <a16:creationId xmlns:a16="http://schemas.microsoft.com/office/drawing/2014/main" xmlns="" id="{14F13F79-2375-446E-9E13-44223B3C6F7E}"/>
              </a:ext>
            </a:extLst>
          </p:cNvPr>
          <p:cNvSpPr/>
          <p:nvPr/>
        </p:nvSpPr>
        <p:spPr>
          <a:xfrm>
            <a:off x="4816420" y="1395605"/>
            <a:ext cx="283124"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3</a:t>
            </a:r>
            <a:endParaRPr lang="en-US" b="1" dirty="0">
              <a:solidFill>
                <a:prstClr val="black"/>
              </a:solidFill>
              <a:latin typeface="Times New Roman"/>
            </a:endParaRPr>
          </a:p>
        </p:txBody>
      </p:sp>
      <p:sp>
        <p:nvSpPr>
          <p:cNvPr id="22" name="Oval 21">
            <a:extLst>
              <a:ext uri="{FF2B5EF4-FFF2-40B4-BE49-F238E27FC236}">
                <a16:creationId xmlns:a16="http://schemas.microsoft.com/office/drawing/2014/main" xmlns="" id="{0FABF70B-2C38-48B6-9A2D-7645DFD1617A}"/>
              </a:ext>
            </a:extLst>
          </p:cNvPr>
          <p:cNvSpPr/>
          <p:nvPr/>
        </p:nvSpPr>
        <p:spPr>
          <a:xfrm>
            <a:off x="1620262" y="2492009"/>
            <a:ext cx="283342" cy="295211"/>
          </a:xfrm>
          <a:prstGeom prst="ellipse">
            <a:avLst/>
          </a:prstGeom>
          <a:solidFill>
            <a:srgbClr val="FF4B4B"/>
          </a:solidFill>
          <a:ln>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fa-IR" b="1" dirty="0">
                <a:solidFill>
                  <a:prstClr val="black"/>
                </a:solidFill>
                <a:latin typeface="Times New Roman"/>
              </a:rPr>
              <a:t>2</a:t>
            </a:r>
            <a:endParaRPr lang="en-US" b="1" dirty="0">
              <a:solidFill>
                <a:prstClr val="black"/>
              </a:solidFill>
              <a:latin typeface="Times New Roman"/>
            </a:endParaRPr>
          </a:p>
        </p:txBody>
      </p:sp>
    </p:spTree>
    <p:extLst>
      <p:ext uri="{BB962C8B-B14F-4D97-AF65-F5344CB8AC3E}">
        <p14:creationId xmlns:p14="http://schemas.microsoft.com/office/powerpoint/2010/main" xmlns="" val="3675226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990601"/>
            <a:ext cx="7772400" cy="1470025"/>
          </a:xfrm>
          <a:solidFill>
            <a:schemeClr val="tx1">
              <a:lumMod val="85000"/>
              <a:lumOff val="15000"/>
            </a:schemeClr>
          </a:solidFill>
        </p:spPr>
        <p:txBody>
          <a:bodyPr rtlCol="1">
            <a:normAutofit/>
          </a:bodyPr>
          <a:lstStyle/>
          <a:p>
            <a:pPr eaLnBrk="1" fontAlgn="auto" hangingPunct="1">
              <a:spcAft>
                <a:spcPts val="0"/>
              </a:spcAft>
              <a:defRPr/>
            </a:pPr>
            <a:r>
              <a:rPr lang="fa-IR" sz="4000" dirty="0">
                <a:solidFill>
                  <a:srgbClr val="CC00FF"/>
                </a:solidFill>
              </a:rPr>
              <a:t>فصل 6</a:t>
            </a:r>
            <a:endParaRPr lang="en-US" sz="4000" dirty="0">
              <a:solidFill>
                <a:srgbClr val="CC00FF"/>
              </a:solidFill>
            </a:endParaRPr>
          </a:p>
        </p:txBody>
      </p:sp>
      <p:sp>
        <p:nvSpPr>
          <p:cNvPr id="191491" name="Rectangle 3"/>
          <p:cNvSpPr>
            <a:spLocks noGrp="1" noChangeArrowheads="1"/>
          </p:cNvSpPr>
          <p:nvPr>
            <p:ph type="subTitle" idx="1"/>
          </p:nvPr>
        </p:nvSpPr>
        <p:spPr>
          <a:xfrm>
            <a:off x="2895600" y="2590800"/>
            <a:ext cx="6400800" cy="1752600"/>
          </a:xfrm>
        </p:spPr>
        <p:txBody>
          <a:bodyPr/>
          <a:lstStyle/>
          <a:p>
            <a:r>
              <a:rPr lang="en-US" dirty="0" smtClean="0"/>
              <a:t>06 Mental, behavioural or </a:t>
            </a:r>
            <a:r>
              <a:rPr lang="en-US" dirty="0" err="1" smtClean="0"/>
              <a:t>neurodevelopmental</a:t>
            </a:r>
            <a:r>
              <a:rPr lang="en-US" dirty="0" smtClean="0"/>
              <a:t> disorders </a:t>
            </a:r>
            <a:endParaRPr lang="en-US" dirty="0"/>
          </a:p>
          <a:p>
            <a:r>
              <a:rPr lang="en-US" altLang="en-US" dirty="0" smtClean="0">
                <a:solidFill>
                  <a:srgbClr val="FF0000"/>
                </a:solidFill>
                <a:effectLst>
                  <a:outerShdw blurRad="38100" dist="38100" dir="2700000" algn="tl">
                    <a:srgbClr val="000000">
                      <a:alpha val="43137"/>
                    </a:srgbClr>
                  </a:outerShdw>
                </a:effectLst>
              </a:rPr>
              <a:t>6A00 -6E8Z</a:t>
            </a:r>
            <a:endParaRPr lang="fa-IR" altLang="en-US" dirty="0">
              <a:solidFill>
                <a:srgbClr val="FF0000"/>
              </a:solidFill>
              <a:effectLst>
                <a:outerShdw blurRad="38100" dist="38100" dir="2700000" algn="tl">
                  <a:srgbClr val="000000">
                    <a:alpha val="43137"/>
                  </a:srgbClr>
                </a:outerShdw>
              </a:effectLst>
            </a:endParaRPr>
          </a:p>
          <a:p>
            <a:r>
              <a:rPr lang="fa-IR" altLang="en-US" dirty="0" smtClean="0">
                <a:solidFill>
                  <a:srgbClr val="000000"/>
                </a:solidFill>
              </a:rPr>
              <a:t>اختلالات رفتاري و رواني</a:t>
            </a:r>
            <a:endParaRPr lang="fa-IR" altLang="en-US" dirty="0">
              <a:solidFill>
                <a:srgbClr val="000000"/>
              </a:solidFill>
            </a:endParaRPr>
          </a:p>
        </p:txBody>
      </p:sp>
      <p:sp>
        <p:nvSpPr>
          <p:cNvPr id="3" name="AutoShape 2" descr="Image result for pathogenic organism"/>
          <p:cNvSpPr>
            <a:spLocks noChangeAspect="1" noChangeArrowheads="1"/>
          </p:cNvSpPr>
          <p:nvPr/>
        </p:nvSpPr>
        <p:spPr bwMode="auto">
          <a:xfrm>
            <a:off x="1524001" y="-2005013"/>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Times New Roman" panose="02020603050405020304" pitchFamily="18" charset="0"/>
              <a:cs typeface="Arial" panose="020B0604020202020204" pitchFamily="34" charset="0"/>
            </a:endParaRPr>
          </a:p>
        </p:txBody>
      </p:sp>
      <p:sp>
        <p:nvSpPr>
          <p:cNvPr id="5" name="Rectangle 3"/>
          <p:cNvSpPr txBox="1">
            <a:spLocks noChangeArrowheads="1"/>
          </p:cNvSpPr>
          <p:nvPr/>
        </p:nvSpPr>
        <p:spPr bwMode="auto">
          <a:xfrm>
            <a:off x="1676400" y="4191000"/>
            <a:ext cx="2286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400" rtl="1" eaLnBrk="0" fontAlgn="base" hangingPunct="0">
              <a:spcBef>
                <a:spcPct val="20000"/>
              </a:spcBef>
              <a:spcAft>
                <a:spcPct val="0"/>
              </a:spcAft>
              <a:defRPr/>
            </a:pPr>
            <a:r>
              <a:rPr lang="fa-IR" altLang="en-US" dirty="0">
                <a:solidFill>
                  <a:srgbClr val="000000"/>
                </a:solidFill>
                <a:latin typeface="Times New Roman"/>
              </a:rPr>
              <a:t>دكتر عباس شيخ طاهري </a:t>
            </a:r>
          </a:p>
          <a:p>
            <a:pPr algn="ctr" defTabSz="914400" rtl="1" eaLnBrk="0" fontAlgn="base" hangingPunct="0">
              <a:spcBef>
                <a:spcPct val="20000"/>
              </a:spcBef>
              <a:spcAft>
                <a:spcPct val="0"/>
              </a:spcAft>
              <a:defRPr/>
            </a:pPr>
            <a:r>
              <a:rPr lang="fa-IR" altLang="en-US" dirty="0">
                <a:solidFill>
                  <a:srgbClr val="000000"/>
                </a:solidFill>
                <a:latin typeface="Times New Roman"/>
              </a:rPr>
              <a:t>دانشگاه علوم پزشكي ايران</a:t>
            </a:r>
          </a:p>
        </p:txBody>
      </p:sp>
      <p:pic>
        <p:nvPicPr>
          <p:cNvPr id="69633" name="Picture 1" descr="L:\هسته\sheikhtaheri (1).jpg"/>
          <p:cNvPicPr>
            <a:picLocks noChangeAspect="1" noChangeArrowheads="1"/>
          </p:cNvPicPr>
          <p:nvPr/>
        </p:nvPicPr>
        <p:blipFill>
          <a:blip r:embed="rId3" cstate="print"/>
          <a:srcRect/>
          <a:stretch>
            <a:fillRect/>
          </a:stretch>
        </p:blipFill>
        <p:spPr bwMode="auto">
          <a:xfrm>
            <a:off x="2209800" y="2514601"/>
            <a:ext cx="1295400" cy="1621841"/>
          </a:xfrm>
          <a:prstGeom prst="rect">
            <a:avLst/>
          </a:prstGeom>
          <a:noFill/>
        </p:spPr>
      </p:pic>
    </p:spTree>
    <p:extLst>
      <p:ext uri="{BB962C8B-B14F-4D97-AF65-F5344CB8AC3E}">
        <p14:creationId xmlns:p14="http://schemas.microsoft.com/office/powerpoint/2010/main" xmlns="" val="35921516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fa-IR" altLang="en-US" b="1" dirty="0">
                <a:solidFill>
                  <a:srgbClr val="3366FF"/>
                </a:solidFill>
                <a:cs typeface="+mn-cs"/>
              </a:rPr>
              <a:t>فصل </a:t>
            </a:r>
            <a:r>
              <a:rPr lang="en-US" altLang="en-US" b="1" dirty="0" smtClean="0">
                <a:solidFill>
                  <a:srgbClr val="3366FF"/>
                </a:solidFill>
                <a:cs typeface="+mn-cs"/>
              </a:rPr>
              <a:t>06</a:t>
            </a:r>
            <a:endParaRPr lang="en-US" altLang="en-US" b="1" dirty="0">
              <a:solidFill>
                <a:srgbClr val="3366FF"/>
              </a:solidFill>
              <a:cs typeface="+mn-cs"/>
            </a:endParaRPr>
          </a:p>
        </p:txBody>
      </p:sp>
      <p:sp>
        <p:nvSpPr>
          <p:cNvPr id="193539" name="Content Placeholder 2"/>
          <p:cNvSpPr>
            <a:spLocks noGrp="1"/>
          </p:cNvSpPr>
          <p:nvPr>
            <p:ph idx="1"/>
          </p:nvPr>
        </p:nvSpPr>
        <p:spPr/>
        <p:txBody>
          <a:bodyPr/>
          <a:lstStyle/>
          <a:p>
            <a:r>
              <a:rPr lang="fa-IR" altLang="en-US" dirty="0"/>
              <a:t>شامل </a:t>
            </a:r>
            <a:r>
              <a:rPr lang="fa-IR" altLang="en-US" dirty="0" smtClean="0"/>
              <a:t>تمام اختلات رواني و رفتاري و عصبي-رشدي مي باشد.</a:t>
            </a:r>
            <a:endParaRPr lang="en-US" altLang="en-US" dirty="0" smtClean="0"/>
          </a:p>
          <a:p>
            <a:endParaRPr lang="en-US" altLang="en-US" dirty="0"/>
          </a:p>
          <a:p>
            <a:pPr algn="l" rtl="0"/>
            <a:r>
              <a:rPr lang="en-US" dirty="0"/>
              <a:t>Mental, </a:t>
            </a:r>
            <a:r>
              <a:rPr lang="en-US" dirty="0" err="1"/>
              <a:t>behavioural</a:t>
            </a:r>
            <a:r>
              <a:rPr lang="en-US" dirty="0"/>
              <a:t> and neurodevelopmental disorder</a:t>
            </a:r>
            <a:endParaRPr lang="en-US" altLang="en-US" dirty="0"/>
          </a:p>
        </p:txBody>
      </p:sp>
      <p:sp>
        <p:nvSpPr>
          <p:cNvPr id="19354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234AECB8-689E-4FCE-924D-D1796B07257B}" type="slidenum">
              <a:rPr lang="fa-IR" altLang="en-US" sz="1200">
                <a:solidFill>
                  <a:srgbClr val="898989"/>
                </a:solidFill>
                <a:cs typeface="Arial" panose="020B0604020202020204" pitchFamily="34" charset="0"/>
              </a:rPr>
              <a:pPr algn="l" defTabSz="914400" fontAlgn="base">
                <a:spcBef>
                  <a:spcPct val="0"/>
                </a:spcBef>
                <a:spcAft>
                  <a:spcPct val="0"/>
                </a:spcAft>
                <a:buNone/>
              </a:pPr>
              <a:t>76</a:t>
            </a:fld>
            <a:endParaRPr lang="en-US" altLang="en-US" sz="1200">
              <a:solidFill>
                <a:srgbClr val="898989"/>
              </a:solidFill>
              <a:cs typeface="Arial" panose="020B0604020202020204" pitchFamily="34" charset="0"/>
            </a:endParaRPr>
          </a:p>
        </p:txBody>
      </p:sp>
      <p:sp>
        <p:nvSpPr>
          <p:cNvPr id="2" name="Footer Placeholder 1"/>
          <p:cNvSpPr>
            <a:spLocks noGrp="1"/>
          </p:cNvSpPr>
          <p:nvPr>
            <p:ph type="ftr" sz="quarter" idx="11"/>
          </p:nvPr>
        </p:nvSpPr>
        <p:spPr>
          <a:xfrm>
            <a:off x="7467600" y="6356350"/>
            <a:ext cx="31242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xmlns="" val="16089919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a:solidFill>
            <a:schemeClr val="accent6">
              <a:lumMod val="20000"/>
              <a:lumOff val="80000"/>
            </a:schemeClr>
          </a:solidFill>
        </p:spPr>
        <p:txBody>
          <a:bodyPr/>
          <a:lstStyle/>
          <a:p>
            <a:r>
              <a:rPr lang="fa-IR" sz="3200" dirty="0">
                <a:solidFill>
                  <a:srgbClr val="3366FF"/>
                </a:solidFill>
              </a:rPr>
              <a:t>تفاوت فصل ششم </a:t>
            </a:r>
            <a:r>
              <a:rPr lang="en-US" sz="3200" dirty="0">
                <a:solidFill>
                  <a:srgbClr val="3366FF"/>
                </a:solidFill>
              </a:rPr>
              <a:t>ICD11</a:t>
            </a:r>
            <a:r>
              <a:rPr lang="fa-IR" sz="3200" dirty="0">
                <a:solidFill>
                  <a:srgbClr val="3366FF"/>
                </a:solidFill>
              </a:rPr>
              <a:t>و </a:t>
            </a:r>
            <a:r>
              <a:rPr lang="en-US" sz="3200" dirty="0">
                <a:solidFill>
                  <a:srgbClr val="3366FF"/>
                </a:solidFill>
              </a:rPr>
              <a:t>ICD10</a:t>
            </a:r>
          </a:p>
        </p:txBody>
      </p:sp>
      <p:sp>
        <p:nvSpPr>
          <p:cNvPr id="3" name="Content Placeholder 2"/>
          <p:cNvSpPr>
            <a:spLocks noGrp="1"/>
          </p:cNvSpPr>
          <p:nvPr>
            <p:ph idx="1"/>
          </p:nvPr>
        </p:nvSpPr>
        <p:spPr/>
        <p:txBody>
          <a:bodyPr/>
          <a:lstStyle/>
          <a:p>
            <a:r>
              <a:rPr lang="fa-IR" sz="2800" dirty="0"/>
              <a:t>تغییرات این فصل،</a:t>
            </a:r>
            <a:r>
              <a:rPr lang="fa-IR" sz="2800" b="1" dirty="0"/>
              <a:t> </a:t>
            </a:r>
            <a:r>
              <a:rPr lang="fa-IR" sz="2800" dirty="0"/>
              <a:t>شامل </a:t>
            </a:r>
            <a:r>
              <a:rPr lang="fa-IR" sz="2800" dirty="0">
                <a:solidFill>
                  <a:srgbClr val="FF0000"/>
                </a:solidFill>
              </a:rPr>
              <a:t>بازنگری ساختار سلسله مراتبی</a:t>
            </a:r>
            <a:r>
              <a:rPr lang="fa-IR" sz="2800" dirty="0"/>
              <a:t>، افزودن ا</a:t>
            </a:r>
            <a:r>
              <a:rPr lang="fa-IR" sz="2800" dirty="0">
                <a:solidFill>
                  <a:srgbClr val="FF0000"/>
                </a:solidFill>
              </a:rPr>
              <a:t>صطلاحات رایجتر</a:t>
            </a:r>
            <a:r>
              <a:rPr lang="fa-IR" sz="2800" dirty="0"/>
              <a:t>، افزوده شدن </a:t>
            </a:r>
            <a:r>
              <a:rPr lang="fa-IR" sz="2800" dirty="0">
                <a:solidFill>
                  <a:srgbClr val="FF0000"/>
                </a:solidFill>
              </a:rPr>
              <a:t>گروه جدیدی </a:t>
            </a:r>
            <a:r>
              <a:rPr lang="fa-IR" sz="2800" dirty="0"/>
              <a:t>برای دوره هاي واحد استفاده‌هاي مضر بر اساس نوع ماده است. </a:t>
            </a:r>
          </a:p>
          <a:p>
            <a:pPr algn="l" rtl="0"/>
            <a:r>
              <a:rPr lang="en-US" sz="2800" dirty="0"/>
              <a:t>specific groupings for single episodes of harmful use</a:t>
            </a:r>
          </a:p>
          <a:p>
            <a:pPr algn="l" rtl="0"/>
            <a:endParaRPr lang="en-US" sz="2800" dirty="0"/>
          </a:p>
          <a:p>
            <a:r>
              <a:rPr lang="fa-IR" sz="2400" dirty="0"/>
              <a:t>در </a:t>
            </a:r>
            <a:r>
              <a:rPr lang="en-US" sz="2400" dirty="0"/>
              <a:t>ICD-10</a:t>
            </a:r>
            <a:r>
              <a:rPr lang="fa-IR" sz="2400" dirty="0"/>
              <a:t>، تعدادی از گروه‌ها یا بلوک‌های بزرگ به خاطر استفاده از ارقام اعشار محدود </a:t>
            </a:r>
            <a:r>
              <a:rPr lang="fa-IR" sz="2400" dirty="0">
                <a:solidFill>
                  <a:srgbClr val="FF0000"/>
                </a:solidFill>
              </a:rPr>
              <a:t>بخوبي طبقه‌بندي نشده </a:t>
            </a:r>
            <a:r>
              <a:rPr lang="fa-IR" sz="2400" dirty="0"/>
              <a:t>است و بعبارتي گروه‌های ایجاد شده بر اساس کاربرد بالینی یا شواهد علمی نبودند. </a:t>
            </a:r>
            <a:endParaRPr lang="en-US" sz="2400" dirty="0"/>
          </a:p>
          <a:p>
            <a:pPr algn="r"/>
            <a:endParaRPr lang="fa-IR" sz="2800" dirty="0"/>
          </a:p>
          <a:p>
            <a:endParaRPr lang="en-US" sz="2800" dirty="0"/>
          </a:p>
        </p:txBody>
      </p:sp>
      <p:sp>
        <p:nvSpPr>
          <p:cNvPr id="4" name="Footer Placeholder 3"/>
          <p:cNvSpPr>
            <a:spLocks noGrp="1"/>
          </p:cNvSpPr>
          <p:nvPr>
            <p:ph type="ftr" sz="quarter" idx="11"/>
          </p:nvPr>
        </p:nvSpPr>
        <p:spPr>
          <a:xfrm>
            <a:off x="7391400" y="6356350"/>
            <a:ext cx="32004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77</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10809729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fa-IR" altLang="en-US" dirty="0" smtClean="0">
                <a:solidFill>
                  <a:srgbClr val="3366FF"/>
                </a:solidFill>
              </a:rPr>
              <a:t>نکته</a:t>
            </a:r>
            <a:endParaRPr lang="en-US" altLang="en-US" dirty="0" smtClean="0">
              <a:solidFill>
                <a:srgbClr val="3366FF"/>
              </a:solidFill>
            </a:endParaRPr>
          </a:p>
        </p:txBody>
      </p:sp>
      <p:sp>
        <p:nvSpPr>
          <p:cNvPr id="55299" name="Content Placeholder 2"/>
          <p:cNvSpPr>
            <a:spLocks noGrp="1"/>
          </p:cNvSpPr>
          <p:nvPr>
            <p:ph idx="1"/>
          </p:nvPr>
        </p:nvSpPr>
        <p:spPr/>
        <p:txBody>
          <a:bodyPr/>
          <a:lstStyle/>
          <a:p>
            <a:r>
              <a:rPr lang="fa-IR" altLang="en-US" dirty="0" smtClean="0"/>
              <a:t>در ارتباط با هر یک از رده ها </a:t>
            </a:r>
            <a:r>
              <a:rPr lang="fa-IR" altLang="en-US" dirty="0" smtClean="0">
                <a:solidFill>
                  <a:srgbClr val="FF0000"/>
                </a:solidFill>
              </a:rPr>
              <a:t>یک توضیح </a:t>
            </a:r>
            <a:r>
              <a:rPr lang="fa-IR" altLang="en-US" dirty="0" smtClean="0"/>
              <a:t>در مورد بیماری وجود دارد که برای استفاده پزشکان است. </a:t>
            </a:r>
          </a:p>
          <a:p>
            <a:r>
              <a:rPr lang="fa-IR" altLang="en-US" dirty="0" smtClean="0"/>
              <a:t> دلیل ذکر این توضیح کمک به استفاده کنندگان برای </a:t>
            </a:r>
            <a:r>
              <a:rPr lang="fa-IR" altLang="en-US" dirty="0" smtClean="0">
                <a:solidFill>
                  <a:srgbClr val="FF0000"/>
                </a:solidFill>
              </a:rPr>
              <a:t>درک مشترک </a:t>
            </a:r>
            <a:r>
              <a:rPr lang="fa-IR" altLang="en-US" dirty="0" smtClean="0"/>
              <a:t>در مورد بیماری های روانی و اختلالات رفتاری است.</a:t>
            </a:r>
          </a:p>
          <a:p>
            <a:r>
              <a:rPr lang="fa-IR" altLang="en-US" dirty="0" smtClean="0">
                <a:solidFill>
                  <a:srgbClr val="FF0000"/>
                </a:solidFill>
              </a:rPr>
              <a:t>معیارهای تشخیصی </a:t>
            </a:r>
            <a:endParaRPr lang="en-US" altLang="en-US" dirty="0" smtClean="0">
              <a:solidFill>
                <a:srgbClr val="FF0000"/>
              </a:solidFill>
            </a:endParaRPr>
          </a:p>
        </p:txBody>
      </p:sp>
      <p:sp>
        <p:nvSpPr>
          <p:cNvPr id="5530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809E43ED-001C-4E59-A29B-9677FE3CF312}" type="slidenum">
              <a:rPr lang="fa-IR" altLang="en-US" sz="1200">
                <a:solidFill>
                  <a:srgbClr val="898989"/>
                </a:solidFill>
                <a:latin typeface="Tahoma" panose="020B0604030504040204" pitchFamily="34" charset="0"/>
                <a:cs typeface="Arial" panose="020B0604020202020204" pitchFamily="34" charset="0"/>
              </a:rPr>
              <a:pPr algn="l" defTabSz="914400" fontAlgn="base">
                <a:spcBef>
                  <a:spcPct val="0"/>
                </a:spcBef>
                <a:spcAft>
                  <a:spcPct val="0"/>
                </a:spcAft>
                <a:buNone/>
              </a:pPr>
              <a:t>78</a:t>
            </a:fld>
            <a:endParaRPr lang="en-US" altLang="en-US" sz="1200">
              <a:solidFill>
                <a:srgbClr val="898989"/>
              </a:solidFill>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xmlns="" val="28546833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a:defRPr/>
            </a:pPr>
            <a:r>
              <a:rPr lang="en-US" sz="3200" dirty="0">
                <a:solidFill>
                  <a:srgbClr val="3366FF"/>
                </a:solidFill>
              </a:rPr>
              <a:t>Neurodevelopmental disorders  (6A00-6A0Z)</a:t>
            </a:r>
            <a:endParaRPr lang="en-US" sz="18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مربوط به هوش، زبان، گفتار، یادگیری، اوتیسم، </a:t>
            </a:r>
            <a:r>
              <a:rPr lang="en-US" altLang="en-US" sz="2400" dirty="0"/>
              <a:t>ADHD</a:t>
            </a:r>
            <a:endParaRPr lang="fa-IR" altLang="en-US" sz="2400" dirty="0"/>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391400" y="6324601"/>
            <a:ext cx="32766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79</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185420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u="none" strike="noStrike" kern="1200" dirty="0">
                          <a:solidFill>
                            <a:schemeClr val="tx1"/>
                          </a:solidFill>
                          <a:effectLst/>
                          <a:latin typeface="+mn-lt"/>
                          <a:ea typeface="+mn-ea"/>
                          <a:cs typeface="+mn-cs"/>
                        </a:rPr>
                        <a:t>6A00 Disorders of intellectual development  </a:t>
                      </a:r>
                    </a:p>
                  </a:txBody>
                  <a:tcPr marL="68580" marR="68580" marT="0" marB="0"/>
                </a:tc>
                <a:extLst>
                  <a:ext uri="{0D108BD9-81ED-4DB2-BD59-A6C34878D82A}">
                    <a16:rowId xmlns:a16="http://schemas.microsoft.com/office/drawing/2014/main" xmlns="" val="2410964835"/>
                  </a:ext>
                </a:extLst>
              </a:tr>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u="none" strike="noStrike" kern="1200" dirty="0">
                          <a:solidFill>
                            <a:schemeClr val="tx1"/>
                          </a:solidFill>
                          <a:effectLst/>
                          <a:latin typeface="+mn-lt"/>
                          <a:ea typeface="+mn-ea"/>
                          <a:cs typeface="+mn-cs"/>
                        </a:rPr>
                        <a:t>6A01 Developmental speech or language disorders  </a:t>
                      </a:r>
                    </a:p>
                  </a:txBody>
                  <a:tcPr marL="68580" marR="68580" marT="0" marB="0"/>
                </a:tc>
                <a:extLst>
                  <a:ext uri="{0D108BD9-81ED-4DB2-BD59-A6C34878D82A}">
                    <a16:rowId xmlns:a16="http://schemas.microsoft.com/office/drawing/2014/main" xmlns="" val="2233873428"/>
                  </a:ext>
                </a:extLst>
              </a:tr>
              <a:tr h="370840">
                <a:tc>
                  <a:txBody>
                    <a:bodyPr/>
                    <a:lstStyle/>
                    <a:p>
                      <a:pPr marL="0" indent="0" algn="l" rtl="0">
                        <a:buFont typeface="Arial" panose="020B0604020202020204" pitchFamily="34" charset="0"/>
                        <a:buNone/>
                      </a:pPr>
                      <a:r>
                        <a:rPr lang="fa-IR" u="none" strike="noStrike" dirty="0" smtClean="0">
                          <a:effectLst/>
                        </a:rPr>
                        <a:t> </a:t>
                      </a:r>
                      <a:r>
                        <a:rPr lang="en-US" u="none" strike="noStrike" dirty="0" smtClean="0">
                          <a:effectLst/>
                        </a:rPr>
                        <a:t>6A02</a:t>
                      </a:r>
                      <a:r>
                        <a:rPr lang="en-US" u="none" strike="noStrike" dirty="0">
                          <a:effectLst/>
                        </a:rPr>
                        <a:t> Autism spectrum disorder </a:t>
                      </a:r>
                      <a:r>
                        <a:rPr lang="en-US" dirty="0">
                          <a:effectLst/>
                        </a:rPr>
                        <a:t> </a:t>
                      </a:r>
                    </a:p>
                  </a:txBody>
                  <a:tcPr marL="0" marR="0" marT="0" marB="0" anchor="ctr"/>
                </a:tc>
                <a:extLst>
                  <a:ext uri="{0D108BD9-81ED-4DB2-BD59-A6C34878D82A}">
                    <a16:rowId xmlns:a16="http://schemas.microsoft.com/office/drawing/2014/main" xmlns="" val="3652904175"/>
                  </a:ext>
                </a:extLst>
              </a:tr>
              <a:tr h="370840">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strike="noStrike" dirty="0" smtClean="0">
                          <a:effectLst/>
                        </a:rPr>
                        <a:t>6A03 Developmental learning disorder </a:t>
                      </a:r>
                      <a:r>
                        <a:rPr lang="en-US" dirty="0" smtClean="0">
                          <a:effectLst/>
                        </a:rPr>
                        <a:t> </a:t>
                      </a:r>
                      <a:endParaRPr lang="en-US" dirty="0"/>
                    </a:p>
                  </a:txBody>
                  <a:tcPr/>
                </a:tc>
                <a:extLst>
                  <a:ext uri="{0D108BD9-81ED-4DB2-BD59-A6C34878D82A}">
                    <a16:rowId xmlns:a16="http://schemas.microsoft.com/office/drawing/2014/main" xmlns="" val="2507340610"/>
                  </a:ext>
                </a:extLst>
              </a:tr>
              <a:tr h="370840">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a-IR" u="none" strike="noStrike" dirty="0" smtClean="0">
                          <a:effectLst/>
                        </a:rPr>
                        <a:t> </a:t>
                      </a:r>
                      <a:r>
                        <a:rPr lang="en-US" u="none" strike="noStrike" dirty="0" smtClean="0">
                          <a:effectLst/>
                        </a:rPr>
                        <a:t>6A05 Attention deficit hyperactivity disorder </a:t>
                      </a:r>
                      <a:r>
                        <a:rPr lang="en-US" dirty="0" smtClean="0">
                          <a:effectLst/>
                        </a:rPr>
                        <a:t> </a:t>
                      </a:r>
                      <a:endParaRPr lang="en-US" dirty="0">
                        <a:effectLst/>
                      </a:endParaRPr>
                    </a:p>
                  </a:txBody>
                  <a:tcPr marL="0" marR="0" marT="0" marB="0" anchor="ctr"/>
                </a:tc>
                <a:extLst>
                  <a:ext uri="{0D108BD9-81ED-4DB2-BD59-A6C34878D82A}">
                    <a16:rowId xmlns:a16="http://schemas.microsoft.com/office/drawing/2014/main" xmlns="" val="3736729945"/>
                  </a:ext>
                </a:extLst>
              </a:tr>
            </a:tbl>
          </a:graphicData>
        </a:graphic>
      </p:graphicFrame>
    </p:spTree>
    <p:extLst>
      <p:ext uri="{BB962C8B-B14F-4D97-AF65-F5344CB8AC3E}">
        <p14:creationId xmlns:p14="http://schemas.microsoft.com/office/powerpoint/2010/main" xmlns="" val="554018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a:solidFill>
            <a:schemeClr val="accent2">
              <a:lumMod val="40000"/>
              <a:lumOff val="60000"/>
            </a:schemeClr>
          </a:solidFill>
        </p:spPr>
        <p:txBody>
          <a:bodyPr/>
          <a:lstStyle/>
          <a:p>
            <a:pPr rtl="0">
              <a:defRPr/>
            </a:pPr>
            <a:r>
              <a:rPr lang="en-US" sz="3200" dirty="0"/>
              <a:t>Mycobacterial diseases (1B10‑1B2Z)</a:t>
            </a:r>
            <a:endParaRPr lang="en-US" dirty="0"/>
          </a:p>
        </p:txBody>
      </p:sp>
      <p:sp>
        <p:nvSpPr>
          <p:cNvPr id="220163" name="Content Placeholder 2"/>
          <p:cNvSpPr>
            <a:spLocks noGrp="1"/>
          </p:cNvSpPr>
          <p:nvPr>
            <p:ph idx="1"/>
          </p:nvPr>
        </p:nvSpPr>
        <p:spPr>
          <a:xfrm>
            <a:off x="1981200" y="1219201"/>
            <a:ext cx="8229600" cy="4525963"/>
          </a:xfrm>
        </p:spPr>
        <p:txBody>
          <a:bodyPr/>
          <a:lstStyle/>
          <a:p>
            <a:r>
              <a:rPr lang="fa-IR" altLang="en-US" sz="2600" dirty="0"/>
              <a:t> این تاب بلوک  اختصاص به عفونت ناشی</a:t>
            </a:r>
            <a:r>
              <a:rPr lang="en-US" altLang="en-US" sz="2600" dirty="0"/>
              <a:t> </a:t>
            </a:r>
            <a:r>
              <a:rPr lang="fa-IR" altLang="en-US" sz="2600" dirty="0"/>
              <a:t> از مایکوباکتری ها مثل  </a:t>
            </a:r>
            <a:r>
              <a:rPr lang="fa-IR" altLang="en-US" sz="2600" b="1" u="sng" dirty="0"/>
              <a:t>سل و جذام </a:t>
            </a:r>
            <a:r>
              <a:rPr lang="fa-IR" altLang="en-US" sz="2600" dirty="0"/>
              <a:t> دارد. </a:t>
            </a:r>
          </a:p>
          <a:p>
            <a:pPr algn="l" rtl="0"/>
            <a:endParaRPr lang="fa-IR" altLang="en-US" sz="2600" dirty="0"/>
          </a:p>
          <a:p>
            <a:pPr algn="l" rtl="0"/>
            <a:r>
              <a:rPr lang="en-US" altLang="en-US" sz="2400" dirty="0"/>
              <a:t>Tuberculosis  </a:t>
            </a:r>
          </a:p>
          <a:p>
            <a:pPr algn="l" rtl="0"/>
            <a:r>
              <a:rPr lang="en-US" altLang="en-US" sz="2400" dirty="0"/>
              <a:t>1B20 Leprosy  </a:t>
            </a:r>
          </a:p>
          <a:p>
            <a:pPr algn="l" rtl="0"/>
            <a:r>
              <a:rPr lang="en-US" altLang="en-US" sz="2400" dirty="0"/>
              <a:t>1B21 Infections due to non-tuberculous mycobacteria </a:t>
            </a:r>
          </a:p>
          <a:p>
            <a:pPr algn="l" rtl="0"/>
            <a:endParaRPr lang="en-US" altLang="en-US" sz="2600" b="1" dirty="0"/>
          </a:p>
          <a:p>
            <a:pPr algn="l" rtl="0"/>
            <a:endParaRPr lang="fa-IR" altLang="en-US" dirty="0"/>
          </a:p>
          <a:p>
            <a:endParaRPr lang="en-US" altLang="en-US" dirty="0"/>
          </a:p>
        </p:txBody>
      </p:sp>
      <p:sp>
        <p:nvSpPr>
          <p:cNvPr id="22016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728E9F6A-CBF7-4B61-9C49-D86BB90FFB1F}" type="slidenum">
              <a:rPr lang="fa-IR" altLang="en-US" sz="1200">
                <a:solidFill>
                  <a:srgbClr val="898989"/>
                </a:solidFill>
                <a:cs typeface="Arial" panose="020B0604020202020204" pitchFamily="34" charset="0"/>
              </a:rPr>
              <a:pPr algn="l" defTabSz="914400" fontAlgn="base">
                <a:spcBef>
                  <a:spcPct val="0"/>
                </a:spcBef>
                <a:spcAft>
                  <a:spcPct val="0"/>
                </a:spcAft>
                <a:buNone/>
              </a:pPr>
              <a:t>8</a:t>
            </a:fld>
            <a:endParaRPr lang="en-US" altLang="en-US" sz="1200">
              <a:solidFill>
                <a:srgbClr val="898989"/>
              </a:solidFill>
              <a:cs typeface="Arial" panose="020B0604020202020204" pitchFamily="34" charset="0"/>
            </a:endParaRPr>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715250" y="4892675"/>
            <a:ext cx="2495550" cy="1828800"/>
          </a:xfrm>
          <a:prstGeom prst="rect">
            <a:avLst/>
          </a:prstGeom>
        </p:spPr>
      </p:pic>
    </p:spTree>
    <p:extLst>
      <p:ext uri="{BB962C8B-B14F-4D97-AF65-F5344CB8AC3E}">
        <p14:creationId xmlns:p14="http://schemas.microsoft.com/office/powerpoint/2010/main" xmlns="" val="23143742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a:defRPr/>
            </a:pPr>
            <a:r>
              <a:rPr lang="en-US" sz="2000" dirty="0">
                <a:solidFill>
                  <a:srgbClr val="3366FF"/>
                </a:solidFill>
              </a:rPr>
              <a:t>Schizophrenia or other primary psychotic disorders (6A20-6A2Z) </a:t>
            </a:r>
            <a:endParaRPr lang="en-US" sz="14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مربوط به اسکیزوفرنی و هذیان </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543800" y="6324601"/>
            <a:ext cx="31242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80</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111252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1" i="0" u="none" strike="noStrike" kern="1200" dirty="0" smtClean="0">
                          <a:solidFill>
                            <a:schemeClr val="tx1"/>
                          </a:solidFill>
                          <a:effectLst/>
                          <a:latin typeface="+mn-lt"/>
                          <a:ea typeface="+mn-ea"/>
                          <a:cs typeface="+mn-cs"/>
                        </a:rPr>
                        <a:t>6A20</a:t>
                      </a:r>
                      <a:r>
                        <a:rPr lang="en-US" sz="1800" b="0" i="0" u="none" strike="noStrike" kern="1200" dirty="0" smtClean="0">
                          <a:solidFill>
                            <a:schemeClr val="tx1"/>
                          </a:solidFill>
                          <a:effectLst/>
                          <a:latin typeface="+mn-lt"/>
                          <a:ea typeface="+mn-ea"/>
                          <a:cs typeface="+mn-cs"/>
                        </a:rPr>
                        <a:t> Schizophrenia </a:t>
                      </a:r>
                      <a:r>
                        <a:rPr lang="en-US" sz="1800" b="0" i="0" kern="1200" dirty="0" smtClean="0">
                          <a:solidFill>
                            <a:schemeClr val="tx1"/>
                          </a:solidFill>
                          <a:effectLst/>
                          <a:latin typeface="+mn-lt"/>
                          <a:ea typeface="+mn-ea"/>
                          <a:cs typeface="+mn-cs"/>
                        </a:rPr>
                        <a:t> </a:t>
                      </a:r>
                      <a:endParaRPr lang="en-US" sz="180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1" i="0" u="none" strike="noStrike" kern="1200" dirty="0" smtClean="0">
                          <a:solidFill>
                            <a:schemeClr val="tx1"/>
                          </a:solidFill>
                          <a:effectLst/>
                          <a:latin typeface="+mn-lt"/>
                          <a:ea typeface="+mn-ea"/>
                          <a:cs typeface="+mn-cs"/>
                        </a:rPr>
                        <a:t>6A21</a:t>
                      </a:r>
                      <a:r>
                        <a:rPr lang="en-US" sz="1800" b="0" i="0" u="none" strike="noStrike" kern="1200" dirty="0" smtClean="0">
                          <a:solidFill>
                            <a:schemeClr val="tx1"/>
                          </a:solidFill>
                          <a:effectLst/>
                          <a:latin typeface="+mn-lt"/>
                          <a:ea typeface="+mn-ea"/>
                          <a:cs typeface="+mn-cs"/>
                        </a:rPr>
                        <a:t> Schizoaffective disorder </a:t>
                      </a:r>
                      <a:r>
                        <a:rPr lang="en-US" sz="1800" b="0" i="0" kern="1200" dirty="0" smtClean="0">
                          <a:solidFill>
                            <a:schemeClr val="tx1"/>
                          </a:solidFill>
                          <a:effectLst/>
                          <a:latin typeface="+mn-lt"/>
                          <a:ea typeface="+mn-ea"/>
                          <a:cs typeface="+mn-cs"/>
                        </a:rPr>
                        <a:t> </a:t>
                      </a:r>
                      <a:endParaRPr lang="en-US" sz="180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233873428"/>
                  </a:ext>
                </a:extLst>
              </a:tr>
              <a:tr h="370840">
                <a:tc>
                  <a:txBody>
                    <a:bodyPr/>
                    <a:lstStyle/>
                    <a:p>
                      <a:pPr algn="l" rtl="0"/>
                      <a:r>
                        <a:rPr lang="en-US" sz="1800" b="1" i="0" u="none" strike="noStrike" kern="1200" dirty="0" smtClean="0">
                          <a:solidFill>
                            <a:schemeClr val="tx1"/>
                          </a:solidFill>
                          <a:effectLst/>
                          <a:latin typeface="+mn-lt"/>
                          <a:ea typeface="+mn-ea"/>
                          <a:cs typeface="+mn-cs"/>
                        </a:rPr>
                        <a:t>6A24</a:t>
                      </a:r>
                      <a:r>
                        <a:rPr lang="en-US" sz="1800" b="0" i="0" u="none" strike="noStrike" kern="1200" dirty="0">
                          <a:solidFill>
                            <a:schemeClr val="tx1"/>
                          </a:solidFill>
                          <a:effectLst/>
                          <a:latin typeface="+mn-lt"/>
                          <a:ea typeface="+mn-ea"/>
                          <a:cs typeface="+mn-cs"/>
                        </a:rPr>
                        <a:t> Delusional disorder  </a:t>
                      </a:r>
                    </a:p>
                  </a:txBody>
                  <a:tcPr marL="0" marR="0" marT="0" marB="0" anchor="ctr"/>
                </a:tc>
                <a:extLst>
                  <a:ext uri="{0D108BD9-81ED-4DB2-BD59-A6C34878D82A}">
                    <a16:rowId xmlns:a16="http://schemas.microsoft.com/office/drawing/2014/main" xmlns="" val="3652904175"/>
                  </a:ext>
                </a:extLst>
              </a:tr>
            </a:tbl>
          </a:graphicData>
        </a:graphic>
      </p:graphicFrame>
    </p:spTree>
    <p:extLst>
      <p:ext uri="{BB962C8B-B14F-4D97-AF65-F5344CB8AC3E}">
        <p14:creationId xmlns:p14="http://schemas.microsoft.com/office/powerpoint/2010/main" xmlns="" val="9064197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a:defRPr/>
            </a:pPr>
            <a:r>
              <a:rPr lang="en-US" dirty="0">
                <a:solidFill>
                  <a:srgbClr val="3366FF"/>
                </a:solidFill>
              </a:rPr>
              <a:t>Mood disorders </a:t>
            </a:r>
            <a:r>
              <a:rPr lang="en-US" dirty="0" smtClean="0">
                <a:solidFill>
                  <a:srgbClr val="3366FF"/>
                </a:solidFill>
              </a:rPr>
              <a:t>(6A60-6A8Z)</a:t>
            </a:r>
            <a:r>
              <a:rPr lang="en-US" dirty="0">
                <a:solidFill>
                  <a:srgbClr val="3366FF"/>
                </a:solidFill>
              </a:rPr>
              <a:t> </a:t>
            </a:r>
            <a:endParaRPr lang="en-US" sz="30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مربوط به خلق</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467600" y="6324601"/>
            <a:ext cx="32004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81</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nvGraphicFramePr>
        <p:xfrm>
          <a:off x="3048000" y="2708275"/>
          <a:ext cx="6400800" cy="74168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Bipolar or related disorders </a:t>
                      </a:r>
                      <a:r>
                        <a:rPr lang="en-US" sz="1800" b="0" i="0" kern="1200" dirty="0" smtClean="0">
                          <a:solidFill>
                            <a:schemeClr val="tx1"/>
                          </a:solidFill>
                          <a:effectLst/>
                          <a:latin typeface="+mn-lt"/>
                          <a:ea typeface="+mn-ea"/>
                          <a:cs typeface="+mn-cs"/>
                        </a:rPr>
                        <a:t> </a:t>
                      </a:r>
                      <a:endParaRPr lang="en-US" sz="180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Bipolar or related disorders </a:t>
                      </a:r>
                      <a:r>
                        <a:rPr lang="en-US" sz="1800" b="0" i="0" kern="1200" dirty="0" smtClean="0">
                          <a:solidFill>
                            <a:schemeClr val="tx1"/>
                          </a:solidFill>
                          <a:effectLst/>
                          <a:latin typeface="+mn-lt"/>
                          <a:ea typeface="+mn-ea"/>
                          <a:cs typeface="+mn-cs"/>
                        </a:rPr>
                        <a:t> </a:t>
                      </a:r>
                      <a:endParaRPr lang="en-US" sz="180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233873428"/>
                  </a:ext>
                </a:extLst>
              </a:tr>
            </a:tbl>
          </a:graphicData>
        </a:graphic>
      </p:graphicFrame>
    </p:spTree>
    <p:extLst>
      <p:ext uri="{BB962C8B-B14F-4D97-AF65-F5344CB8AC3E}">
        <p14:creationId xmlns:p14="http://schemas.microsoft.com/office/powerpoint/2010/main" xmlns="" val="12333771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a:defRPr/>
            </a:pPr>
            <a:r>
              <a:rPr lang="en-US" sz="3200" dirty="0">
                <a:solidFill>
                  <a:srgbClr val="3366FF"/>
                </a:solidFill>
              </a:rPr>
              <a:t>Anxiety or fear-related disorders (6B00-6B0Z)    </a:t>
            </a:r>
            <a:endParaRPr lang="en-US" sz="20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ترس و اضطراب </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467600" y="6324601"/>
            <a:ext cx="32004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82</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222504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6B00 </a:t>
                      </a:r>
                      <a:r>
                        <a:rPr lang="en-US" sz="1800" b="0" i="0" u="none" strike="noStrike" kern="1200" dirty="0" err="1" smtClean="0">
                          <a:solidFill>
                            <a:schemeClr val="tx1"/>
                          </a:solidFill>
                          <a:effectLst/>
                          <a:latin typeface="+mn-lt"/>
                          <a:ea typeface="+mn-ea"/>
                          <a:cs typeface="+mn-cs"/>
                        </a:rPr>
                        <a:t>Generalised</a:t>
                      </a:r>
                      <a:r>
                        <a:rPr lang="en-US" sz="1800" b="0" i="0" u="none" strike="noStrike" kern="1200" dirty="0" smtClean="0">
                          <a:solidFill>
                            <a:schemeClr val="tx1"/>
                          </a:solidFill>
                          <a:effectLst/>
                          <a:latin typeface="+mn-lt"/>
                          <a:ea typeface="+mn-ea"/>
                          <a:cs typeface="+mn-cs"/>
                        </a:rPr>
                        <a:t> anxiety disorder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6B01 Panic disorder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233873428"/>
                  </a:ext>
                </a:extLst>
              </a:tr>
              <a:tr h="370840">
                <a:tc>
                  <a:txBody>
                    <a:bodyPr/>
                    <a:lstStyle/>
                    <a:p>
                      <a:pPr algn="l" rtl="0"/>
                      <a:r>
                        <a:rPr lang="en-US" sz="1800" b="0" i="0" u="none" strike="noStrike" kern="1200" dirty="0" smtClean="0">
                          <a:solidFill>
                            <a:schemeClr val="tx1"/>
                          </a:solidFill>
                          <a:effectLst/>
                          <a:latin typeface="+mn-lt"/>
                          <a:ea typeface="+mn-ea"/>
                          <a:cs typeface="+mn-cs"/>
                        </a:rPr>
                        <a:t>6B02</a:t>
                      </a:r>
                      <a:r>
                        <a:rPr lang="en-US" sz="1800" b="0" i="0" u="none" strike="noStrike" kern="1200" dirty="0">
                          <a:solidFill>
                            <a:schemeClr val="tx1"/>
                          </a:solidFill>
                          <a:effectLst/>
                          <a:latin typeface="+mn-lt"/>
                          <a:ea typeface="+mn-ea"/>
                          <a:cs typeface="+mn-cs"/>
                        </a:rPr>
                        <a:t> Agoraphobia  </a:t>
                      </a:r>
                    </a:p>
                  </a:txBody>
                  <a:tcPr marL="0" marR="0" marT="0" marB="0" anchor="ctr"/>
                </a:tc>
                <a:extLst>
                  <a:ext uri="{0D108BD9-81ED-4DB2-BD59-A6C34878D82A}">
                    <a16:rowId xmlns:a16="http://schemas.microsoft.com/office/drawing/2014/main" xmlns="" val="2844542177"/>
                  </a:ext>
                </a:extLst>
              </a:tr>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6B03 Specific phobia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098650907"/>
                  </a:ext>
                </a:extLst>
              </a:tr>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6B04 Social anxiety disorder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416547094"/>
                  </a:ext>
                </a:extLst>
              </a:tr>
              <a:tr h="370840">
                <a:tc>
                  <a:txBody>
                    <a:bodyPr/>
                    <a:lstStyle/>
                    <a:p>
                      <a:pPr algn="l" rtl="0"/>
                      <a:r>
                        <a:rPr lang="en-US" sz="1800" b="0" i="0" u="none" strike="noStrike" kern="1200" dirty="0" smtClean="0">
                          <a:solidFill>
                            <a:schemeClr val="tx1"/>
                          </a:solidFill>
                          <a:effectLst/>
                          <a:latin typeface="+mn-lt"/>
                          <a:ea typeface="+mn-ea"/>
                          <a:cs typeface="+mn-cs"/>
                        </a:rPr>
                        <a:t>6B05</a:t>
                      </a:r>
                      <a:r>
                        <a:rPr lang="en-US" sz="1800" b="0" i="0" u="none" strike="noStrike" kern="1200" dirty="0">
                          <a:solidFill>
                            <a:schemeClr val="tx1"/>
                          </a:solidFill>
                          <a:effectLst/>
                          <a:latin typeface="+mn-lt"/>
                          <a:ea typeface="+mn-ea"/>
                          <a:cs typeface="+mn-cs"/>
                        </a:rPr>
                        <a:t> Separation anxiety disorder  </a:t>
                      </a:r>
                    </a:p>
                  </a:txBody>
                  <a:tcPr marL="0" marR="0" marT="0" marB="0" anchor="ctr"/>
                </a:tc>
                <a:extLst>
                  <a:ext uri="{0D108BD9-81ED-4DB2-BD59-A6C34878D82A}">
                    <a16:rowId xmlns:a16="http://schemas.microsoft.com/office/drawing/2014/main" xmlns="" val="1417720313"/>
                  </a:ext>
                </a:extLst>
              </a:tr>
            </a:tbl>
          </a:graphicData>
        </a:graphic>
      </p:graphicFrame>
    </p:spTree>
    <p:extLst>
      <p:ext uri="{BB962C8B-B14F-4D97-AF65-F5344CB8AC3E}">
        <p14:creationId xmlns:p14="http://schemas.microsoft.com/office/powerpoint/2010/main" xmlns="" val="23949343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eaLnBrk="1" fontAlgn="t" hangingPunct="1"/>
            <a:r>
              <a:rPr lang="en-US" sz="2400" b="1" dirty="0">
                <a:solidFill>
                  <a:srgbClr val="3366FF"/>
                </a:solidFill>
              </a:rPr>
              <a:t>Obsessive-compulsive or related disorders</a:t>
            </a:r>
            <a:r>
              <a:rPr lang="en-US" sz="2400" dirty="0">
                <a:solidFill>
                  <a:srgbClr val="3366FF"/>
                </a:solidFill>
              </a:rPr>
              <a:t>(6B20-6B2Z)  </a:t>
            </a:r>
          </a:p>
        </p:txBody>
      </p:sp>
      <p:sp>
        <p:nvSpPr>
          <p:cNvPr id="209923" name="Content Placeholder 2"/>
          <p:cNvSpPr>
            <a:spLocks noGrp="1"/>
          </p:cNvSpPr>
          <p:nvPr>
            <p:ph idx="1"/>
          </p:nvPr>
        </p:nvSpPr>
        <p:spPr/>
        <p:txBody>
          <a:bodyPr/>
          <a:lstStyle/>
          <a:p>
            <a:r>
              <a:rPr lang="fa-IR" altLang="en-US" sz="2400" dirty="0"/>
              <a:t>اختلالات مربوط به استرس</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543800" y="6248401"/>
            <a:ext cx="31242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83</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74168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6B40 Post traumatic stress disorder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algn="l" rtl="0"/>
                      <a:r>
                        <a:rPr lang="en-US" sz="1800" b="0" i="0" u="none" strike="noStrike" kern="1200" dirty="0" smtClean="0">
                          <a:solidFill>
                            <a:schemeClr val="tx1"/>
                          </a:solidFill>
                          <a:effectLst/>
                          <a:latin typeface="+mn-lt"/>
                          <a:ea typeface="+mn-ea"/>
                          <a:cs typeface="+mn-cs"/>
                        </a:rPr>
                        <a:t>6B42</a:t>
                      </a:r>
                      <a:r>
                        <a:rPr lang="en-US" sz="1800" b="0" i="0" u="none" strike="noStrike" kern="1200" dirty="0">
                          <a:solidFill>
                            <a:schemeClr val="tx1"/>
                          </a:solidFill>
                          <a:effectLst/>
                          <a:latin typeface="+mn-lt"/>
                          <a:ea typeface="+mn-ea"/>
                          <a:cs typeface="+mn-cs"/>
                        </a:rPr>
                        <a:t> Prolonged grief disorder  </a:t>
                      </a:r>
                    </a:p>
                  </a:txBody>
                  <a:tcPr marL="0" marR="0" marT="0" marB="0" anchor="ctr"/>
                </a:tc>
                <a:extLst>
                  <a:ext uri="{0D108BD9-81ED-4DB2-BD59-A6C34878D82A}">
                    <a16:rowId xmlns:a16="http://schemas.microsoft.com/office/drawing/2014/main" xmlns="" val="2233873428"/>
                  </a:ext>
                </a:extLst>
              </a:tr>
            </a:tbl>
          </a:graphicData>
        </a:graphic>
      </p:graphicFrame>
    </p:spTree>
    <p:extLst>
      <p:ext uri="{BB962C8B-B14F-4D97-AF65-F5344CB8AC3E}">
        <p14:creationId xmlns:p14="http://schemas.microsoft.com/office/powerpoint/2010/main" xmlns="" val="31823393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eaLnBrk="1" fontAlgn="t" hangingPunct="1"/>
            <a:r>
              <a:rPr lang="en-US" sz="2400" dirty="0">
                <a:solidFill>
                  <a:srgbClr val="3366FF"/>
                </a:solidFill>
              </a:rPr>
              <a:t>Disorders specifically associated with stress (6B40-6B4Z)  </a:t>
            </a:r>
          </a:p>
        </p:txBody>
      </p:sp>
      <p:sp>
        <p:nvSpPr>
          <p:cNvPr id="209923" name="Content Placeholder 2"/>
          <p:cNvSpPr>
            <a:spLocks noGrp="1"/>
          </p:cNvSpPr>
          <p:nvPr>
            <p:ph idx="1"/>
          </p:nvPr>
        </p:nvSpPr>
        <p:spPr/>
        <p:txBody>
          <a:bodyPr/>
          <a:lstStyle/>
          <a:p>
            <a:r>
              <a:rPr lang="fa-IR" altLang="en-US" sz="2400" dirty="0"/>
              <a:t>اختلالات مربوط به استرس</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543800" y="6248401"/>
            <a:ext cx="31242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84</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74168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6B40 Post traumatic stress disorder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algn="l" rtl="0"/>
                      <a:r>
                        <a:rPr lang="en-US" sz="1800" b="0" i="0" u="none" strike="noStrike" kern="1200" dirty="0" smtClean="0">
                          <a:solidFill>
                            <a:schemeClr val="tx1"/>
                          </a:solidFill>
                          <a:effectLst/>
                          <a:latin typeface="+mn-lt"/>
                          <a:ea typeface="+mn-ea"/>
                          <a:cs typeface="+mn-cs"/>
                        </a:rPr>
                        <a:t>6B42</a:t>
                      </a:r>
                      <a:r>
                        <a:rPr lang="en-US" sz="1800" b="0" i="0" u="none" strike="noStrike" kern="1200" dirty="0">
                          <a:solidFill>
                            <a:schemeClr val="tx1"/>
                          </a:solidFill>
                          <a:effectLst/>
                          <a:latin typeface="+mn-lt"/>
                          <a:ea typeface="+mn-ea"/>
                          <a:cs typeface="+mn-cs"/>
                        </a:rPr>
                        <a:t> Prolonged grief disorder  </a:t>
                      </a:r>
                    </a:p>
                  </a:txBody>
                  <a:tcPr marL="0" marR="0" marT="0" marB="0" anchor="ctr"/>
                </a:tc>
                <a:extLst>
                  <a:ext uri="{0D108BD9-81ED-4DB2-BD59-A6C34878D82A}">
                    <a16:rowId xmlns:a16="http://schemas.microsoft.com/office/drawing/2014/main" xmlns="" val="2233873428"/>
                  </a:ext>
                </a:extLst>
              </a:tr>
            </a:tbl>
          </a:graphicData>
        </a:graphic>
      </p:graphicFrame>
    </p:spTree>
    <p:extLst>
      <p:ext uri="{BB962C8B-B14F-4D97-AF65-F5344CB8AC3E}">
        <p14:creationId xmlns:p14="http://schemas.microsoft.com/office/powerpoint/2010/main" xmlns="" val="18768656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a:defRPr/>
            </a:pPr>
            <a:r>
              <a:rPr lang="en-US" sz="3200" dirty="0">
                <a:solidFill>
                  <a:srgbClr val="3366FF"/>
                </a:solidFill>
              </a:rPr>
              <a:t> Feeding or eating disorders (6B80-6B8Z)  </a:t>
            </a:r>
            <a:endParaRPr lang="en-US" sz="20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مربوط به تعذیه و خوردن </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543800" y="6324601"/>
            <a:ext cx="31242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85</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74168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1" i="0" u="none" strike="noStrike" kern="1200" dirty="0" smtClean="0">
                          <a:solidFill>
                            <a:schemeClr val="tx1"/>
                          </a:solidFill>
                          <a:effectLst/>
                          <a:latin typeface="+mn-lt"/>
                          <a:ea typeface="+mn-ea"/>
                          <a:cs typeface="+mn-cs"/>
                        </a:rPr>
                        <a:t>6B80</a:t>
                      </a:r>
                      <a:r>
                        <a:rPr lang="en-US" sz="1800" b="0" i="0" u="none" strike="noStrike" kern="1200" dirty="0" smtClean="0">
                          <a:solidFill>
                            <a:schemeClr val="tx1"/>
                          </a:solidFill>
                          <a:effectLst/>
                          <a:latin typeface="+mn-lt"/>
                          <a:ea typeface="+mn-ea"/>
                          <a:cs typeface="+mn-cs"/>
                        </a:rPr>
                        <a:t> Anorexia Nervosa </a:t>
                      </a:r>
                      <a:r>
                        <a:rPr lang="en-US" sz="1800" b="0" i="0" kern="1200" dirty="0" smtClean="0">
                          <a:solidFill>
                            <a:schemeClr val="tx1"/>
                          </a:solidFill>
                          <a:effectLst/>
                          <a:latin typeface="+mn-lt"/>
                          <a:ea typeface="+mn-ea"/>
                          <a:cs typeface="+mn-cs"/>
                        </a:rPr>
                        <a:t> </a:t>
                      </a:r>
                      <a:endParaRPr lang="en-US" sz="180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1" i="0" u="none" strike="noStrike" kern="1200" dirty="0" smtClean="0">
                          <a:solidFill>
                            <a:schemeClr val="tx1"/>
                          </a:solidFill>
                          <a:effectLst/>
                          <a:latin typeface="+mn-lt"/>
                          <a:ea typeface="+mn-ea"/>
                          <a:cs typeface="+mn-cs"/>
                        </a:rPr>
                        <a:t>6B81</a:t>
                      </a:r>
                      <a:r>
                        <a:rPr lang="en-US" sz="1800" b="0" i="0" u="none" strike="noStrike" kern="1200" dirty="0" smtClean="0">
                          <a:solidFill>
                            <a:schemeClr val="tx1"/>
                          </a:solidFill>
                          <a:effectLst/>
                          <a:latin typeface="+mn-lt"/>
                          <a:ea typeface="+mn-ea"/>
                          <a:cs typeface="+mn-cs"/>
                        </a:rPr>
                        <a:t> Bulimia Nervosa </a:t>
                      </a:r>
                      <a:r>
                        <a:rPr lang="en-US" sz="1800" b="0" i="0" kern="1200" dirty="0" smtClean="0">
                          <a:solidFill>
                            <a:schemeClr val="tx1"/>
                          </a:solidFill>
                          <a:effectLst/>
                          <a:latin typeface="+mn-lt"/>
                          <a:ea typeface="+mn-ea"/>
                          <a:cs typeface="+mn-cs"/>
                        </a:rPr>
                        <a:t> </a:t>
                      </a:r>
                      <a:endParaRPr lang="en-US" sz="180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233873428"/>
                  </a:ext>
                </a:extLst>
              </a:tr>
            </a:tbl>
          </a:graphicData>
        </a:graphic>
      </p:graphicFrame>
    </p:spTree>
    <p:extLst>
      <p:ext uri="{BB962C8B-B14F-4D97-AF65-F5344CB8AC3E}">
        <p14:creationId xmlns:p14="http://schemas.microsoft.com/office/powerpoint/2010/main" xmlns="" val="1532518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eaLnBrk="1" fontAlgn="t" hangingPunct="1"/>
            <a:r>
              <a:rPr lang="en-US" sz="2000" dirty="0">
                <a:solidFill>
                  <a:srgbClr val="3366FF"/>
                </a:solidFill>
              </a:rPr>
              <a:t>Disorders due to substance use or addictive </a:t>
            </a:r>
            <a:r>
              <a:rPr lang="en-US" sz="2000" dirty="0" err="1">
                <a:solidFill>
                  <a:srgbClr val="3366FF"/>
                </a:solidFill>
              </a:rPr>
              <a:t>behaviours</a:t>
            </a:r>
            <a:r>
              <a:rPr lang="en-US" sz="2000" dirty="0">
                <a:solidFill>
                  <a:srgbClr val="3366FF"/>
                </a:solidFill>
              </a:rPr>
              <a:t> (6C40-6C5Z) </a:t>
            </a:r>
          </a:p>
        </p:txBody>
      </p:sp>
      <p:sp>
        <p:nvSpPr>
          <p:cNvPr id="209923" name="Content Placeholder 2"/>
          <p:cNvSpPr>
            <a:spLocks noGrp="1"/>
          </p:cNvSpPr>
          <p:nvPr>
            <p:ph idx="1"/>
          </p:nvPr>
        </p:nvSpPr>
        <p:spPr/>
        <p:txBody>
          <a:bodyPr/>
          <a:lstStyle/>
          <a:p>
            <a:r>
              <a:rPr lang="fa-IR" altLang="en-US" sz="2400" dirty="0"/>
              <a:t>اختلالات مربوط به سو استفاده مواد</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543800" y="6248401"/>
            <a:ext cx="31242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86</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1544828"/>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Disorders due to substance use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marL="0" marR="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US" sz="1800" b="0" i="0" u="none" strike="noStrike" kern="1200" dirty="0" smtClean="0">
                          <a:solidFill>
                            <a:schemeClr val="tx1"/>
                          </a:solidFill>
                          <a:effectLst/>
                          <a:latin typeface="+mn-lt"/>
                          <a:ea typeface="+mn-ea"/>
                          <a:cs typeface="+mn-cs"/>
                        </a:rPr>
                        <a:t>Disorders due to addictive behaviours  </a:t>
                      </a:r>
                    </a:p>
                    <a:p>
                      <a:pPr marL="0" marR="0" indent="0" algn="l" defTabSz="914400" rtl="0" eaLnBrk="1" fontAlgn="auto" latinLnBrk="0" hangingPunct="1">
                        <a:lnSpc>
                          <a:spcPct val="107000"/>
                        </a:lnSpc>
                        <a:spcBef>
                          <a:spcPts val="0"/>
                        </a:spcBef>
                        <a:spcAft>
                          <a:spcPts val="0"/>
                        </a:spcAft>
                        <a:buClrTx/>
                        <a:buSzTx/>
                        <a:buFont typeface="Arial" pitchFamily="34" charset="0"/>
                        <a:buChar char="•"/>
                        <a:tabLst/>
                        <a:defRPr/>
                      </a:pPr>
                      <a:r>
                        <a:rPr lang="en-US" sz="1800" b="0" i="0" u="none" strike="noStrike" kern="1200" dirty="0" smtClean="0">
                          <a:solidFill>
                            <a:schemeClr val="tx1"/>
                          </a:solidFill>
                          <a:effectLst/>
                          <a:latin typeface="+mn-lt"/>
                          <a:ea typeface="+mn-ea"/>
                          <a:cs typeface="+mn-cs"/>
                        </a:rPr>
                        <a:t> 6C50 Gambling disorder</a:t>
                      </a:r>
                    </a:p>
                    <a:p>
                      <a:pPr marL="0" marR="0" indent="0" algn="l" defTabSz="914400" rtl="0" eaLnBrk="1" fontAlgn="auto" latinLnBrk="0" hangingPunct="1">
                        <a:lnSpc>
                          <a:spcPct val="107000"/>
                        </a:lnSpc>
                        <a:spcBef>
                          <a:spcPts val="0"/>
                        </a:spcBef>
                        <a:spcAft>
                          <a:spcPts val="0"/>
                        </a:spcAft>
                        <a:buClrTx/>
                        <a:buSzTx/>
                        <a:buFont typeface="Arial" pitchFamily="34" charset="0"/>
                        <a:buChar char="•"/>
                        <a:tabLst/>
                        <a:defRPr/>
                      </a:pPr>
                      <a:r>
                        <a:rPr lang="en-US" sz="1800" b="0" i="0" u="none" strike="noStrike" kern="1200" dirty="0" smtClean="0">
                          <a:solidFill>
                            <a:schemeClr val="tx1"/>
                          </a:solidFill>
                          <a:effectLst/>
                          <a:latin typeface="+mn-lt"/>
                          <a:ea typeface="+mn-ea"/>
                          <a:cs typeface="+mn-cs"/>
                        </a:rPr>
                        <a:t> 6C51 Gaming disorder  </a:t>
                      </a:r>
                    </a:p>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233873428"/>
                  </a:ext>
                </a:extLst>
              </a:tr>
            </a:tbl>
          </a:graphicData>
        </a:graphic>
      </p:graphicFrame>
    </p:spTree>
    <p:extLst>
      <p:ext uri="{BB962C8B-B14F-4D97-AF65-F5344CB8AC3E}">
        <p14:creationId xmlns:p14="http://schemas.microsoft.com/office/powerpoint/2010/main" xmlns="" val="22154017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a:defRPr/>
            </a:pPr>
            <a:r>
              <a:rPr lang="en-US" sz="2800" dirty="0">
                <a:solidFill>
                  <a:srgbClr val="3366FF"/>
                </a:solidFill>
              </a:rPr>
              <a:t>Personality disorders and related traits (6D10-6D11) </a:t>
            </a:r>
            <a:endParaRPr lang="en-US" sz="18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مربوط به شخصیت</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391400" y="6248401"/>
            <a:ext cx="31242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87</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74168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6D10 Personality disorder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algn="l" rtl="0"/>
                      <a:r>
                        <a:rPr lang="en-US" sz="1800" b="0" i="0" u="none" strike="noStrike" kern="1200" dirty="0" smtClean="0">
                          <a:solidFill>
                            <a:schemeClr val="tx1"/>
                          </a:solidFill>
                          <a:effectLst/>
                          <a:latin typeface="+mn-lt"/>
                          <a:ea typeface="+mn-ea"/>
                          <a:cs typeface="+mn-cs"/>
                        </a:rPr>
                        <a:t>6D11</a:t>
                      </a:r>
                      <a:r>
                        <a:rPr lang="en-US" sz="1800" b="0" i="0" u="none" strike="noStrike" kern="1200" dirty="0">
                          <a:solidFill>
                            <a:schemeClr val="tx1"/>
                          </a:solidFill>
                          <a:effectLst/>
                          <a:latin typeface="+mn-lt"/>
                          <a:ea typeface="+mn-ea"/>
                          <a:cs typeface="+mn-cs"/>
                        </a:rPr>
                        <a:t> Prominent personality traits or patterns  </a:t>
                      </a:r>
                    </a:p>
                  </a:txBody>
                  <a:tcPr marL="0" marR="0" marT="0" marB="0" anchor="ctr"/>
                </a:tc>
                <a:extLst>
                  <a:ext uri="{0D108BD9-81ED-4DB2-BD59-A6C34878D82A}">
                    <a16:rowId xmlns:a16="http://schemas.microsoft.com/office/drawing/2014/main" xmlns="" val="2233873428"/>
                  </a:ext>
                </a:extLst>
              </a:tr>
            </a:tbl>
          </a:graphicData>
        </a:graphic>
      </p:graphicFrame>
    </p:spTree>
    <p:extLst>
      <p:ext uri="{BB962C8B-B14F-4D97-AF65-F5344CB8AC3E}">
        <p14:creationId xmlns:p14="http://schemas.microsoft.com/office/powerpoint/2010/main" xmlns="" val="9948210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a:defRPr/>
            </a:pPr>
            <a:r>
              <a:rPr lang="en-US" sz="3200" dirty="0">
                <a:solidFill>
                  <a:srgbClr val="3366FF"/>
                </a:solidFill>
              </a:rPr>
              <a:t>Neurocognitive disorders (6D70-6E0Z) </a:t>
            </a:r>
            <a:endParaRPr lang="en-US" sz="20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مربوط به عصبی شناختی </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467600" y="6324601"/>
            <a:ext cx="32004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88</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111252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0" i="0" u="none" strike="noStrike" kern="1200" dirty="0" smtClean="0">
                          <a:solidFill>
                            <a:schemeClr val="tx1"/>
                          </a:solidFill>
                          <a:effectLst/>
                          <a:latin typeface="+mn-lt"/>
                          <a:ea typeface="+mn-ea"/>
                          <a:cs typeface="+mn-cs"/>
                        </a:rPr>
                        <a:t>6D70 Delirium  </a:t>
                      </a:r>
                      <a:endParaRPr lang="en-US" sz="1800" b="0" i="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algn="l" rtl="0"/>
                      <a:r>
                        <a:rPr lang="en-US" sz="1800" b="0" i="0" u="none" strike="noStrike" kern="1200" dirty="0" smtClean="0">
                          <a:solidFill>
                            <a:schemeClr val="tx1"/>
                          </a:solidFill>
                          <a:effectLst/>
                          <a:latin typeface="+mn-lt"/>
                          <a:ea typeface="+mn-ea"/>
                          <a:cs typeface="+mn-cs"/>
                        </a:rPr>
                        <a:t>6D71</a:t>
                      </a:r>
                      <a:r>
                        <a:rPr lang="en-US" sz="1800" b="0" i="0" u="none" strike="noStrike" kern="1200" dirty="0">
                          <a:solidFill>
                            <a:schemeClr val="tx1"/>
                          </a:solidFill>
                          <a:effectLst/>
                          <a:latin typeface="+mn-lt"/>
                          <a:ea typeface="+mn-ea"/>
                          <a:cs typeface="+mn-cs"/>
                        </a:rPr>
                        <a:t> Mild neurocognitive disorder  </a:t>
                      </a:r>
                    </a:p>
                  </a:txBody>
                  <a:tcPr marL="0" marR="0" marT="0" marB="0" anchor="ctr"/>
                </a:tc>
                <a:extLst>
                  <a:ext uri="{0D108BD9-81ED-4DB2-BD59-A6C34878D82A}">
                    <a16:rowId xmlns:a16="http://schemas.microsoft.com/office/drawing/2014/main" xmlns="" val="2233873428"/>
                  </a:ext>
                </a:extLst>
              </a:tr>
              <a:tr h="370840">
                <a:tc>
                  <a:txBody>
                    <a:bodyPr/>
                    <a:lstStyle/>
                    <a:p>
                      <a:pPr algn="l" rtl="0"/>
                      <a:r>
                        <a:rPr lang="en-US" sz="1800" b="0" i="0" u="none" strike="noStrike" kern="1200" dirty="0" smtClean="0">
                          <a:solidFill>
                            <a:schemeClr val="tx1"/>
                          </a:solidFill>
                          <a:effectLst/>
                          <a:latin typeface="+mn-lt"/>
                          <a:ea typeface="+mn-ea"/>
                          <a:cs typeface="+mn-cs"/>
                        </a:rPr>
                        <a:t>Dementia  </a:t>
                      </a:r>
                      <a:endParaRPr lang="en-US" sz="1800" b="0" i="0"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3613441829"/>
                  </a:ext>
                </a:extLst>
              </a:tr>
            </a:tbl>
          </a:graphicData>
        </a:graphic>
      </p:graphicFrame>
    </p:spTree>
    <p:extLst>
      <p:ext uri="{BB962C8B-B14F-4D97-AF65-F5344CB8AC3E}">
        <p14:creationId xmlns:p14="http://schemas.microsoft.com/office/powerpoint/2010/main" xmlns="" val="25357947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a:defRPr/>
            </a:pPr>
            <a:r>
              <a:rPr lang="en-US" sz="2400" dirty="0">
                <a:solidFill>
                  <a:srgbClr val="3366FF"/>
                </a:solidFill>
              </a:rPr>
              <a:t>Mental or </a:t>
            </a:r>
            <a:r>
              <a:rPr lang="en-US" sz="2400" dirty="0" err="1">
                <a:solidFill>
                  <a:srgbClr val="3366FF"/>
                </a:solidFill>
              </a:rPr>
              <a:t>behavioural</a:t>
            </a:r>
            <a:r>
              <a:rPr lang="en-US" sz="2400" dirty="0">
                <a:solidFill>
                  <a:srgbClr val="3366FF"/>
                </a:solidFill>
              </a:rPr>
              <a:t> disorders associated with pregnancy, childbirth or the puerperium  (6E20-6E2Z)</a:t>
            </a:r>
            <a:endParaRPr lang="en-US" sz="16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رفتاری روانی مربوط به دوره بارداری و زایمان و نفاسی  </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467600" y="6324601"/>
            <a:ext cx="32004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89</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2590800" y="2743200"/>
          <a:ext cx="7010400" cy="1254126"/>
        </p:xfrm>
        <a:graphic>
          <a:graphicData uri="http://schemas.openxmlformats.org/drawingml/2006/table">
            <a:tbl>
              <a:tblPr firstRow="1" bandRow="1">
                <a:tableStyleId>{5940675A-B579-460E-94D1-54222C63F5DA}</a:tableStyleId>
              </a:tblPr>
              <a:tblGrid>
                <a:gridCol w="7010400">
                  <a:extLst>
                    <a:ext uri="{9D8B030D-6E8A-4147-A177-3AD203B41FA5}">
                      <a16:colId xmlns:a16="http://schemas.microsoft.com/office/drawing/2014/main" xmlns="" val="3202428266"/>
                    </a:ext>
                  </a:extLst>
                </a:gridCol>
              </a:tblGrid>
              <a:tr h="627063">
                <a:tc>
                  <a:txBody>
                    <a:bodyPr/>
                    <a:lstStyle/>
                    <a:p>
                      <a:pPr algn="l" rtl="0"/>
                      <a:r>
                        <a:rPr lang="en-US" sz="1800" u="none" strike="noStrike" kern="1200" dirty="0">
                          <a:solidFill>
                            <a:srgbClr val="000000"/>
                          </a:solidFill>
                          <a:effectLst/>
                          <a:latin typeface="+mj-lt"/>
                          <a:ea typeface="+mn-ea"/>
                          <a:cs typeface="+mn-cs"/>
                        </a:rPr>
                        <a:t> </a:t>
                      </a:r>
                      <a:r>
                        <a:rPr lang="en-US" sz="1800" u="none" strike="noStrike" kern="1200" dirty="0" smtClean="0">
                          <a:solidFill>
                            <a:srgbClr val="000000"/>
                          </a:solidFill>
                          <a:effectLst/>
                          <a:latin typeface="+mj-lt"/>
                          <a:ea typeface="+mn-ea"/>
                          <a:cs typeface="+mn-cs"/>
                        </a:rPr>
                        <a:t>6E20 Mental or </a:t>
                      </a:r>
                      <a:r>
                        <a:rPr lang="en-US" sz="1800" u="none" strike="noStrike" kern="1200" dirty="0" err="1" smtClean="0">
                          <a:solidFill>
                            <a:srgbClr val="000000"/>
                          </a:solidFill>
                          <a:effectLst/>
                          <a:latin typeface="+mj-lt"/>
                          <a:ea typeface="+mn-ea"/>
                          <a:cs typeface="+mn-cs"/>
                        </a:rPr>
                        <a:t>behavioural</a:t>
                      </a:r>
                      <a:r>
                        <a:rPr lang="en-US" sz="1800" u="none" strike="noStrike" kern="1200" dirty="0" smtClean="0">
                          <a:solidFill>
                            <a:srgbClr val="000000"/>
                          </a:solidFill>
                          <a:effectLst/>
                          <a:latin typeface="+mj-lt"/>
                          <a:ea typeface="+mn-ea"/>
                          <a:cs typeface="+mn-cs"/>
                        </a:rPr>
                        <a:t> disorders associated with pregnancy, childbirth or the puerperium, without psychotic symptoms</a:t>
                      </a:r>
                      <a:endParaRPr lang="en-US" sz="1800" u="none" strike="noStrike" kern="1200" dirty="0">
                        <a:solidFill>
                          <a:srgbClr val="000000"/>
                        </a:solidFill>
                        <a:effectLst/>
                        <a:latin typeface="+mj-lt"/>
                        <a:ea typeface="+mn-ea"/>
                        <a:cs typeface="+mn-cs"/>
                      </a:endParaRPr>
                    </a:p>
                  </a:txBody>
                  <a:tcPr marL="0" marR="0" marT="0" marB="0" anchor="ctr"/>
                </a:tc>
                <a:extLst>
                  <a:ext uri="{0D108BD9-81ED-4DB2-BD59-A6C34878D82A}">
                    <a16:rowId xmlns:a16="http://schemas.microsoft.com/office/drawing/2014/main" xmlns="" val="2410964835"/>
                  </a:ext>
                </a:extLst>
              </a:tr>
              <a:tr h="627063">
                <a:tc>
                  <a:txBody>
                    <a:bodyPr/>
                    <a:lstStyle/>
                    <a:p>
                      <a:pPr algn="l" rtl="0"/>
                      <a:r>
                        <a:rPr lang="en-US" sz="1800" u="none" strike="noStrike" kern="1200" dirty="0" smtClean="0">
                          <a:solidFill>
                            <a:srgbClr val="000000"/>
                          </a:solidFill>
                          <a:effectLst/>
                          <a:latin typeface="+mj-lt"/>
                          <a:ea typeface="+mn-ea"/>
                          <a:cs typeface="+mn-cs"/>
                        </a:rPr>
                        <a:t>6E21</a:t>
                      </a:r>
                      <a:r>
                        <a:rPr lang="en-US" sz="1800" u="none" strike="noStrike" kern="1200" dirty="0">
                          <a:solidFill>
                            <a:srgbClr val="000000"/>
                          </a:solidFill>
                          <a:effectLst/>
                          <a:latin typeface="+mj-lt"/>
                          <a:ea typeface="+mn-ea"/>
                          <a:cs typeface="+mn-cs"/>
                        </a:rPr>
                        <a:t> Mental or </a:t>
                      </a:r>
                      <a:r>
                        <a:rPr lang="en-US" sz="1800" u="none" strike="noStrike" kern="1200" dirty="0" err="1" smtClean="0">
                          <a:solidFill>
                            <a:srgbClr val="000000"/>
                          </a:solidFill>
                          <a:effectLst/>
                          <a:latin typeface="+mj-lt"/>
                          <a:ea typeface="+mn-ea"/>
                          <a:cs typeface="+mn-cs"/>
                        </a:rPr>
                        <a:t>behavioural</a:t>
                      </a:r>
                      <a:r>
                        <a:rPr lang="en-US" sz="1800" u="none" strike="noStrike" kern="1200" dirty="0" smtClean="0">
                          <a:solidFill>
                            <a:srgbClr val="000000"/>
                          </a:solidFill>
                          <a:effectLst/>
                          <a:latin typeface="+mj-lt"/>
                          <a:ea typeface="+mn-ea"/>
                          <a:cs typeface="+mn-cs"/>
                        </a:rPr>
                        <a:t> </a:t>
                      </a:r>
                      <a:r>
                        <a:rPr lang="en-US" sz="1800" u="none" strike="noStrike" kern="1200" dirty="0">
                          <a:solidFill>
                            <a:srgbClr val="000000"/>
                          </a:solidFill>
                          <a:effectLst/>
                          <a:latin typeface="+mj-lt"/>
                          <a:ea typeface="+mn-ea"/>
                          <a:cs typeface="+mn-cs"/>
                        </a:rPr>
                        <a:t>disorders associated with pregnancy, childbirth or the puerperium, with psychotic symptoms  </a:t>
                      </a:r>
                    </a:p>
                  </a:txBody>
                  <a:tcPr marL="0" marR="0" marT="0" marB="0" anchor="ctr"/>
                </a:tc>
                <a:extLst>
                  <a:ext uri="{0D108BD9-81ED-4DB2-BD59-A6C34878D82A}">
                    <a16:rowId xmlns:a16="http://schemas.microsoft.com/office/drawing/2014/main" xmlns="" val="2233873428"/>
                  </a:ext>
                </a:extLst>
              </a:tr>
            </a:tbl>
          </a:graphicData>
        </a:graphic>
      </p:graphicFrame>
    </p:spTree>
    <p:extLst>
      <p:ext uri="{BB962C8B-B14F-4D97-AF65-F5344CB8AC3E}">
        <p14:creationId xmlns:p14="http://schemas.microsoft.com/office/powerpoint/2010/main" xmlns="" val="1492516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نکته</a:t>
            </a:r>
            <a:endParaRPr lang="en-US" dirty="0"/>
          </a:p>
        </p:txBody>
      </p:sp>
      <p:sp>
        <p:nvSpPr>
          <p:cNvPr id="3" name="Content Placeholder 2"/>
          <p:cNvSpPr>
            <a:spLocks noGrp="1"/>
          </p:cNvSpPr>
          <p:nvPr>
            <p:ph idx="1"/>
          </p:nvPr>
        </p:nvSpPr>
        <p:spPr/>
        <p:txBody>
          <a:bodyPr/>
          <a:lstStyle/>
          <a:p>
            <a:r>
              <a:rPr lang="fa-IR" sz="2800" dirty="0"/>
              <a:t>بیمارهای قلبی رماتیسمی مزمن</a:t>
            </a:r>
            <a:r>
              <a:rPr lang="en-US" sz="2800" dirty="0"/>
              <a:t> </a:t>
            </a:r>
            <a:r>
              <a:rPr lang="fa-IR" sz="2800" dirty="0"/>
              <a:t> مشابه با </a:t>
            </a:r>
            <a:r>
              <a:rPr lang="en-US" sz="2800" dirty="0"/>
              <a:t>ICD10</a:t>
            </a:r>
            <a:r>
              <a:rPr lang="fa-IR" sz="2800" dirty="0"/>
              <a:t> در  </a:t>
            </a:r>
            <a:r>
              <a:rPr lang="en-US" sz="2800" dirty="0"/>
              <a:t>ICD-11</a:t>
            </a:r>
            <a:r>
              <a:rPr lang="fa-IR" sz="2800" dirty="0"/>
              <a:t> نیز در فصل بیماری های سیستم گردش خون. طبقه بندی می شوند. اما برخلاف </a:t>
            </a:r>
            <a:r>
              <a:rPr lang="en-US" sz="2800" dirty="0"/>
              <a:t>ICD-10</a:t>
            </a:r>
            <a:r>
              <a:rPr lang="fa-IR" sz="2800" dirty="0"/>
              <a:t> که تب  رماتیسمی حاد در فصل 9 (بیماری های سیستم گردش خون) طبقه بندی می شد، در </a:t>
            </a:r>
            <a:r>
              <a:rPr lang="en-US" sz="2800" dirty="0"/>
              <a:t>ICD-11</a:t>
            </a:r>
            <a:r>
              <a:rPr lang="fa-IR" sz="2800" dirty="0"/>
              <a:t> تب رماتیسمی حاد در فصل 1 (بیماری های عفونی و انگلی خاص) طبقه بندی می شود.</a:t>
            </a:r>
            <a:endParaRPr lang="en-US" sz="2800" dirty="0"/>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r>
              <a:rPr lang="fa-IR">
                <a:solidFill>
                  <a:prstClr val="black">
                    <a:tint val="75000"/>
                  </a:prstClr>
                </a:solidFill>
                <a:latin typeface="Times New Roman" panose="02020603050405020304" pitchFamily="18" charset="0"/>
              </a:rPr>
              <a:t>دکتر زارعی</a:t>
            </a:r>
            <a:endParaRPr lang="en-US" dirty="0">
              <a:solidFill>
                <a:prstClr val="black">
                  <a:tint val="75000"/>
                </a:prstClr>
              </a:solidFill>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latin typeface="Times New Roman" panose="02020603050405020304" pitchFamily="18" charset="0"/>
                <a:cs typeface="Arial" panose="020B0604020202020204" pitchFamily="34" charset="0"/>
              </a:rPr>
              <a:pPr defTabSz="914400" fontAlgn="base">
                <a:spcBef>
                  <a:spcPct val="0"/>
                </a:spcBef>
                <a:spcAft>
                  <a:spcPct val="0"/>
                </a:spcAft>
                <a:defRPr/>
              </a:pPr>
              <a:t>9</a:t>
            </a:fld>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5297205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rtl="0">
              <a:defRPr/>
            </a:pPr>
            <a:r>
              <a:rPr lang="en-US" sz="2400" dirty="0">
                <a:solidFill>
                  <a:srgbClr val="3366FF"/>
                </a:solidFill>
              </a:rPr>
              <a:t>Secondary mental or </a:t>
            </a:r>
            <a:r>
              <a:rPr lang="en-US" sz="2400" dirty="0" err="1">
                <a:solidFill>
                  <a:srgbClr val="3366FF"/>
                </a:solidFill>
              </a:rPr>
              <a:t>behavioural</a:t>
            </a:r>
            <a:r>
              <a:rPr lang="en-US" sz="2400" dirty="0">
                <a:solidFill>
                  <a:srgbClr val="3366FF"/>
                </a:solidFill>
              </a:rPr>
              <a:t> syndromes associated with disorders or diseases classified elsewhere  (6E60-6E6Z)</a:t>
            </a:r>
            <a:endParaRPr lang="en-US" sz="1600" dirty="0">
              <a:solidFill>
                <a:srgbClr val="3366FF"/>
              </a:solidFill>
            </a:endParaRPr>
          </a:p>
        </p:txBody>
      </p:sp>
      <p:sp>
        <p:nvSpPr>
          <p:cNvPr id="209923" name="Content Placeholder 2"/>
          <p:cNvSpPr>
            <a:spLocks noGrp="1"/>
          </p:cNvSpPr>
          <p:nvPr>
            <p:ph idx="1"/>
          </p:nvPr>
        </p:nvSpPr>
        <p:spPr/>
        <p:txBody>
          <a:bodyPr/>
          <a:lstStyle/>
          <a:p>
            <a:r>
              <a:rPr lang="fa-IR" altLang="en-US" sz="2400" dirty="0"/>
              <a:t>سندروم های روانی و رفتاری ثانویه همراه با سایر بیماری ها </a:t>
            </a:r>
          </a:p>
          <a:p>
            <a:endParaRPr lang="fa-IR" altLang="en-US" sz="2400" dirty="0"/>
          </a:p>
          <a:p>
            <a:endParaRPr lang="fa-IR" altLang="en-US" sz="2400" dirty="0"/>
          </a:p>
          <a:p>
            <a:endParaRPr lang="fa-IR" altLang="en-US" sz="2400" dirty="0"/>
          </a:p>
          <a:p>
            <a:endParaRPr lang="fa-IR" altLang="en-US" sz="2400" dirty="0"/>
          </a:p>
        </p:txBody>
      </p:sp>
      <p:sp>
        <p:nvSpPr>
          <p:cNvPr id="4" name="Footer Placeholder 3"/>
          <p:cNvSpPr>
            <a:spLocks noGrp="1"/>
          </p:cNvSpPr>
          <p:nvPr>
            <p:ph type="ftr" sz="quarter" idx="11"/>
          </p:nvPr>
        </p:nvSpPr>
        <p:spPr>
          <a:xfrm>
            <a:off x="7467600" y="6324601"/>
            <a:ext cx="3200400" cy="365125"/>
          </a:xfrm>
        </p:spPr>
        <p:txBody>
          <a:bodyPr/>
          <a:lstStyle/>
          <a:p>
            <a:pPr defTabSz="914400" rtl="1"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90</a:t>
            </a:fld>
            <a:endParaRPr lang="en-US" altLang="en-US" sz="1200">
              <a:solidFill>
                <a:srgbClr val="898989"/>
              </a:solidFill>
              <a:cs typeface="Arial" panose="020B0604020202020204" pitchFamily="34" charset="0"/>
            </a:endParaRPr>
          </a:p>
        </p:txBody>
      </p:sp>
      <p:graphicFrame>
        <p:nvGraphicFramePr>
          <p:cNvPr id="12" name="Table 11"/>
          <p:cNvGraphicFramePr>
            <a:graphicFrameLocks noGrp="1"/>
          </p:cNvGraphicFramePr>
          <p:nvPr>
            <p:extLst/>
          </p:nvPr>
        </p:nvGraphicFramePr>
        <p:xfrm>
          <a:off x="3048000" y="2708275"/>
          <a:ext cx="6400800" cy="1483360"/>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xmlns="" val="3202428266"/>
                    </a:ext>
                  </a:extLst>
                </a:gridCol>
              </a:tblGrid>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1" i="0" u="none" strike="noStrike" kern="1200" dirty="0" smtClean="0">
                          <a:solidFill>
                            <a:schemeClr val="tx1"/>
                          </a:solidFill>
                          <a:effectLst/>
                          <a:latin typeface="+mn-lt"/>
                          <a:ea typeface="+mn-ea"/>
                          <a:cs typeface="+mn-cs"/>
                        </a:rPr>
                        <a:t>6E60</a:t>
                      </a:r>
                      <a:r>
                        <a:rPr lang="en-US" sz="1800" b="0" i="0" u="none" strike="noStrike" kern="1200" dirty="0" smtClean="0">
                          <a:solidFill>
                            <a:schemeClr val="tx1"/>
                          </a:solidFill>
                          <a:effectLst/>
                          <a:latin typeface="+mn-lt"/>
                          <a:ea typeface="+mn-ea"/>
                          <a:cs typeface="+mn-cs"/>
                        </a:rPr>
                        <a:t> Secondary neurodevelopmental syndrome </a:t>
                      </a:r>
                      <a:r>
                        <a:rPr lang="en-US" sz="1800" b="0" i="0" kern="1200" dirty="0" smtClean="0">
                          <a:solidFill>
                            <a:schemeClr val="tx1"/>
                          </a:solidFill>
                          <a:effectLst/>
                          <a:latin typeface="+mn-lt"/>
                          <a:ea typeface="+mn-ea"/>
                          <a:cs typeface="+mn-cs"/>
                        </a:rPr>
                        <a:t> </a:t>
                      </a:r>
                      <a:endParaRPr lang="en-US" sz="180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410964835"/>
                  </a:ext>
                </a:extLst>
              </a:tr>
              <a:tr h="370840">
                <a:tc>
                  <a:txBody>
                    <a:bodyPr/>
                    <a:lstStyle/>
                    <a:p>
                      <a:pPr marL="0" marR="0" indent="0" algn="l" rtl="0">
                        <a:lnSpc>
                          <a:spcPct val="107000"/>
                        </a:lnSpc>
                        <a:spcBef>
                          <a:spcPts val="0"/>
                        </a:spcBef>
                        <a:spcAft>
                          <a:spcPts val="0"/>
                        </a:spcAft>
                        <a:buFont typeface="Arial" panose="020B0604020202020204" pitchFamily="34" charset="0"/>
                        <a:buNone/>
                      </a:pPr>
                      <a:r>
                        <a:rPr lang="en-US" sz="1800" b="1" i="0" u="none" strike="noStrike" kern="1200" dirty="0" smtClean="0">
                          <a:solidFill>
                            <a:schemeClr val="tx1"/>
                          </a:solidFill>
                          <a:effectLst/>
                          <a:latin typeface="+mn-lt"/>
                          <a:ea typeface="+mn-ea"/>
                          <a:cs typeface="+mn-cs"/>
                        </a:rPr>
                        <a:t>6E61</a:t>
                      </a:r>
                      <a:r>
                        <a:rPr lang="en-US" sz="1800" b="0" i="0" u="none" strike="noStrike" kern="1200" dirty="0" smtClean="0">
                          <a:solidFill>
                            <a:schemeClr val="tx1"/>
                          </a:solidFill>
                          <a:effectLst/>
                          <a:latin typeface="+mn-lt"/>
                          <a:ea typeface="+mn-ea"/>
                          <a:cs typeface="+mn-cs"/>
                        </a:rPr>
                        <a:t> Secondary psychotic syndrome </a:t>
                      </a:r>
                      <a:r>
                        <a:rPr lang="en-US" sz="1800" b="0" i="0" kern="1200" dirty="0" smtClean="0">
                          <a:solidFill>
                            <a:schemeClr val="tx1"/>
                          </a:solidFill>
                          <a:effectLst/>
                          <a:latin typeface="+mn-lt"/>
                          <a:ea typeface="+mn-ea"/>
                          <a:cs typeface="+mn-cs"/>
                        </a:rPr>
                        <a:t> </a:t>
                      </a:r>
                      <a:endParaRPr lang="en-US" sz="1800" u="none" strike="noStrike"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xmlns="" val="2233873428"/>
                  </a:ext>
                </a:extLst>
              </a:tr>
              <a:tr h="370840">
                <a:tc>
                  <a:txBody>
                    <a:bodyPr/>
                    <a:lstStyle/>
                    <a:p>
                      <a:pPr algn="l" rtl="0"/>
                      <a:r>
                        <a:rPr lang="en-US" sz="1800" b="0" i="0" u="none" strike="noStrike" kern="1200" dirty="0" smtClean="0">
                          <a:solidFill>
                            <a:schemeClr val="tx1"/>
                          </a:solidFill>
                          <a:effectLst/>
                          <a:latin typeface="+mn-lt"/>
                          <a:ea typeface="+mn-ea"/>
                          <a:cs typeface="+mn-cs"/>
                        </a:rPr>
                        <a:t>6E62</a:t>
                      </a:r>
                      <a:r>
                        <a:rPr lang="en-US" sz="1800" b="0" i="0" u="none" strike="noStrike" kern="1200" dirty="0">
                          <a:solidFill>
                            <a:schemeClr val="tx1"/>
                          </a:solidFill>
                          <a:effectLst/>
                          <a:latin typeface="+mn-lt"/>
                          <a:ea typeface="+mn-ea"/>
                          <a:cs typeface="+mn-cs"/>
                        </a:rPr>
                        <a:t> Secondary mood syndrome  </a:t>
                      </a:r>
                    </a:p>
                  </a:txBody>
                  <a:tcPr marL="0" marR="0" marT="0" marB="0" anchor="ctr"/>
                </a:tc>
                <a:extLst>
                  <a:ext uri="{0D108BD9-81ED-4DB2-BD59-A6C34878D82A}">
                    <a16:rowId xmlns:a16="http://schemas.microsoft.com/office/drawing/2014/main" xmlns="" val="621358196"/>
                  </a:ext>
                </a:extLst>
              </a:tr>
              <a:tr h="370840">
                <a:tc>
                  <a:txBody>
                    <a:bodyPr/>
                    <a:lstStyle/>
                    <a:p>
                      <a:pPr algn="l" rtl="0"/>
                      <a:r>
                        <a:rPr lang="en-US" sz="1800" b="0" i="0" u="none" strike="noStrike" kern="1200" dirty="0" smtClean="0">
                          <a:solidFill>
                            <a:schemeClr val="tx1"/>
                          </a:solidFill>
                          <a:effectLst/>
                          <a:latin typeface="+mn-lt"/>
                          <a:ea typeface="+mn-ea"/>
                          <a:cs typeface="+mn-cs"/>
                        </a:rPr>
                        <a:t>6E67</a:t>
                      </a:r>
                      <a:r>
                        <a:rPr lang="en-US" sz="1800" b="0" i="0" u="none" strike="noStrike" kern="1200" dirty="0">
                          <a:solidFill>
                            <a:schemeClr val="tx1"/>
                          </a:solidFill>
                          <a:effectLst/>
                          <a:latin typeface="+mn-lt"/>
                          <a:ea typeface="+mn-ea"/>
                          <a:cs typeface="+mn-cs"/>
                        </a:rPr>
                        <a:t> Secondary neurocognitive syndrome  </a:t>
                      </a:r>
                    </a:p>
                  </a:txBody>
                  <a:tcPr marL="0" marR="0" marT="0" marB="0" anchor="ctr"/>
                </a:tc>
                <a:extLst>
                  <a:ext uri="{0D108BD9-81ED-4DB2-BD59-A6C34878D82A}">
                    <a16:rowId xmlns:a16="http://schemas.microsoft.com/office/drawing/2014/main" xmlns="" val="1276881877"/>
                  </a:ext>
                </a:extLst>
              </a:tr>
            </a:tbl>
          </a:graphicData>
        </a:graphic>
      </p:graphicFrame>
    </p:spTree>
    <p:extLst>
      <p:ext uri="{BB962C8B-B14F-4D97-AF65-F5344CB8AC3E}">
        <p14:creationId xmlns:p14="http://schemas.microsoft.com/office/powerpoint/2010/main" xmlns="" val="11384651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6E9B031-972B-9E5A-EAB3-605EFF555DD2}"/>
              </a:ext>
            </a:extLst>
          </p:cNvPr>
          <p:cNvSpPr>
            <a:spLocks noGrp="1"/>
          </p:cNvSpPr>
          <p:nvPr>
            <p:ph idx="1"/>
          </p:nvPr>
        </p:nvSpPr>
        <p:spPr>
          <a:xfrm>
            <a:off x="1905000" y="951723"/>
            <a:ext cx="8229600" cy="4525963"/>
          </a:xfrm>
        </p:spPr>
        <p:txBody>
          <a:bodyPr/>
          <a:lstStyle/>
          <a:p>
            <a:endParaRPr lang="en-US" dirty="0" smtClean="0"/>
          </a:p>
          <a:p>
            <a:endParaRPr lang="en-US" dirty="0"/>
          </a:p>
          <a:p>
            <a:r>
              <a:rPr lang="fa-IR" dirty="0" smtClean="0"/>
              <a:t>حل نمونه های مثال های كدگذاري</a:t>
            </a:r>
            <a:endParaRPr lang="fa-IR" dirty="0"/>
          </a:p>
          <a:p>
            <a:endParaRPr lang="en-US" dirty="0"/>
          </a:p>
        </p:txBody>
      </p:sp>
      <p:sp>
        <p:nvSpPr>
          <p:cNvPr id="4" name="Footer Placeholder 3">
            <a:extLst>
              <a:ext uri="{FF2B5EF4-FFF2-40B4-BE49-F238E27FC236}">
                <a16:creationId xmlns:a16="http://schemas.microsoft.com/office/drawing/2014/main" xmlns="" id="{01371B6E-BB89-74F8-FC98-25F678E27576}"/>
              </a:ext>
            </a:extLst>
          </p:cNvPr>
          <p:cNvSpPr>
            <a:spLocks noGrp="1"/>
          </p:cNvSpPr>
          <p:nvPr>
            <p:ph type="ftr" sz="quarter" idx="11"/>
          </p:nvPr>
        </p:nvSpPr>
        <p:spPr>
          <a:xfrm>
            <a:off x="7543800" y="6347412"/>
            <a:ext cx="3124200" cy="365125"/>
          </a:xfrm>
        </p:spPr>
        <p:txBody>
          <a:bodyPr/>
          <a:lstStyle/>
          <a:p>
            <a:pPr defTabSz="914400"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5" name="Slide Number Placeholder 4">
            <a:extLst>
              <a:ext uri="{FF2B5EF4-FFF2-40B4-BE49-F238E27FC236}">
                <a16:creationId xmlns:a16="http://schemas.microsoft.com/office/drawing/2014/main" xmlns="" id="{C5577467-D928-6437-06DE-34BBAEA0AD24}"/>
              </a:ext>
            </a:extLst>
          </p:cNvPr>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cs typeface="Arial" panose="020B0604020202020204" pitchFamily="34" charset="0"/>
              </a:rPr>
              <a:pPr defTabSz="914400" fontAlgn="base">
                <a:spcBef>
                  <a:spcPct val="0"/>
                </a:spcBef>
                <a:spcAft>
                  <a:spcPct val="0"/>
                </a:spcAft>
                <a:defRPr/>
              </a:pPr>
              <a:t>91</a:t>
            </a:fld>
            <a:endParaRPr lang="en-US" altLang="en-US">
              <a:cs typeface="Arial" panose="020B0604020202020204" pitchFamily="34" charset="0"/>
            </a:endParaRP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xmlns="" val="38605847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dirty="0" smtClean="0"/>
              <a:t>Recurrent </a:t>
            </a:r>
            <a:r>
              <a:rPr lang="en-US" dirty="0"/>
              <a:t>depressive </a:t>
            </a:r>
            <a:r>
              <a:rPr lang="en-US" dirty="0" smtClean="0"/>
              <a:t>disorder</a:t>
            </a:r>
          </a:p>
          <a:p>
            <a:endParaRPr lang="en-US" dirty="0"/>
          </a:p>
          <a:p>
            <a:pPr algn="l" rtl="0">
              <a:buNone/>
            </a:pPr>
            <a:r>
              <a:rPr lang="en-US" dirty="0"/>
              <a:t> </a:t>
            </a:r>
          </a:p>
        </p:txBody>
      </p:sp>
      <p:sp>
        <p:nvSpPr>
          <p:cNvPr id="4" name="Footer Placeholder 3"/>
          <p:cNvSpPr>
            <a:spLocks noGrp="1"/>
          </p:cNvSpPr>
          <p:nvPr>
            <p:ph type="ftr" sz="quarter" idx="11"/>
          </p:nvPr>
        </p:nvSpPr>
        <p:spPr>
          <a:xfrm>
            <a:off x="7391400" y="6356350"/>
            <a:ext cx="3276600" cy="365125"/>
          </a:xfrm>
        </p:spPr>
        <p:txBody>
          <a:bodyPr/>
          <a:lstStyle/>
          <a:p>
            <a:pPr defTabSz="914400"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cs typeface="Arial" panose="020B0604020202020204" pitchFamily="34" charset="0"/>
              </a:rPr>
              <a:pPr defTabSz="914400" fontAlgn="base">
                <a:spcBef>
                  <a:spcPct val="0"/>
                </a:spcBef>
                <a:spcAft>
                  <a:spcPct val="0"/>
                </a:spcAft>
                <a:defRPr/>
              </a:pPr>
              <a:t>92</a:t>
            </a:fld>
            <a:endParaRPr lang="en-US" altLang="en-US">
              <a:cs typeface="Arial" panose="020B0604020202020204" pitchFamily="34" charset="0"/>
            </a:endParaRPr>
          </a:p>
        </p:txBody>
      </p:sp>
    </p:spTree>
    <p:extLst>
      <p:ext uri="{BB962C8B-B14F-4D97-AF65-F5344CB8AC3E}">
        <p14:creationId xmlns:p14="http://schemas.microsoft.com/office/powerpoint/2010/main" xmlns="" val="33568661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dirty="0">
                <a:solidFill>
                  <a:srgbClr val="FF0000"/>
                </a:solidFill>
              </a:rPr>
              <a:t>Recurrent depressive </a:t>
            </a:r>
            <a:r>
              <a:rPr lang="en-US" dirty="0" smtClean="0">
                <a:solidFill>
                  <a:srgbClr val="FF0000"/>
                </a:solidFill>
              </a:rPr>
              <a:t>disorder</a:t>
            </a:r>
          </a:p>
          <a:p>
            <a:endParaRPr lang="en-US" dirty="0"/>
          </a:p>
          <a:p>
            <a:pPr algn="l" rtl="0"/>
            <a:r>
              <a:rPr lang="en-US" dirty="0"/>
              <a:t>6A71 </a:t>
            </a:r>
          </a:p>
        </p:txBody>
      </p:sp>
      <p:sp>
        <p:nvSpPr>
          <p:cNvPr id="4" name="Footer Placeholder 3"/>
          <p:cNvSpPr>
            <a:spLocks noGrp="1"/>
          </p:cNvSpPr>
          <p:nvPr>
            <p:ph type="ftr" sz="quarter" idx="11"/>
          </p:nvPr>
        </p:nvSpPr>
        <p:spPr>
          <a:xfrm>
            <a:off x="7467600" y="6356350"/>
            <a:ext cx="3200400" cy="365125"/>
          </a:xfrm>
        </p:spPr>
        <p:txBody>
          <a:bodyPr/>
          <a:lstStyle/>
          <a:p>
            <a:pPr defTabSz="914400" fontAlgn="base">
              <a:spcBef>
                <a:spcPct val="0"/>
              </a:spcBef>
              <a:spcAft>
                <a:spcPct val="0"/>
              </a:spcAft>
              <a:defRPr/>
            </a:pPr>
            <a:r>
              <a:rPr lang="fa-IR" dirty="0"/>
              <a:t>پروژه آموزش سراسری</a:t>
            </a:r>
            <a:r>
              <a:rPr lang="en-US" dirty="0"/>
              <a:t>ICD-11: </a:t>
            </a:r>
            <a:r>
              <a:rPr lang="fa-IR" dirty="0"/>
              <a:t>دكتر عباس شيخ طاهري </a:t>
            </a:r>
            <a:endParaRPr lang="en-US" dirty="0"/>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B5CEDAEE-4089-436D-B0A9-30488A25CECA}" type="slidenum">
              <a:rPr lang="fa-IR" altLang="en-US">
                <a:cs typeface="Arial" panose="020B0604020202020204" pitchFamily="34" charset="0"/>
              </a:rPr>
              <a:pPr defTabSz="914400" fontAlgn="base">
                <a:spcBef>
                  <a:spcPct val="0"/>
                </a:spcBef>
                <a:spcAft>
                  <a:spcPct val="0"/>
                </a:spcAft>
                <a:defRPr/>
              </a:pPr>
              <a:t>93</a:t>
            </a:fld>
            <a:endParaRPr lang="en-US" altLang="en-US">
              <a:cs typeface="Arial" panose="020B0604020202020204" pitchFamily="34" charset="0"/>
            </a:endParaRPr>
          </a:p>
        </p:txBody>
      </p:sp>
    </p:spTree>
    <p:extLst>
      <p:ext uri="{BB962C8B-B14F-4D97-AF65-F5344CB8AC3E}">
        <p14:creationId xmlns:p14="http://schemas.microsoft.com/office/powerpoint/2010/main" xmlns="" val="37234258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09800" y="990601"/>
            <a:ext cx="7772400" cy="1470025"/>
          </a:xfrm>
          <a:solidFill>
            <a:schemeClr val="tx1">
              <a:lumMod val="85000"/>
              <a:lumOff val="15000"/>
            </a:schemeClr>
          </a:solidFill>
        </p:spPr>
        <p:txBody>
          <a:bodyPr rtlCol="1">
            <a:normAutofit/>
          </a:bodyPr>
          <a:lstStyle/>
          <a:p>
            <a:pPr eaLnBrk="1" fontAlgn="auto" hangingPunct="1">
              <a:spcAft>
                <a:spcPts val="0"/>
              </a:spcAft>
              <a:defRPr/>
            </a:pPr>
            <a:r>
              <a:rPr lang="fa-IR" sz="4000" dirty="0">
                <a:solidFill>
                  <a:srgbClr val="CC00FF"/>
                </a:solidFill>
              </a:rPr>
              <a:t>فصل 7</a:t>
            </a:r>
            <a:endParaRPr lang="en-US" sz="4000" dirty="0">
              <a:solidFill>
                <a:srgbClr val="CC00FF"/>
              </a:solidFill>
            </a:endParaRPr>
          </a:p>
        </p:txBody>
      </p:sp>
      <p:sp>
        <p:nvSpPr>
          <p:cNvPr id="191491" name="Rectangle 3"/>
          <p:cNvSpPr>
            <a:spLocks noGrp="1" noChangeArrowheads="1"/>
          </p:cNvSpPr>
          <p:nvPr>
            <p:ph type="subTitle" idx="1"/>
          </p:nvPr>
        </p:nvSpPr>
        <p:spPr>
          <a:xfrm>
            <a:off x="2895600" y="2590800"/>
            <a:ext cx="6400800" cy="1752600"/>
          </a:xfrm>
        </p:spPr>
        <p:txBody>
          <a:bodyPr/>
          <a:lstStyle/>
          <a:p>
            <a:r>
              <a:rPr lang="en-US" dirty="0" smtClean="0"/>
              <a:t>06 Sleep-wake disorders</a:t>
            </a:r>
            <a:endParaRPr lang="en-US" dirty="0"/>
          </a:p>
          <a:p>
            <a:r>
              <a:rPr lang="en-US" altLang="en-US" dirty="0">
                <a:solidFill>
                  <a:srgbClr val="FF0000"/>
                </a:solidFill>
                <a:effectLst>
                  <a:outerShdw blurRad="38100" dist="38100" dir="2700000" algn="tl">
                    <a:srgbClr val="000000">
                      <a:alpha val="43137"/>
                    </a:srgbClr>
                  </a:outerShdw>
                </a:effectLst>
              </a:rPr>
              <a:t>7</a:t>
            </a:r>
            <a:r>
              <a:rPr lang="en-US" altLang="en-US" dirty="0" smtClean="0">
                <a:solidFill>
                  <a:srgbClr val="FF0000"/>
                </a:solidFill>
                <a:effectLst>
                  <a:outerShdw blurRad="38100" dist="38100" dir="2700000" algn="tl">
                    <a:srgbClr val="000000">
                      <a:alpha val="43137"/>
                    </a:srgbClr>
                  </a:outerShdw>
                </a:effectLst>
              </a:rPr>
              <a:t>A00 -7B2Z</a:t>
            </a:r>
            <a:endParaRPr lang="fa-IR" altLang="en-US" dirty="0">
              <a:solidFill>
                <a:srgbClr val="FF0000"/>
              </a:solidFill>
              <a:effectLst>
                <a:outerShdw blurRad="38100" dist="38100" dir="2700000" algn="tl">
                  <a:srgbClr val="000000">
                    <a:alpha val="43137"/>
                  </a:srgbClr>
                </a:outerShdw>
              </a:effectLst>
            </a:endParaRPr>
          </a:p>
          <a:p>
            <a:r>
              <a:rPr lang="fa-IR" altLang="en-US" dirty="0" smtClean="0">
                <a:solidFill>
                  <a:srgbClr val="000000"/>
                </a:solidFill>
              </a:rPr>
              <a:t>اختلالات خواب و بيداري</a:t>
            </a:r>
            <a:endParaRPr lang="fa-IR" altLang="en-US" dirty="0">
              <a:solidFill>
                <a:srgbClr val="000000"/>
              </a:solidFill>
            </a:endParaRPr>
          </a:p>
        </p:txBody>
      </p:sp>
      <p:sp>
        <p:nvSpPr>
          <p:cNvPr id="3" name="AutoShape 2" descr="Image result for pathogenic organism"/>
          <p:cNvSpPr>
            <a:spLocks noChangeAspect="1" noChangeArrowheads="1"/>
          </p:cNvSpPr>
          <p:nvPr/>
        </p:nvSpPr>
        <p:spPr bwMode="auto">
          <a:xfrm>
            <a:off x="1524001" y="-2005013"/>
            <a:ext cx="4010025" cy="40100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Times New Roman" panose="02020603050405020304" pitchFamily="18" charset="0"/>
              <a:cs typeface="Arial" panose="020B0604020202020204" pitchFamily="34" charset="0"/>
            </a:endParaRPr>
          </a:p>
        </p:txBody>
      </p:sp>
      <p:sp>
        <p:nvSpPr>
          <p:cNvPr id="5" name="Rectangle 3"/>
          <p:cNvSpPr txBox="1">
            <a:spLocks noChangeArrowheads="1"/>
          </p:cNvSpPr>
          <p:nvPr/>
        </p:nvSpPr>
        <p:spPr bwMode="auto">
          <a:xfrm>
            <a:off x="1676400" y="4191000"/>
            <a:ext cx="2286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400" rtl="1" eaLnBrk="0" fontAlgn="base" hangingPunct="0">
              <a:spcBef>
                <a:spcPct val="20000"/>
              </a:spcBef>
              <a:spcAft>
                <a:spcPct val="0"/>
              </a:spcAft>
              <a:defRPr/>
            </a:pPr>
            <a:r>
              <a:rPr lang="fa-IR" altLang="en-US" dirty="0">
                <a:solidFill>
                  <a:srgbClr val="000000"/>
                </a:solidFill>
                <a:latin typeface="Times New Roman"/>
              </a:rPr>
              <a:t>دكتر عباس شيخ طاهري </a:t>
            </a:r>
          </a:p>
          <a:p>
            <a:pPr algn="ctr" defTabSz="914400" rtl="1" eaLnBrk="0" fontAlgn="base" hangingPunct="0">
              <a:spcBef>
                <a:spcPct val="20000"/>
              </a:spcBef>
              <a:spcAft>
                <a:spcPct val="0"/>
              </a:spcAft>
              <a:defRPr/>
            </a:pPr>
            <a:r>
              <a:rPr lang="fa-IR" altLang="en-US" dirty="0">
                <a:solidFill>
                  <a:srgbClr val="000000"/>
                </a:solidFill>
                <a:latin typeface="Times New Roman"/>
              </a:rPr>
              <a:t>دانشگاه علوم پزشكي ايران</a:t>
            </a:r>
          </a:p>
        </p:txBody>
      </p:sp>
      <p:pic>
        <p:nvPicPr>
          <p:cNvPr id="69633" name="Picture 1" descr="L:\هسته\sheikhtaheri (1).jpg"/>
          <p:cNvPicPr>
            <a:picLocks noChangeAspect="1" noChangeArrowheads="1"/>
          </p:cNvPicPr>
          <p:nvPr/>
        </p:nvPicPr>
        <p:blipFill>
          <a:blip r:embed="rId3" cstate="print"/>
          <a:srcRect/>
          <a:stretch>
            <a:fillRect/>
          </a:stretch>
        </p:blipFill>
        <p:spPr bwMode="auto">
          <a:xfrm>
            <a:off x="2209800" y="2514601"/>
            <a:ext cx="1295400" cy="1621841"/>
          </a:xfrm>
          <a:prstGeom prst="rect">
            <a:avLst/>
          </a:prstGeom>
          <a:noFill/>
        </p:spPr>
      </p:pic>
    </p:spTree>
    <p:extLst>
      <p:ext uri="{BB962C8B-B14F-4D97-AF65-F5344CB8AC3E}">
        <p14:creationId xmlns:p14="http://schemas.microsoft.com/office/powerpoint/2010/main" xmlns="" val="40381915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fa-IR" altLang="en-US" dirty="0">
                <a:solidFill>
                  <a:srgbClr val="3366FF"/>
                </a:solidFill>
              </a:rPr>
              <a:t>فصل </a:t>
            </a:r>
            <a:r>
              <a:rPr lang="en-US" altLang="en-US" dirty="0" smtClean="0">
                <a:solidFill>
                  <a:srgbClr val="3366FF"/>
                </a:solidFill>
              </a:rPr>
              <a:t>07</a:t>
            </a:r>
            <a:endParaRPr lang="en-US" altLang="en-US" dirty="0">
              <a:solidFill>
                <a:srgbClr val="3366FF"/>
              </a:solidFill>
            </a:endParaRPr>
          </a:p>
        </p:txBody>
      </p:sp>
      <p:sp>
        <p:nvSpPr>
          <p:cNvPr id="193539" name="Content Placeholder 2"/>
          <p:cNvSpPr>
            <a:spLocks noGrp="1"/>
          </p:cNvSpPr>
          <p:nvPr>
            <p:ph idx="1"/>
          </p:nvPr>
        </p:nvSpPr>
        <p:spPr/>
        <p:txBody>
          <a:bodyPr/>
          <a:lstStyle/>
          <a:p>
            <a:r>
              <a:rPr lang="ar-SA" dirty="0" smtClean="0"/>
              <a:t>این فصل جدید است و شامل اختلالات خواب و بیداری است که قبلاً در فصل‌های تنفسی، عصبی یا سلامت روان قرار داشتند. </a:t>
            </a:r>
            <a:endParaRPr lang="en-US" altLang="en-US" dirty="0"/>
          </a:p>
        </p:txBody>
      </p:sp>
      <p:sp>
        <p:nvSpPr>
          <p:cNvPr id="19354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234AECB8-689E-4FCE-924D-D1796B07257B}" type="slidenum">
              <a:rPr lang="fa-IR" altLang="en-US" sz="1200">
                <a:solidFill>
                  <a:srgbClr val="898989"/>
                </a:solidFill>
                <a:cs typeface="Arial" panose="020B0604020202020204" pitchFamily="34" charset="0"/>
              </a:rPr>
              <a:pPr algn="l" defTabSz="914400" fontAlgn="base">
                <a:spcBef>
                  <a:spcPct val="0"/>
                </a:spcBef>
                <a:spcAft>
                  <a:spcPct val="0"/>
                </a:spcAft>
                <a:buNone/>
              </a:pPr>
              <a:t>95</a:t>
            </a:fld>
            <a:endParaRPr lang="en-US" altLang="en-US" sz="1200">
              <a:solidFill>
                <a:srgbClr val="898989"/>
              </a:solidFill>
              <a:cs typeface="Arial" panose="020B0604020202020204" pitchFamily="34" charset="0"/>
            </a:endParaRPr>
          </a:p>
        </p:txBody>
      </p:sp>
      <p:sp>
        <p:nvSpPr>
          <p:cNvPr id="2" name="Footer Placeholder 1"/>
          <p:cNvSpPr>
            <a:spLocks noGrp="1"/>
          </p:cNvSpPr>
          <p:nvPr>
            <p:ph type="ftr" sz="quarter" idx="11"/>
          </p:nvPr>
        </p:nvSpPr>
        <p:spPr>
          <a:xfrm>
            <a:off x="7467600" y="6356350"/>
            <a:ext cx="3124200" cy="501651"/>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xmlns="" val="10662473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solidFill>
            <a:schemeClr val="accent6">
              <a:lumMod val="60000"/>
              <a:lumOff val="40000"/>
            </a:schemeClr>
          </a:solidFill>
        </p:spPr>
        <p:txBody>
          <a:bodyPr/>
          <a:lstStyle/>
          <a:p>
            <a:r>
              <a:rPr lang="fa-IR" dirty="0"/>
              <a:t>نگاهی به </a:t>
            </a:r>
            <a:r>
              <a:rPr lang="en-US" dirty="0"/>
              <a:t>Top level blocks</a:t>
            </a: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6096040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a:defRPr/>
            </a:pPr>
            <a:r>
              <a:rPr lang="en-US" dirty="0">
                <a:solidFill>
                  <a:srgbClr val="3366FF"/>
                </a:solidFill>
              </a:rPr>
              <a:t>Insomnia disorders  </a:t>
            </a:r>
            <a:endParaRPr lang="en-US" sz="30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بی خوابی </a:t>
            </a:r>
          </a:p>
          <a:p>
            <a:pPr marL="0" indent="0">
              <a:buNone/>
            </a:pPr>
            <a:endParaRPr lang="fa-IR" altLang="en-US" sz="2400" dirty="0"/>
          </a:p>
          <a:p>
            <a:pPr marL="0" indent="0" algn="l" rtl="0">
              <a:buNone/>
            </a:pPr>
            <a:endParaRPr lang="en-US" altLang="en-US" sz="2400" dirty="0"/>
          </a:p>
        </p:txBody>
      </p:sp>
      <p:sp>
        <p:nvSpPr>
          <p:cNvPr id="4" name="Footer Placeholder 3"/>
          <p:cNvSpPr>
            <a:spLocks noGrp="1"/>
          </p:cNvSpPr>
          <p:nvPr>
            <p:ph type="ftr" sz="quarter" idx="11"/>
          </p:nvPr>
        </p:nvSpPr>
        <p:spPr>
          <a:xfrm>
            <a:off x="7467600" y="6356350"/>
            <a:ext cx="31242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97</a:t>
            </a:fld>
            <a:endParaRPr lang="en-US" altLang="en-US" sz="1200">
              <a:solidFill>
                <a:srgbClr val="898989"/>
              </a:solidFill>
              <a:cs typeface="Arial" panose="020B0604020202020204" pitchFamily="34" charset="0"/>
            </a:endParaRPr>
          </a:p>
        </p:txBody>
      </p:sp>
      <p:graphicFrame>
        <p:nvGraphicFramePr>
          <p:cNvPr id="3" name="Table 2"/>
          <p:cNvGraphicFramePr>
            <a:graphicFrameLocks noGrp="1"/>
          </p:cNvGraphicFramePr>
          <p:nvPr>
            <p:extLst/>
          </p:nvPr>
        </p:nvGraphicFramePr>
        <p:xfrm>
          <a:off x="3276600" y="3121501"/>
          <a:ext cx="6096000" cy="74168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xmlns="" val="3918563372"/>
                    </a:ext>
                  </a:extLst>
                </a:gridCol>
              </a:tblGrid>
              <a:tr h="370840">
                <a:tc>
                  <a:txBody>
                    <a:bodyPr/>
                    <a:lstStyle/>
                    <a:p>
                      <a:pPr algn="l" rtl="0"/>
                      <a:r>
                        <a:rPr lang="en-US" sz="1800" u="none" strike="noStrike" kern="1200" dirty="0" smtClean="0">
                          <a:solidFill>
                            <a:srgbClr val="000000"/>
                          </a:solidFill>
                          <a:effectLst/>
                          <a:latin typeface="+mn-lt"/>
                          <a:ea typeface="+mn-ea"/>
                          <a:cs typeface="+mn-cs"/>
                        </a:rPr>
                        <a:t>7A00</a:t>
                      </a:r>
                      <a:r>
                        <a:rPr lang="en-US" sz="1800" u="none" strike="noStrike" kern="1200" dirty="0">
                          <a:solidFill>
                            <a:srgbClr val="000000"/>
                          </a:solidFill>
                          <a:effectLst/>
                          <a:latin typeface="+mn-lt"/>
                          <a:ea typeface="+mn-ea"/>
                          <a:cs typeface="+mn-cs"/>
                        </a:rPr>
                        <a:t> Chronic insomnia  </a:t>
                      </a:r>
                    </a:p>
                  </a:txBody>
                  <a:tcPr marL="0" marR="0" marT="0" marB="0" anchor="ctr"/>
                </a:tc>
                <a:extLst>
                  <a:ext uri="{0D108BD9-81ED-4DB2-BD59-A6C34878D82A}">
                    <a16:rowId xmlns:a16="http://schemas.microsoft.com/office/drawing/2014/main" xmlns="" val="1987452543"/>
                  </a:ext>
                </a:extLst>
              </a:tr>
              <a:tr h="370840">
                <a:tc>
                  <a:txBody>
                    <a:bodyPr/>
                    <a:lstStyle/>
                    <a:p>
                      <a:pPr algn="l" rtl="0"/>
                      <a:r>
                        <a:rPr lang="en-US" sz="1800" u="none" strike="noStrike" kern="1200" dirty="0" smtClean="0">
                          <a:solidFill>
                            <a:srgbClr val="000000"/>
                          </a:solidFill>
                          <a:effectLst/>
                          <a:latin typeface="+mn-lt"/>
                          <a:ea typeface="+mn-ea"/>
                          <a:cs typeface="+mn-cs"/>
                        </a:rPr>
                        <a:t>7A01</a:t>
                      </a:r>
                      <a:r>
                        <a:rPr lang="en-US" sz="1800" u="none" strike="noStrike" kern="1200" dirty="0">
                          <a:solidFill>
                            <a:srgbClr val="000000"/>
                          </a:solidFill>
                          <a:effectLst/>
                          <a:latin typeface="+mn-lt"/>
                          <a:ea typeface="+mn-ea"/>
                          <a:cs typeface="+mn-cs"/>
                        </a:rPr>
                        <a:t> Short-term insomnia  </a:t>
                      </a:r>
                    </a:p>
                  </a:txBody>
                  <a:tcPr marL="0" marR="0" marT="0" marB="0" anchor="ctr"/>
                </a:tc>
                <a:extLst>
                  <a:ext uri="{0D108BD9-81ED-4DB2-BD59-A6C34878D82A}">
                    <a16:rowId xmlns:a16="http://schemas.microsoft.com/office/drawing/2014/main" xmlns="" val="3124024363"/>
                  </a:ext>
                </a:extLst>
              </a:tr>
            </a:tbl>
          </a:graphicData>
        </a:graphic>
      </p:graphicFrame>
    </p:spTree>
    <p:extLst>
      <p:ext uri="{BB962C8B-B14F-4D97-AF65-F5344CB8AC3E}">
        <p14:creationId xmlns:p14="http://schemas.microsoft.com/office/powerpoint/2010/main" xmlns="" val="21904764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a:defRPr/>
            </a:pPr>
            <a:r>
              <a:rPr lang="en-US" dirty="0" err="1">
                <a:solidFill>
                  <a:srgbClr val="3366FF"/>
                </a:solidFill>
              </a:rPr>
              <a:t>Hypersomnolence</a:t>
            </a:r>
            <a:r>
              <a:rPr lang="en-US" dirty="0">
                <a:solidFill>
                  <a:srgbClr val="3366FF"/>
                </a:solidFill>
              </a:rPr>
              <a:t> disorders  </a:t>
            </a:r>
            <a:endParaRPr lang="en-US" sz="30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خواب آلودگی، ناکرولپسی (عدم توانایی مغز در کنترل سیکل خواب و بیداری)</a:t>
            </a:r>
          </a:p>
          <a:p>
            <a:pPr marL="0" indent="0">
              <a:buNone/>
            </a:pPr>
            <a:endParaRPr lang="fa-IR" altLang="en-US" sz="2400" dirty="0"/>
          </a:p>
          <a:p>
            <a:pPr marL="0" indent="0" algn="l" rtl="0">
              <a:buNone/>
            </a:pPr>
            <a:endParaRPr lang="en-US" altLang="en-US" sz="2400" dirty="0"/>
          </a:p>
        </p:txBody>
      </p:sp>
      <p:sp>
        <p:nvSpPr>
          <p:cNvPr id="4" name="Footer Placeholder 3"/>
          <p:cNvSpPr>
            <a:spLocks noGrp="1"/>
          </p:cNvSpPr>
          <p:nvPr>
            <p:ph type="ftr" sz="quarter" idx="11"/>
          </p:nvPr>
        </p:nvSpPr>
        <p:spPr>
          <a:xfrm>
            <a:off x="7467600" y="6356350"/>
            <a:ext cx="31242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98</a:t>
            </a:fld>
            <a:endParaRPr lang="en-US" altLang="en-US" sz="1200">
              <a:solidFill>
                <a:srgbClr val="898989"/>
              </a:solidFill>
              <a:cs typeface="Arial" panose="020B0604020202020204" pitchFamily="34" charset="0"/>
            </a:endParaRPr>
          </a:p>
        </p:txBody>
      </p:sp>
      <p:graphicFrame>
        <p:nvGraphicFramePr>
          <p:cNvPr id="3" name="Table 2"/>
          <p:cNvGraphicFramePr>
            <a:graphicFrameLocks noGrp="1"/>
          </p:cNvGraphicFramePr>
          <p:nvPr>
            <p:extLst/>
          </p:nvPr>
        </p:nvGraphicFramePr>
        <p:xfrm>
          <a:off x="3276600" y="3121501"/>
          <a:ext cx="6096000" cy="111252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xmlns="" val="3918563372"/>
                    </a:ext>
                  </a:extLst>
                </a:gridCol>
              </a:tblGrid>
              <a:tr h="370840">
                <a:tc>
                  <a:txBody>
                    <a:bodyPr/>
                    <a:lstStyle/>
                    <a:p>
                      <a:pPr algn="l" rtl="0"/>
                      <a:r>
                        <a:rPr lang="en-US" sz="1800" b="0" i="0" u="none" strike="noStrike" kern="1200" dirty="0" smtClean="0">
                          <a:solidFill>
                            <a:schemeClr val="tx1"/>
                          </a:solidFill>
                          <a:effectLst/>
                          <a:latin typeface="+mn-lt"/>
                          <a:ea typeface="+mn-ea"/>
                          <a:cs typeface="+mn-cs"/>
                        </a:rPr>
                        <a:t>7A20 Narcolepsy  </a:t>
                      </a:r>
                      <a:endParaRPr lang="en-US" sz="1800" b="0" i="0"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987452543"/>
                  </a:ext>
                </a:extLst>
              </a:tr>
              <a:tr h="370840">
                <a:tc>
                  <a:txBody>
                    <a:bodyPr/>
                    <a:lstStyle/>
                    <a:p>
                      <a:pPr algn="l" rtl="0"/>
                      <a:r>
                        <a:rPr lang="en-US" sz="1800" b="0" i="0" u="none" strike="noStrike" kern="1200" dirty="0" smtClean="0">
                          <a:solidFill>
                            <a:schemeClr val="tx1"/>
                          </a:solidFill>
                          <a:effectLst/>
                          <a:latin typeface="+mn-lt"/>
                          <a:ea typeface="+mn-ea"/>
                          <a:cs typeface="+mn-cs"/>
                        </a:rPr>
                        <a:t>7A21</a:t>
                      </a:r>
                      <a:r>
                        <a:rPr lang="en-US" sz="1800" b="0" i="0" u="none" strike="noStrike" kern="1200" dirty="0">
                          <a:solidFill>
                            <a:schemeClr val="tx1"/>
                          </a:solidFill>
                          <a:effectLst/>
                          <a:latin typeface="+mn-lt"/>
                          <a:ea typeface="+mn-ea"/>
                          <a:cs typeface="+mn-cs"/>
                        </a:rPr>
                        <a:t> Idiopathic hypersomnia  </a:t>
                      </a:r>
                    </a:p>
                  </a:txBody>
                  <a:tcPr marL="0" marR="0" marT="0" marB="0" anchor="ctr"/>
                </a:tc>
                <a:extLst>
                  <a:ext uri="{0D108BD9-81ED-4DB2-BD59-A6C34878D82A}">
                    <a16:rowId xmlns:a16="http://schemas.microsoft.com/office/drawing/2014/main" xmlns="" val="3124024363"/>
                  </a:ext>
                </a:extLst>
              </a:tr>
              <a:tr h="370840">
                <a:tc>
                  <a:txBody>
                    <a:bodyPr/>
                    <a:lstStyle/>
                    <a:p>
                      <a:pPr algn="l" rtl="0"/>
                      <a:r>
                        <a:rPr lang="en-US" sz="1800" b="0" i="0" u="none" strike="noStrike" kern="1200" dirty="0" smtClean="0">
                          <a:solidFill>
                            <a:schemeClr val="tx1"/>
                          </a:solidFill>
                          <a:effectLst/>
                          <a:latin typeface="+mn-lt"/>
                          <a:ea typeface="+mn-ea"/>
                          <a:cs typeface="+mn-cs"/>
                        </a:rPr>
                        <a:t>7A24 Hypersomnia due to a medication or substance</a:t>
                      </a:r>
                      <a:endParaRPr lang="en-US" sz="1800" b="0" i="0"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216147784"/>
                  </a:ext>
                </a:extLst>
              </a:tr>
            </a:tbl>
          </a:graphicData>
        </a:graphic>
      </p:graphicFrame>
    </p:spTree>
    <p:extLst>
      <p:ext uri="{BB962C8B-B14F-4D97-AF65-F5344CB8AC3E}">
        <p14:creationId xmlns:p14="http://schemas.microsoft.com/office/powerpoint/2010/main" xmlns="" val="373372847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a:solidFill>
            <a:schemeClr val="accent2">
              <a:lumMod val="20000"/>
              <a:lumOff val="80000"/>
            </a:schemeClr>
          </a:solidFill>
        </p:spPr>
        <p:txBody>
          <a:bodyPr/>
          <a:lstStyle/>
          <a:p>
            <a:pPr>
              <a:defRPr/>
            </a:pPr>
            <a:r>
              <a:rPr lang="en-US" dirty="0">
                <a:solidFill>
                  <a:srgbClr val="3366FF"/>
                </a:solidFill>
              </a:rPr>
              <a:t>Sleep-related breathing disorders  </a:t>
            </a:r>
            <a:endParaRPr lang="en-US" sz="3000" dirty="0">
              <a:solidFill>
                <a:srgbClr val="3366FF"/>
              </a:solidFill>
            </a:endParaRPr>
          </a:p>
        </p:txBody>
      </p:sp>
      <p:sp>
        <p:nvSpPr>
          <p:cNvPr id="209923" name="Content Placeholder 2"/>
          <p:cNvSpPr>
            <a:spLocks noGrp="1"/>
          </p:cNvSpPr>
          <p:nvPr>
            <p:ph idx="1"/>
          </p:nvPr>
        </p:nvSpPr>
        <p:spPr/>
        <p:txBody>
          <a:bodyPr/>
          <a:lstStyle/>
          <a:p>
            <a:r>
              <a:rPr lang="fa-IR" altLang="en-US" sz="2400" dirty="0"/>
              <a:t>اختلالات تنفس در خواب، </a:t>
            </a:r>
          </a:p>
          <a:p>
            <a:pPr marL="0" indent="0">
              <a:buNone/>
            </a:pPr>
            <a:endParaRPr lang="fa-IR" altLang="en-US" sz="2400" dirty="0"/>
          </a:p>
          <a:p>
            <a:pPr marL="0" indent="0" algn="l" rtl="0">
              <a:buNone/>
            </a:pPr>
            <a:endParaRPr lang="en-US" altLang="en-US" sz="2400" dirty="0"/>
          </a:p>
        </p:txBody>
      </p:sp>
      <p:sp>
        <p:nvSpPr>
          <p:cNvPr id="4" name="Footer Placeholder 3"/>
          <p:cNvSpPr>
            <a:spLocks noGrp="1"/>
          </p:cNvSpPr>
          <p:nvPr>
            <p:ph type="ftr" sz="quarter" idx="11"/>
          </p:nvPr>
        </p:nvSpPr>
        <p:spPr>
          <a:xfrm>
            <a:off x="7467600" y="6356350"/>
            <a:ext cx="3124200" cy="365125"/>
          </a:xfrm>
        </p:spPr>
        <p:txBody>
          <a:bodyPr/>
          <a:lstStyle/>
          <a:p>
            <a:pPr defTabSz="914400" fontAlgn="base">
              <a:spcBef>
                <a:spcPct val="0"/>
              </a:spcBef>
              <a:spcAft>
                <a:spcPct val="0"/>
              </a:spcAft>
              <a:defRPr/>
            </a:pPr>
            <a:r>
              <a:rPr lang="fa-IR" dirty="0">
                <a:solidFill>
                  <a:prstClr val="black">
                    <a:tint val="75000"/>
                  </a:prstClr>
                </a:solidFill>
                <a:latin typeface="Times New Roman" panose="02020603050405020304" pitchFamily="18" charset="0"/>
              </a:rPr>
              <a:t>پروژه آموزش سراسری</a:t>
            </a:r>
            <a:r>
              <a:rPr lang="en-US" dirty="0">
                <a:solidFill>
                  <a:prstClr val="black">
                    <a:tint val="75000"/>
                  </a:prstClr>
                </a:solidFill>
                <a:latin typeface="Times New Roman" panose="02020603050405020304" pitchFamily="18" charset="0"/>
              </a:rPr>
              <a:t>ICD-11: </a:t>
            </a:r>
            <a:r>
              <a:rPr lang="fa-IR" dirty="0">
                <a:solidFill>
                  <a:prstClr val="black">
                    <a:tint val="75000"/>
                  </a:prstClr>
                </a:solidFill>
                <a:latin typeface="Times New Roman" panose="02020603050405020304" pitchFamily="18" charset="0"/>
              </a:rPr>
              <a:t>دكتر عباس شيخ طاهري </a:t>
            </a:r>
            <a:endParaRPr lang="en-US" dirty="0">
              <a:solidFill>
                <a:prstClr val="black">
                  <a:tint val="75000"/>
                </a:prstClr>
              </a:solidFill>
              <a:latin typeface="Times New Roman" panose="02020603050405020304" pitchFamily="18" charset="0"/>
            </a:endParaRPr>
          </a:p>
        </p:txBody>
      </p:sp>
      <p:sp>
        <p:nvSpPr>
          <p:cNvPr id="209925"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Times New Roman" panose="02020603050405020304" pitchFamily="18" charset="0"/>
                <a:cs typeface="B Mitra" panose="00000400000000000000" pitchFamily="2" charset="-78"/>
              </a:defRPr>
            </a:lvl1pPr>
            <a:lvl2pPr marL="742950" indent="-285750" algn="r" rtl="1">
              <a:spcBef>
                <a:spcPct val="20000"/>
              </a:spcBef>
              <a:buFont typeface="Arial" panose="020B0604020202020204" pitchFamily="34" charset="0"/>
              <a:buChar char="–"/>
              <a:defRPr sz="2800">
                <a:solidFill>
                  <a:schemeClr val="tx1"/>
                </a:solidFill>
                <a:latin typeface="Times New Roman" panose="02020603050405020304" pitchFamily="18" charset="0"/>
                <a:cs typeface="B Mitra" panose="00000400000000000000" pitchFamily="2" charset="-78"/>
              </a:defRPr>
            </a:lvl2pPr>
            <a:lvl3pPr marL="1143000" indent="-228600" algn="r" rtl="1">
              <a:spcBef>
                <a:spcPct val="20000"/>
              </a:spcBef>
              <a:buFont typeface="Arial" panose="020B0604020202020204" pitchFamily="34" charset="0"/>
              <a:buChar char="•"/>
              <a:defRPr sz="2400">
                <a:solidFill>
                  <a:schemeClr val="tx1"/>
                </a:solidFill>
                <a:latin typeface="Times New Roman" panose="02020603050405020304" pitchFamily="18" charset="0"/>
                <a:cs typeface="B Mitra" panose="00000400000000000000" pitchFamily="2" charset="-78"/>
              </a:defRPr>
            </a:lvl3pPr>
            <a:lvl4pPr marL="16002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4pPr>
            <a:lvl5pPr marL="2057400" indent="-228600" algn="r" rtl="1">
              <a:spcBef>
                <a:spcPct val="20000"/>
              </a:spcBef>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B Mitra" panose="00000400000000000000" pitchFamily="2" charset="-78"/>
              </a:defRPr>
            </a:lvl9pPr>
          </a:lstStyle>
          <a:p>
            <a:pPr algn="l" defTabSz="914400" fontAlgn="base">
              <a:spcBef>
                <a:spcPct val="0"/>
              </a:spcBef>
              <a:spcAft>
                <a:spcPct val="0"/>
              </a:spcAft>
              <a:buNone/>
            </a:pPr>
            <a:fld id="{CD0CA653-84E8-4FD5-A0BA-434C47B8E563}" type="slidenum">
              <a:rPr lang="fa-IR" altLang="en-US" sz="1200">
                <a:solidFill>
                  <a:srgbClr val="898989"/>
                </a:solidFill>
                <a:cs typeface="Arial" panose="020B0604020202020204" pitchFamily="34" charset="0"/>
              </a:rPr>
              <a:pPr algn="l" defTabSz="914400" fontAlgn="base">
                <a:spcBef>
                  <a:spcPct val="0"/>
                </a:spcBef>
                <a:spcAft>
                  <a:spcPct val="0"/>
                </a:spcAft>
                <a:buNone/>
              </a:pPr>
              <a:t>99</a:t>
            </a:fld>
            <a:endParaRPr lang="en-US" altLang="en-US" sz="1200">
              <a:solidFill>
                <a:srgbClr val="898989"/>
              </a:solidFill>
              <a:cs typeface="Arial" panose="020B0604020202020204" pitchFamily="34" charset="0"/>
            </a:endParaRPr>
          </a:p>
        </p:txBody>
      </p:sp>
      <p:graphicFrame>
        <p:nvGraphicFramePr>
          <p:cNvPr id="3" name="Table 2"/>
          <p:cNvGraphicFramePr>
            <a:graphicFrameLocks noGrp="1"/>
          </p:cNvGraphicFramePr>
          <p:nvPr>
            <p:extLst/>
          </p:nvPr>
        </p:nvGraphicFramePr>
        <p:xfrm>
          <a:off x="3276600" y="3121501"/>
          <a:ext cx="6096000" cy="74168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xmlns="" val="3918563372"/>
                    </a:ext>
                  </a:extLst>
                </a:gridCol>
              </a:tblGrid>
              <a:tr h="370840">
                <a:tc>
                  <a:txBody>
                    <a:bodyPr/>
                    <a:lstStyle/>
                    <a:p>
                      <a:pPr algn="l" rtl="0"/>
                      <a:r>
                        <a:rPr lang="en-US" sz="1800" b="0" i="0" u="none" strike="noStrike" kern="1200" dirty="0" smtClean="0">
                          <a:solidFill>
                            <a:schemeClr val="tx1"/>
                          </a:solidFill>
                          <a:effectLst/>
                          <a:latin typeface="+mn-lt"/>
                          <a:ea typeface="+mn-ea"/>
                          <a:cs typeface="+mn-cs"/>
                        </a:rPr>
                        <a:t>7A40 Central sleep </a:t>
                      </a:r>
                      <a:r>
                        <a:rPr lang="en-US" sz="1800" b="0" i="0" u="none" strike="noStrike" kern="1200" dirty="0" err="1" smtClean="0">
                          <a:solidFill>
                            <a:schemeClr val="tx1"/>
                          </a:solidFill>
                          <a:effectLst/>
                          <a:latin typeface="+mn-lt"/>
                          <a:ea typeface="+mn-ea"/>
                          <a:cs typeface="+mn-cs"/>
                        </a:rPr>
                        <a:t>apnoeas</a:t>
                      </a:r>
                      <a:r>
                        <a:rPr lang="en-US" sz="1800" b="0" i="0" u="none" strike="noStrike" kern="1200" dirty="0" smtClean="0">
                          <a:solidFill>
                            <a:schemeClr val="tx1"/>
                          </a:solidFill>
                          <a:effectLst/>
                          <a:latin typeface="+mn-lt"/>
                          <a:ea typeface="+mn-ea"/>
                          <a:cs typeface="+mn-cs"/>
                        </a:rPr>
                        <a:t>  </a:t>
                      </a:r>
                      <a:endParaRPr lang="en-US" sz="1800" b="0" i="0"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xmlns="" val="1987452543"/>
                  </a:ext>
                </a:extLst>
              </a:tr>
              <a:tr h="370840">
                <a:tc>
                  <a:txBody>
                    <a:bodyPr/>
                    <a:lstStyle/>
                    <a:p>
                      <a:pPr algn="l" rtl="0"/>
                      <a:r>
                        <a:rPr lang="en-US" sz="1800" b="0" i="0" u="none" strike="noStrike" kern="1200" dirty="0" smtClean="0">
                          <a:solidFill>
                            <a:schemeClr val="tx1"/>
                          </a:solidFill>
                          <a:effectLst/>
                          <a:latin typeface="+mn-lt"/>
                          <a:ea typeface="+mn-ea"/>
                          <a:cs typeface="+mn-cs"/>
                        </a:rPr>
                        <a:t>7A41</a:t>
                      </a:r>
                      <a:r>
                        <a:rPr lang="en-US" sz="1800" b="0" i="0" u="none" strike="noStrike" kern="1200" dirty="0">
                          <a:solidFill>
                            <a:schemeClr val="tx1"/>
                          </a:solidFill>
                          <a:effectLst/>
                          <a:latin typeface="+mn-lt"/>
                          <a:ea typeface="+mn-ea"/>
                          <a:cs typeface="+mn-cs"/>
                        </a:rPr>
                        <a:t> Obstructive sleep </a:t>
                      </a:r>
                      <a:r>
                        <a:rPr lang="en-US" sz="1800" b="0" i="0" u="none" strike="noStrike" kern="1200" dirty="0" err="1">
                          <a:solidFill>
                            <a:schemeClr val="tx1"/>
                          </a:solidFill>
                          <a:effectLst/>
                          <a:latin typeface="+mn-lt"/>
                          <a:ea typeface="+mn-ea"/>
                          <a:cs typeface="+mn-cs"/>
                        </a:rPr>
                        <a:t>apnoea</a:t>
                      </a:r>
                      <a:r>
                        <a:rPr lang="en-US" sz="1800" b="0" i="0" u="none" strike="noStrike" kern="1200" dirty="0">
                          <a:solidFill>
                            <a:schemeClr val="tx1"/>
                          </a:solidFill>
                          <a:effectLst/>
                          <a:latin typeface="+mn-lt"/>
                          <a:ea typeface="+mn-ea"/>
                          <a:cs typeface="+mn-cs"/>
                        </a:rPr>
                        <a:t>  </a:t>
                      </a:r>
                    </a:p>
                  </a:txBody>
                  <a:tcPr marL="0" marR="0" marT="0" marB="0" anchor="ctr"/>
                </a:tc>
                <a:extLst>
                  <a:ext uri="{0D108BD9-81ED-4DB2-BD59-A6C34878D82A}">
                    <a16:rowId xmlns:a16="http://schemas.microsoft.com/office/drawing/2014/main" xmlns="" val="3124024363"/>
                  </a:ext>
                </a:extLst>
              </a:tr>
            </a:tbl>
          </a:graphicData>
        </a:graphic>
      </p:graphicFrame>
    </p:spTree>
    <p:extLst>
      <p:ext uri="{BB962C8B-B14F-4D97-AF65-F5344CB8AC3E}">
        <p14:creationId xmlns:p14="http://schemas.microsoft.com/office/powerpoint/2010/main" xmlns="" val="1843654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7.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802</TotalTime>
  <Words>17851</Words>
  <Application>Microsoft Office PowerPoint</Application>
  <PresentationFormat>Custom</PresentationFormat>
  <Paragraphs>2377</Paragraphs>
  <Slides>289</Slides>
  <Notes>41</Notes>
  <HiddenSlides>0</HiddenSlides>
  <MMClips>0</MMClips>
  <ScaleCrop>false</ScaleCrop>
  <HeadingPairs>
    <vt:vector size="4" baseType="variant">
      <vt:variant>
        <vt:lpstr>Theme</vt:lpstr>
      </vt:variant>
      <vt:variant>
        <vt:i4>27</vt:i4>
      </vt:variant>
      <vt:variant>
        <vt:lpstr>Slide Titles</vt:lpstr>
      </vt:variant>
      <vt:variant>
        <vt:i4>289</vt:i4>
      </vt:variant>
    </vt:vector>
  </HeadingPairs>
  <TitlesOfParts>
    <vt:vector size="316" baseType="lpstr">
      <vt:lpstr>Wisp</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Retrospect</vt:lpstr>
      <vt:lpstr>24_Office Theme</vt:lpstr>
      <vt:lpstr>کدگذاری فصول 1-26</vt:lpstr>
      <vt:lpstr>فصل 01</vt:lpstr>
      <vt:lpstr>فصل 01</vt:lpstr>
      <vt:lpstr>برخی از تفاوت های فصل اول ICD11و ICD10</vt:lpstr>
      <vt:lpstr>Gastroenteritis or colitis of infectious origin (1A00‑1A40.Z)</vt:lpstr>
      <vt:lpstr>Predominantly sexually transmitted infections (1A60‑1A9Z)</vt:lpstr>
      <vt:lpstr>نکته: خیلی از بیماری های عفونی که  از راه جنسی  نیز می توانندمنتقل شوند در این بلوک قرار نمی گیرند</vt:lpstr>
      <vt:lpstr>Mycobacterial diseases (1B10‑1B2Z)</vt:lpstr>
      <vt:lpstr>نکته</vt:lpstr>
      <vt:lpstr> Pyogenic bacterial infections of the skin or subcutaneous tissues (1B70‑1B7Y)</vt:lpstr>
      <vt:lpstr>نکته</vt:lpstr>
      <vt:lpstr>Certain zoonotic bacterial diseases (1B90‑1B9Z)</vt:lpstr>
      <vt:lpstr>Other bacterial diseases (1C10‑1C4Z)</vt:lpstr>
      <vt:lpstr> ادامهOther bacterial diseases (1C10‑1C4Z)</vt:lpstr>
      <vt:lpstr>Viral infections of the central nervous system (1C80‑1C8Z)</vt:lpstr>
      <vt:lpstr>Non-viral and unspecified infections of the central nervous system (1D00‑1D0Z)</vt:lpstr>
      <vt:lpstr>Certain arthropod-borne viral fevers (1D40‑1D4Z)</vt:lpstr>
      <vt:lpstr>Certain zoonotic viral diseases (1D60‑1D6Z)</vt:lpstr>
      <vt:lpstr> Certain other viral diseases </vt:lpstr>
      <vt:lpstr> Influenza (1E30‑1E32) </vt:lpstr>
      <vt:lpstr>Viral hepatitis (1E50‑1E5Z)</vt:lpstr>
      <vt:lpstr>Viral infections characterised by skin or mucous membrane lesions (1E70‑1F0Z)</vt:lpstr>
      <vt:lpstr> Mycoses (1F20‑1F2Z) </vt:lpstr>
      <vt:lpstr>Parasitic diseases (1F40‑1G2Z)</vt:lpstr>
      <vt:lpstr>Sepsis (1G40‑1G41) </vt:lpstr>
      <vt:lpstr>نکته در مورد کدگذاری Sepsis و Septicemia</vt:lpstr>
      <vt:lpstr>Sequelae of infectious diseases (1G80‑1G8Y)</vt:lpstr>
      <vt:lpstr>مثال</vt:lpstr>
      <vt:lpstr>مثال</vt:lpstr>
      <vt:lpstr>فصل 2</vt:lpstr>
      <vt:lpstr>فصل 02</vt:lpstr>
      <vt:lpstr>Slide 32</vt:lpstr>
      <vt:lpstr>Slide 33</vt:lpstr>
      <vt:lpstr>Slide 34</vt:lpstr>
      <vt:lpstr>Slide 35</vt:lpstr>
      <vt:lpstr>Slide 36</vt:lpstr>
      <vt:lpstr>مثال</vt:lpstr>
      <vt:lpstr>Slide 38</vt:lpstr>
      <vt:lpstr>Slide 39</vt:lpstr>
      <vt:lpstr>Slide 40</vt:lpstr>
      <vt:lpstr>Slide 41</vt:lpstr>
      <vt:lpstr>Slide 42</vt:lpstr>
      <vt:lpstr>نئوپلاسم در دوران حاملگی</vt:lpstr>
      <vt:lpstr>فصل 3</vt:lpstr>
      <vt:lpstr>تغییرات فصل 3 در ICD11</vt:lpstr>
      <vt:lpstr>تغییرات فصل 3 در ICD11</vt:lpstr>
      <vt:lpstr>تغییرات فصل 3 در ICD11</vt:lpstr>
      <vt:lpstr>بلوک های فصل 3 در ICD-11</vt:lpstr>
      <vt:lpstr>معیارهای تشکیل رده در  بلوک های فصل 3 (ICD-11)</vt:lpstr>
      <vt:lpstr>مثال 7</vt:lpstr>
      <vt:lpstr>Slide 51</vt:lpstr>
      <vt:lpstr>فصل 4 </vt:lpstr>
      <vt:lpstr>معرفی</vt:lpstr>
      <vt:lpstr>Slide 54</vt:lpstr>
      <vt:lpstr>موارد استثناء این فصل</vt:lpstr>
      <vt:lpstr>ویژگی های کلی </vt:lpstr>
      <vt:lpstr>  4A40 Lupus erythematosus </vt:lpstr>
      <vt:lpstr>4A40.1 Drug-induced lupus erythematosus</vt:lpstr>
      <vt:lpstr>4A80 Allergic or hypersensitivity disorders involving the respiratory tract</vt:lpstr>
      <vt:lpstr>Immune system disorders involving white cell lineages</vt:lpstr>
      <vt:lpstr>Certain disorders involving the immune system</vt:lpstr>
      <vt:lpstr>فصل 5</vt:lpstr>
      <vt:lpstr>تغییرات فصل 5 در ICD11</vt:lpstr>
      <vt:lpstr>تغییرات فصل 5 در ICD11</vt:lpstr>
      <vt:lpstr>تغییرات فصل 5 در ICD11</vt:lpstr>
      <vt:lpstr>تغییرات فصل 5 در ICD11</vt:lpstr>
      <vt:lpstr>تغییرات فصل 5 در ICD11</vt:lpstr>
      <vt:lpstr>بلوک های فصل 5 در ICD-11</vt:lpstr>
      <vt:lpstr>معیارهای تشکیل رده در  بلوک های فصل 5 (ICD-11)</vt:lpstr>
      <vt:lpstr>یادداشت های فصل 5 (ICD-11)</vt:lpstr>
      <vt:lpstr>مثال 1</vt:lpstr>
      <vt:lpstr>Slide 72</vt:lpstr>
      <vt:lpstr>مثال 3</vt:lpstr>
      <vt:lpstr>Slide 74</vt:lpstr>
      <vt:lpstr>فصل 6</vt:lpstr>
      <vt:lpstr>فصل 06</vt:lpstr>
      <vt:lpstr>تفاوت فصل ششم ICD11و ICD10</vt:lpstr>
      <vt:lpstr>نکته</vt:lpstr>
      <vt:lpstr>Neurodevelopmental disorders  (6A00-6A0Z)</vt:lpstr>
      <vt:lpstr>Schizophrenia or other primary psychotic disorders (6A20-6A2Z) </vt:lpstr>
      <vt:lpstr>Mood disorders (6A60-6A8Z) </vt:lpstr>
      <vt:lpstr>Anxiety or fear-related disorders (6B00-6B0Z)    </vt:lpstr>
      <vt:lpstr>Obsessive-compulsive or related disorders(6B20-6B2Z)  </vt:lpstr>
      <vt:lpstr>Disorders specifically associated with stress (6B40-6B4Z)  </vt:lpstr>
      <vt:lpstr> Feeding or eating disorders (6B80-6B8Z)  </vt:lpstr>
      <vt:lpstr>Disorders due to substance use or addictive behaviours (6C40-6C5Z) </vt:lpstr>
      <vt:lpstr>Personality disorders and related traits (6D10-6D11) </vt:lpstr>
      <vt:lpstr>Neurocognitive disorders (6D70-6E0Z) </vt:lpstr>
      <vt:lpstr>Mental or behavioural disorders associated with pregnancy, childbirth or the puerperium  (6E20-6E2Z)</vt:lpstr>
      <vt:lpstr>Secondary mental or behavioural syndromes associated with disorders or diseases classified elsewhere  (6E60-6E6Z)</vt:lpstr>
      <vt:lpstr>Slide 91</vt:lpstr>
      <vt:lpstr>Slide 92</vt:lpstr>
      <vt:lpstr>Slide 93</vt:lpstr>
      <vt:lpstr>فصل 7</vt:lpstr>
      <vt:lpstr>فصل 07</vt:lpstr>
      <vt:lpstr>نگاهی به Top level blocks</vt:lpstr>
      <vt:lpstr>Insomnia disorders  </vt:lpstr>
      <vt:lpstr>Hypersomnolence disorders  </vt:lpstr>
      <vt:lpstr>Sleep-related breathing disorders  </vt:lpstr>
      <vt:lpstr>Circadian rhythm sleep-wake disorders  </vt:lpstr>
      <vt:lpstr>Sleep-related movement disorders  </vt:lpstr>
      <vt:lpstr>Parasomnia disorders  </vt:lpstr>
      <vt:lpstr>Slide 103</vt:lpstr>
      <vt:lpstr>Slide 104</vt:lpstr>
      <vt:lpstr>Slide 105</vt:lpstr>
      <vt:lpstr>فصل 8 </vt:lpstr>
      <vt:lpstr>مهمترین تفاوت ها با ICD-10 </vt:lpstr>
      <vt:lpstr>موارد استثناء این فصل</vt:lpstr>
      <vt:lpstr>مواردی که خارج از این فصل طبقه بندی شدند</vt:lpstr>
      <vt:lpstr>Slide 110</vt:lpstr>
      <vt:lpstr>اختلالات حرکتی Movement disorders         </vt:lpstr>
      <vt:lpstr>8A00 Parkinsonism</vt:lpstr>
      <vt:lpstr>8A00.0 Parkinson disease</vt:lpstr>
      <vt:lpstr>اختلالات کره شکل      8A01 Choreiform disorders</vt:lpstr>
      <vt:lpstr>همی بالیسموس 8A01.2 Hemichorea or hemiballismus</vt:lpstr>
      <vt:lpstr>اختلالات دیستونیک 8A02 Dystonic disorders</vt:lpstr>
      <vt:lpstr>اختلالات آتاکسی 8A03 Ataxic disorders</vt:lpstr>
      <vt:lpstr>اختلالات همراه با ترمور(لرزش) 8A04 Disorders associated with tremor</vt:lpstr>
      <vt:lpstr>اختلالات تیک 8A05 Tic disorders</vt:lpstr>
      <vt:lpstr>تیک های ثانویه</vt:lpstr>
      <vt:lpstr>اختلالات مایوکلونیک 8A06 Myoclonic disorders</vt:lpstr>
      <vt:lpstr>اختلالات دارای آسیب های شناختی  </vt:lpstr>
      <vt:lpstr>بیماری آلزایمر     8A20 Alzheimer disease</vt:lpstr>
      <vt:lpstr>8A22  Lewy body disease لوی بادی </vt:lpstr>
      <vt:lpstr>8A23 Frontotemporal lobar degeneration</vt:lpstr>
      <vt:lpstr>6D83 Frontotemporal dementia</vt:lpstr>
      <vt:lpstr>MS</vt:lpstr>
      <vt:lpstr>Epilepsy or seizures</vt:lpstr>
      <vt:lpstr>انواع تشنج               8A68 Types of seizures </vt:lpstr>
      <vt:lpstr>اختلالات سردرد           Headache disorders  </vt:lpstr>
      <vt:lpstr>میگرن 8A80 Migraine </vt:lpstr>
      <vt:lpstr>Cerebrovascular diseases بیماری های عروقی مغز</vt:lpstr>
      <vt:lpstr>خونریزی های مغزی </vt:lpstr>
      <vt:lpstr>سکته مغزی و حمله ایسکمیک گذرا</vt:lpstr>
      <vt:lpstr>نکته: تعیین عروقی که دچار آترواسکلروزیس شدند در سکته مغزی </vt:lpstr>
      <vt:lpstr>8B21 Cerebrovascular disease with no acute cerebral symptom</vt:lpstr>
      <vt:lpstr>8B22 Certain specified cerebrovascular diseases</vt:lpstr>
      <vt:lpstr>Spinal cord disorders excluding trauma</vt:lpstr>
      <vt:lpstr>Disorders of nerve root, plexus or peripheral nerves اختلالات ریشه عصب ، شبکه عصبی یا اعصاب محیطی </vt:lpstr>
      <vt:lpstr>فلج مغزی                   Cerebral palsy</vt:lpstr>
      <vt:lpstr>Disorders of cerebrospinal fluid pressure or flow</vt:lpstr>
      <vt:lpstr>هیدروسفالی غیرمادرزادیو غیرنوزادی </vt:lpstr>
      <vt:lpstr>اختلالات هوشیاری     Disorders of consciousness</vt:lpstr>
      <vt:lpstr>Postprocedural disorders of the nervous system اختلالات بعد از مداخله پزشکی در سیستم عصبی  یا عارضه های سیستم عصبی ناشی از مداخلات پزشکی </vt:lpstr>
      <vt:lpstr>فصل 9</vt:lpstr>
      <vt:lpstr>تغییرات فصل 9 در ICD11</vt:lpstr>
      <vt:lpstr>بلوک های فصل 9 در ICD-11</vt:lpstr>
      <vt:lpstr>مثال 2</vt:lpstr>
      <vt:lpstr>مثال 3</vt:lpstr>
      <vt:lpstr>فصل ۱۰</vt:lpstr>
      <vt:lpstr>تغییرات فصل ۱۰ در ICD11</vt:lpstr>
      <vt:lpstr>بلوک های فصل ۱۰ در ICD-11</vt:lpstr>
      <vt:lpstr>یادداشت های فصل ۱۰ (ICD-11)</vt:lpstr>
      <vt:lpstr>مثال 1</vt:lpstr>
      <vt:lpstr>فصل 12 </vt:lpstr>
      <vt:lpstr>Slide 156</vt:lpstr>
      <vt:lpstr>تغییرات مهم </vt:lpstr>
      <vt:lpstr>گروه های بیماری و اختلالات سیستم تنفسی در این بلوک ها دسته بندی شدند:</vt:lpstr>
      <vt:lpstr>اختلالات سیستم تنفسی فوقانی   Upper respiratory tract disorders         </vt:lpstr>
      <vt:lpstr>Certain lower respiratory tract diseases بیماریهای سیستم تنفسی تحتانی</vt:lpstr>
      <vt:lpstr>Lung infections عفونت های ریوی </vt:lpstr>
      <vt:lpstr>Lung diseases due to external agents </vt:lpstr>
      <vt:lpstr>بیماریها تنفسی که بافت بینابینی ریه را درگیر می کنند       Respiratory diseases principally affecting the lung interstitium</vt:lpstr>
      <vt:lpstr>اختلالات پرده جنب، دیافراگم و مدیاستین  Pleural, diaphragm or mediastinal disorders </vt:lpstr>
      <vt:lpstr>بیماری های خاص سیستم تنفسی  CB40 Certain diseases of the respiratory system</vt:lpstr>
      <vt:lpstr>نارسایی تنفسی  CB41 Respiratory failure</vt:lpstr>
      <vt:lpstr>اختلالات سیستم تنفسی بعد از اقدامات پزشکی   Postprocedural disorders of the respiratory system</vt:lpstr>
      <vt:lpstr>CA00 Acute nasopharyngitis نکات</vt:lpstr>
      <vt:lpstr>نکات سینوزیت های حاد</vt:lpstr>
      <vt:lpstr>نکات فارنژیت حاد  CA02 Acute pharyngitis</vt:lpstr>
      <vt:lpstr>CA0J Nasal polyp پولیپ بینی</vt:lpstr>
      <vt:lpstr>آمفیزم  CA21 Emphysema</vt:lpstr>
      <vt:lpstr>CA22 Chronic obstructive pulmonary disease بیماری انسدادی مزمن ریوی  (COPD)</vt:lpstr>
      <vt:lpstr>CA25 Cystic fibrosis فیبروز کیستیک</vt:lpstr>
      <vt:lpstr>بیمار با علایم سیاه سرفه مراجعه کرده و در مطالعات تصویربرداری تشخیص فیبروز کیستیک کلاسیک داده شده</vt:lpstr>
      <vt:lpstr>CA40 Pneumonia </vt:lpstr>
      <vt:lpstr>CA44 Pyothorax</vt:lpstr>
      <vt:lpstr>CB01 Pulmonary oedema</vt:lpstr>
      <vt:lpstr>CB41 Respiratory failure</vt:lpstr>
      <vt:lpstr>مثال </vt:lpstr>
      <vt:lpstr>Slide 181</vt:lpstr>
      <vt:lpstr>ابسه لوب فوقانی ریه راست به همراه پنومونی   </vt:lpstr>
      <vt:lpstr>Slide 183</vt:lpstr>
      <vt:lpstr>Slide 184</vt:lpstr>
      <vt:lpstr>فصل 13 </vt:lpstr>
      <vt:lpstr>Slide 186</vt:lpstr>
      <vt:lpstr>مهمترین نکات</vt:lpstr>
      <vt:lpstr>ویژگی های کلی </vt:lpstr>
      <vt:lpstr>  Diseases of esophagus</vt:lpstr>
      <vt:lpstr>Diseases of stomach بیماریهای فقط معده</vt:lpstr>
      <vt:lpstr>Diseases of duodenum بیماریهای فقط دوازدهه</vt:lpstr>
      <vt:lpstr>Ulcer of stomach or duodenum زخم معده یا اثنی اعشر</vt:lpstr>
      <vt:lpstr>بیماریهای روده کوچک        Diseases of small intestine</vt:lpstr>
      <vt:lpstr>بیماری کرون روده کوچک  </vt:lpstr>
      <vt:lpstr>بیماری های آپاندیس   Diseases of appendix </vt:lpstr>
      <vt:lpstr>بیماری های روده بزرگ  Diseases of large intestine</vt:lpstr>
      <vt:lpstr>  DB30 Obstruction of the large intestine</vt:lpstr>
      <vt:lpstr>انسداد روده در ناحیه سکوم </vt:lpstr>
      <vt:lpstr>نارسایی حاد کبدی   DB91 Acute or subacute hepatic failure</vt:lpstr>
      <vt:lpstr>DB92 Non-alcoholic fatty liver disease</vt:lpstr>
      <vt:lpstr>DB93.1 Hepatic cirrhosis نکات</vt:lpstr>
      <vt:lpstr>فصل 14</vt:lpstr>
      <vt:lpstr>تغییرات فصل ۱4 در ICD11</vt:lpstr>
      <vt:lpstr>بلوک های فصل ۱4 در ICD-11</vt:lpstr>
      <vt:lpstr>مثال 7</vt:lpstr>
      <vt:lpstr>Slide 206</vt:lpstr>
      <vt:lpstr>فصل 15</vt:lpstr>
      <vt:lpstr>تغییرات فصل ۱5 در ICD11</vt:lpstr>
      <vt:lpstr>یادداشت های فصل 15 (ICD-11)</vt:lpstr>
      <vt:lpstr>مثال 1</vt:lpstr>
      <vt:lpstr>مثال 2</vt:lpstr>
      <vt:lpstr>فصل 16 </vt:lpstr>
      <vt:lpstr>معرفی</vt:lpstr>
      <vt:lpstr>Slide 214</vt:lpstr>
      <vt:lpstr>ویژگی های کلی </vt:lpstr>
      <vt:lpstr>  Diseases of the female genital system</vt:lpstr>
      <vt:lpstr>Diseases of the male genital system</vt:lpstr>
      <vt:lpstr>Disorders of breast</vt:lpstr>
      <vt:lpstr>Diseases of the urinary system</vt:lpstr>
      <vt:lpstr>Glomerular diseases</vt:lpstr>
      <vt:lpstr>GB40 Nephritic syndrome</vt:lpstr>
      <vt:lpstr>نارسایی کلیه </vt:lpstr>
      <vt:lpstr>GB60 Acute kidney failure</vt:lpstr>
      <vt:lpstr>GB61 Chronic kidney disease</vt:lpstr>
      <vt:lpstr>Urolithiasis</vt:lpstr>
      <vt:lpstr>مثال : سنگ شاخ گوزنی (Staghorn calculus) کلیه راست</vt:lpstr>
      <vt:lpstr>Slide 227</vt:lpstr>
      <vt:lpstr>Other conditions of the genitourinary system</vt:lpstr>
      <vt:lpstr>Postprocedural disorders of genitourinary system</vt:lpstr>
      <vt:lpstr>Slide 230</vt:lpstr>
      <vt:lpstr> دوره پری ناتال(تعریف ICD-10)</vt:lpstr>
      <vt:lpstr>بیماری ها و وضعیت هایی که در فصل 19 قرار می گیرند</vt:lpstr>
      <vt:lpstr>نکته برای پیدان کردن کد صحیح در coding tool</vt:lpstr>
      <vt:lpstr>رده های فصل 19</vt:lpstr>
      <vt:lpstr>Fetus or newborn affected by maternal factors or by complications of pregnancy, labour or delivery</vt:lpstr>
      <vt:lpstr>Disorders of newborn related to length of gestation or fetal growth</vt:lpstr>
      <vt:lpstr>Birth injury</vt:lpstr>
      <vt:lpstr>نکته</vt:lpstr>
      <vt:lpstr>Infections of the fetus or newborn</vt:lpstr>
      <vt:lpstr>Haemorrhagic or haematological disorders of fetus or newborn</vt:lpstr>
      <vt:lpstr>Neurological disorders specific to the perinatal or neonatal period</vt:lpstr>
      <vt:lpstr>Respiratory disorders specific to the perinatal or neonatal period</vt:lpstr>
      <vt:lpstr>نکته</vt:lpstr>
      <vt:lpstr>Cardiovascular disorders present in the perinatal or neonatal period</vt:lpstr>
      <vt:lpstr>مثال</vt:lpstr>
      <vt:lpstr>Transitory endocrine or metabolic disorders specific to fetus or newborn</vt:lpstr>
      <vt:lpstr>Digestive system disorders of fetus or newborn</vt:lpstr>
      <vt:lpstr>Genitourinary system disorders specific to the perinatal or neonatal period</vt:lpstr>
      <vt:lpstr>Disorders involving the integument of fetus or newborn</vt:lpstr>
      <vt:lpstr>Disturbances of temperature regulation of newborn</vt:lpstr>
      <vt:lpstr>Certain disorders originating in the perinatal period</vt:lpstr>
      <vt:lpstr>تعاريف مربط</vt:lpstr>
      <vt:lpstr>Slide 253</vt:lpstr>
      <vt:lpstr>فصل 22 </vt:lpstr>
      <vt:lpstr>مفهوم آسیب در ICD-11</vt:lpstr>
      <vt:lpstr>مفهوم علت خارجی در آسیب ها</vt:lpstr>
      <vt:lpstr>از همین رو، در کدگذاری آسیب ها با ICD-10 معمولا ما به دو مسئله کد می دادیم: </vt:lpstr>
      <vt:lpstr>ویژگی های اصلی فصل آسیب ها در ICD-11  </vt:lpstr>
      <vt:lpstr>ساختار سلسه مراتبی فصل 22 بصورت زیر است: </vt:lpstr>
      <vt:lpstr>نوع آسیب ها در هر بلوک سطح بالا</vt:lpstr>
      <vt:lpstr>Superficial injuries </vt:lpstr>
      <vt:lpstr>Slide 262</vt:lpstr>
      <vt:lpstr>Postcoordinations </vt:lpstr>
      <vt:lpstr>Slide 264</vt:lpstr>
      <vt:lpstr>Slide 265</vt:lpstr>
      <vt:lpstr>Slide 266</vt:lpstr>
      <vt:lpstr>Slide 267</vt:lpstr>
      <vt:lpstr>Slide 268</vt:lpstr>
      <vt:lpstr>for internal injuries recorded with superficial injuries and/or open wounds only, code to internal injuries as the ‘main condition</vt:lpstr>
      <vt:lpstr>for fractures of skull and facial bones with associated intracranial injury, code to the intracranial injury as the ‘main condition’</vt:lpstr>
      <vt:lpstr>for intracranial haemorrhage recorded with other injuries to the head only, code to intracranial haemorrhage as the ‘main condition’</vt:lpstr>
      <vt:lpstr>for fractures recorded with open wounds of the same location only, code to fracture as the ‘main condition</vt:lpstr>
      <vt:lpstr>سوختگی ها </vt:lpstr>
      <vt:lpstr>Slide 274</vt:lpstr>
      <vt:lpstr>برای جستجودر Coding tool</vt:lpstr>
      <vt:lpstr>Slide 276</vt:lpstr>
      <vt:lpstr>Slide 277</vt:lpstr>
      <vt:lpstr>Slide 278</vt:lpstr>
      <vt:lpstr>Slide 279</vt:lpstr>
      <vt:lpstr>اثرات زیان آور داروها و مواد بیولوژیکی غیردارویی Harmful effects of substances</vt:lpstr>
      <vt:lpstr>Coding note</vt:lpstr>
      <vt:lpstr>Injury or harm arising from surgical or medical care, not elsewhere classified  </vt:lpstr>
      <vt:lpstr> </vt:lpstr>
      <vt:lpstr>Slide 284</vt:lpstr>
      <vt:lpstr>کدهای فصل 23</vt:lpstr>
      <vt:lpstr>چهار بعد در حوادث حمل ونقل مطرح است</vt:lpstr>
      <vt:lpstr>ترتیب جزئیات در توصیف کدها </vt:lpstr>
      <vt:lpstr>آسیب به خود Self- harm</vt:lpstr>
      <vt:lpstr>جستجوی کد Self-harm</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nikan</dc:creator>
  <cp:lastModifiedBy>MSI</cp:lastModifiedBy>
  <cp:revision>24</cp:revision>
  <dcterms:created xsi:type="dcterms:W3CDTF">2024-03-03T03:03:30Z</dcterms:created>
  <dcterms:modified xsi:type="dcterms:W3CDTF">2024-07-20T07:58:57Z</dcterms:modified>
</cp:coreProperties>
</file>